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9" r:id="rId5"/>
  </p:sldMasterIdLst>
  <p:notesMasterIdLst>
    <p:notesMasterId r:id="rId17"/>
  </p:notesMasterIdLst>
  <p:handoutMasterIdLst>
    <p:handoutMasterId r:id="rId18"/>
  </p:handoutMasterIdLst>
  <p:sldIdLst>
    <p:sldId id="256" r:id="rId6"/>
    <p:sldId id="341" r:id="rId7"/>
    <p:sldId id="317" r:id="rId8"/>
    <p:sldId id="348" r:id="rId9"/>
    <p:sldId id="349" r:id="rId10"/>
    <p:sldId id="337" r:id="rId11"/>
    <p:sldId id="350" r:id="rId12"/>
    <p:sldId id="351" r:id="rId13"/>
    <p:sldId id="352" r:id="rId14"/>
    <p:sldId id="353" r:id="rId15"/>
    <p:sldId id="354" r:id="rId16"/>
  </p:sldIdLst>
  <p:sldSz cx="14630400" cy="8229600"/>
  <p:notesSz cx="6858000" cy="9144000"/>
  <p:defaultTextStyle>
    <a:defPPr>
      <a:defRPr lang="en-US"/>
    </a:defPPr>
    <a:lvl1pPr marL="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76B2"/>
    <a:srgbClr val="826F05"/>
    <a:srgbClr val="FFFBF3"/>
    <a:srgbClr val="FCE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C1C35-F597-4B7A-9013-82478A8C67DA}" v="2" dt="2021-03-25T16:51:46.186"/>
    <p1510:client id="{8BC24CB7-482C-4746-80D1-59F656B72A1C}" v="3" dt="2021-03-25T17:04:03.972"/>
    <p1510:client id="{BB73234A-E495-445C-96E1-D70DFE21CFDE}" v="2" dt="2021-03-25T16:56:06.1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20" y="4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YouScience.com Copyright 2015 All Rights Reserved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1D450-D8CF-D841-B22F-0A6653856B44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YouScience Kick-Off PowerPoint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16B5D-2E83-A544-BF3E-58FE90D9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76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YouScience.com Copyright 2015 All Rights Reserved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5F2AE-8959-6449-8322-B0A1CA537CB3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YouScience Kick-Off PowerPoint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6919E-5693-6346-ADD2-7E153DD3C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109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Most of you at this point have taken the </a:t>
            </a:r>
            <a:r>
              <a:rPr lang="en-US" sz="1200" err="1"/>
              <a:t>YouScience</a:t>
            </a:r>
            <a:r>
              <a:rPr lang="en-US" sz="1200"/>
              <a:t> career assessment. We’re meeting today so that you can make the most of understanding your results and later in the PPT we’ll be talking about your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798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3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public school students MUST log in through SLDS (not through our website).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86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40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YouScience.com Copyright 2015 All Rights Reserved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YouScience Kick-Off PowerPoint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919E-5693-6346-ADD2-7E153DD3C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5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95"/>
            <a:ext cx="14630400" cy="8259526"/>
          </a:xfrm>
          <a:prstGeom prst="rect">
            <a:avLst/>
          </a:prstGeom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644889" y="397258"/>
            <a:ext cx="11772901" cy="924466"/>
          </a:xfrm>
          <a:prstGeom prst="rect">
            <a:avLst/>
          </a:prstGeom>
          <a:noFill/>
        </p:spPr>
        <p:txBody>
          <a:bodyPr lIns="0" tIns="0" rIns="0" bIns="0"/>
          <a:lstStyle>
            <a:lvl1pPr defTabSz="657101">
              <a:lnSpc>
                <a:spcPct val="100000"/>
              </a:lnSpc>
              <a:defRPr b="1" i="0">
                <a:solidFill>
                  <a:srgbClr val="5576B2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</a:lstStyle>
          <a:p>
            <a:pPr lvl="0">
              <a:defRPr sz="1800"/>
            </a:pPr>
            <a:r>
              <a:rPr sz="944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567" y="1874260"/>
            <a:ext cx="11772901" cy="953691"/>
          </a:xfrm>
          <a:prstGeom prst="rect">
            <a:avLst/>
          </a:prstGeom>
        </p:spPr>
        <p:txBody>
          <a:bodyPr lIns="0" tIns="0" rIns="0" bIns="0"/>
          <a:lstStyle>
            <a:lvl1pPr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indent="0" algn="l" defTabSz="657101">
              <a:lnSpc>
                <a:spcPct val="100000"/>
              </a:lnSpc>
              <a:spcBef>
                <a:spcPts val="0"/>
              </a:spcBef>
              <a:defRPr sz="4000"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</a:lstStyle>
          <a:p>
            <a:pPr lvl="0">
              <a:defRPr sz="1800"/>
            </a:pPr>
            <a:r>
              <a:rPr sz="4000"/>
              <a:t>Body Level One</a:t>
            </a:r>
          </a:p>
          <a:p>
            <a:pPr lvl="1">
              <a:defRPr sz="1800"/>
            </a:pPr>
            <a:r>
              <a:rPr sz="4000"/>
              <a:t>Body Level Two</a:t>
            </a:r>
          </a:p>
          <a:p>
            <a:pPr lvl="2">
              <a:defRPr sz="1800"/>
            </a:pPr>
            <a:r>
              <a:rPr sz="4000"/>
              <a:t>Body Level Three</a:t>
            </a:r>
          </a:p>
          <a:p>
            <a:pPr lvl="3">
              <a:defRPr sz="1800"/>
            </a:pPr>
            <a:r>
              <a:rPr sz="4000"/>
              <a:t>Body Level Four</a:t>
            </a:r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95468" y="7784759"/>
            <a:ext cx="1779371" cy="474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 b="1" i="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/>
              <a:t> </a:t>
            </a:r>
            <a:fld id="{AD4F0517-2690-9347-8191-A48CB6973DE3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55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2B1F-CB2E-DB47-9D91-28B9EEA1C822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C3CA-2D6D-374E-857E-8E65380E9BB1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54B5-5EE4-AF42-9237-C65FF163B99C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35224" y="7665491"/>
            <a:ext cx="1779371" cy="4744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 b="1" i="0" baseline="0">
                <a:solidFill>
                  <a:schemeClr val="bg1"/>
                </a:solidFill>
                <a:latin typeface="Proxima Nova Semibold" charset="0"/>
                <a:ea typeface="Proxima Nova Semibold" charset="0"/>
                <a:cs typeface="Proxima Nova Semibold" charset="0"/>
              </a:defRPr>
            </a:lvl1pPr>
          </a:lstStyle>
          <a:p>
            <a:r>
              <a:rPr lang="en-US"/>
              <a:t> </a:t>
            </a:r>
            <a:fld id="{AD4F0517-2690-9347-8191-A48CB6973DE3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r>
              <a:rPr lang="en-US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5" t="18103" r="16789" b="26060"/>
          <a:stretch/>
        </p:blipFill>
        <p:spPr>
          <a:xfrm>
            <a:off x="433670" y="6957829"/>
            <a:ext cx="2422438" cy="11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7782"/>
            <a:ext cx="12435840" cy="1762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7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1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0"/>
            <a:ext cx="12435840" cy="163576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7422"/>
            <a:ext cx="12435840" cy="180085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6461760" cy="5430520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1"/>
            <a:ext cx="6461760" cy="5430520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51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1501"/>
            <a:ext cx="6464301" cy="76961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11121"/>
            <a:ext cx="6464301" cy="4739640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1501"/>
            <a:ext cx="6466840" cy="76961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11121"/>
            <a:ext cx="6466840" cy="4739640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6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74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B436-F0BC-B747-8D3F-C849739EBEFA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7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2"/>
            <a:ext cx="4813301" cy="139445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099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8640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72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6600"/>
            <a:ext cx="8778240" cy="4937760"/>
          </a:xfrm>
        </p:spPr>
        <p:txBody>
          <a:bodyPr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1440"/>
            <a:ext cx="8778240" cy="965200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2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79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30200"/>
            <a:ext cx="3291840" cy="70205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30200"/>
            <a:ext cx="9631680" cy="7020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D188-3820-7841-8F1D-682CCC79F1A7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3"/>
            <a:ext cx="12435840" cy="1634491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68A5-43D6-1942-8A0E-D10591B6F51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5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5"/>
          </a:xfrm>
        </p:spPr>
        <p:txBody>
          <a:bodyPr/>
          <a:lstStyle>
            <a:lvl1pPr>
              <a:defRPr sz="4480"/>
            </a:lvl1pPr>
            <a:lvl2pPr>
              <a:defRPr sz="3840"/>
            </a:lvl2pPr>
            <a:lvl3pPr>
              <a:defRPr sz="3200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AC903-4D2F-ED42-A77D-FFEBA9DE749D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49"/>
            <a:ext cx="6464301" cy="4741546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4" y="1842136"/>
            <a:ext cx="6466840" cy="767715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4" y="2609849"/>
            <a:ext cx="6466840" cy="4741546"/>
          </a:xfrm>
        </p:spPr>
        <p:txBody>
          <a:bodyPr/>
          <a:lstStyle>
            <a:lvl1pPr>
              <a:defRPr sz="3840"/>
            </a:lvl1pPr>
            <a:lvl2pPr>
              <a:defRPr sz="3200"/>
            </a:lvl2pPr>
            <a:lvl3pPr>
              <a:defRPr sz="2880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2C3F-B3F2-8D42-831B-C8F18B6D9C78}" type="datetime1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AF1D9-20FA-7149-96A6-7F3D40950537}" type="datetime1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ACAA-6458-C94C-999E-7F4AD64A5778}" type="datetime1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1"/>
            <a:ext cx="4813301" cy="139446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3"/>
            <a:ext cx="4813301" cy="5629275"/>
          </a:xfrm>
        </p:spPr>
        <p:txBody>
          <a:bodyPr/>
          <a:lstStyle>
            <a:lvl1pPr marL="0" indent="0">
              <a:buNone/>
              <a:defRPr sz="2240"/>
            </a:lvl1pPr>
            <a:lvl2pPr marL="731520" indent="0">
              <a:buNone/>
              <a:defRPr sz="1920"/>
            </a:lvl2pPr>
            <a:lvl3pPr marL="1463040" indent="0">
              <a:buNone/>
              <a:defRPr sz="1600"/>
            </a:lvl3pPr>
            <a:lvl4pPr marL="2194560" indent="0">
              <a:buNone/>
              <a:defRPr sz="1440"/>
            </a:lvl4pPr>
            <a:lvl5pPr marL="2926080" indent="0">
              <a:buNone/>
              <a:defRPr sz="1440"/>
            </a:lvl5pPr>
            <a:lvl6pPr marL="3657600" indent="0">
              <a:buNone/>
              <a:defRPr sz="1440"/>
            </a:lvl6pPr>
            <a:lvl7pPr marL="4389120" indent="0">
              <a:buNone/>
              <a:defRPr sz="1440"/>
            </a:lvl7pPr>
            <a:lvl8pPr marL="5120640" indent="0">
              <a:buNone/>
              <a:defRPr sz="1440"/>
            </a:lvl8pPr>
            <a:lvl9pPr marL="5852160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5DE0-7760-1E46-86F7-641865B00A2F}" type="datetime1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3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EB660-0EFC-B941-B096-CAE111A2B7E2}" type="datetime1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3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3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56" r:id="rId2"/>
    <p:sldLayoutId id="2147493457" r:id="rId3"/>
    <p:sldLayoutId id="2147493458" r:id="rId4"/>
    <p:sldLayoutId id="2147493459" r:id="rId5"/>
    <p:sldLayoutId id="2147493460" r:id="rId6"/>
    <p:sldLayoutId id="2147493461" r:id="rId7"/>
    <p:sldLayoutId id="2147493462" r:id="rId8"/>
    <p:sldLayoutId id="2147493463" r:id="rId9"/>
    <p:sldLayoutId id="2147493464" r:id="rId10"/>
    <p:sldLayoutId id="2147493465" r:id="rId11"/>
    <p:sldLayoutId id="2147493466" r:id="rId12"/>
    <p:sldLayoutId id="2147493481" r:id="rId13"/>
  </p:sldLayoutIdLst>
  <p:hf sldNum="0" hdr="0" ftr="0" dt="0"/>
  <p:txStyles>
    <p:titleStyle>
      <a:lvl1pPr algn="ctr" defTabSz="731520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30200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9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7539B-D6C9-844C-91E5-7662C2C44486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9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94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84FC-C273-2C4F-9C05-05A30F867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0" r:id="rId1"/>
    <p:sldLayoutId id="2147493471" r:id="rId2"/>
    <p:sldLayoutId id="2147493472" r:id="rId3"/>
    <p:sldLayoutId id="2147493473" r:id="rId4"/>
    <p:sldLayoutId id="2147493474" r:id="rId5"/>
    <p:sldLayoutId id="2147493475" r:id="rId6"/>
    <p:sldLayoutId id="2147493476" r:id="rId7"/>
    <p:sldLayoutId id="2147493477" r:id="rId8"/>
    <p:sldLayoutId id="2147493478" r:id="rId9"/>
    <p:sldLayoutId id="2147493479" r:id="rId10"/>
    <p:sldLayoutId id="2147493480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2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48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video" Target="https://player.vimeo.com/video/347806606?app_id=122963" TargetMode="External"/><Relationship Id="rId1" Type="http://schemas.openxmlformats.org/officeDocument/2006/relationships/tags" Target="../tags/tag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3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7" t="31906" r="23179" b="34511"/>
          <a:stretch/>
        </p:blipFill>
        <p:spPr>
          <a:xfrm>
            <a:off x="7229114" y="1329160"/>
            <a:ext cx="5100671" cy="19974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229114" y="935537"/>
            <a:ext cx="0" cy="28263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8067" y="1450729"/>
            <a:ext cx="6582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>
                <a:solidFill>
                  <a:schemeClr val="bg1"/>
                </a:solidFill>
                <a:latin typeface="Proxima Nova ScOsf" charset="0"/>
                <a:ea typeface="Proxima Nova ScOsf" charset="0"/>
                <a:cs typeface="Proxima Nova ScOsf" charset="0"/>
              </a:rPr>
              <a:t>FIND YOUR </a:t>
            </a:r>
          </a:p>
          <a:p>
            <a:pPr algn="r"/>
            <a:r>
              <a:rPr lang="en-US" sz="5400" b="1">
                <a:solidFill>
                  <a:schemeClr val="bg1"/>
                </a:solidFill>
                <a:latin typeface="Proxima Nova ScOsf" charset="0"/>
                <a:ea typeface="Proxima Nova ScOsf" charset="0"/>
                <a:cs typeface="Proxima Nova ScOsf" charset="0"/>
              </a:rPr>
              <a:t>WAY FASTER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F065DFA-8B23-44C7-9890-25A374EA2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89"/>
    </mc:Choice>
    <mc:Fallback>
      <p:transition spd="slow" advTm="28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37A5D-82F8-4FF0-8CD2-11E728AE4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21" y="521967"/>
            <a:ext cx="8699157" cy="638485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8891EC8-7A62-4DCC-A683-8BF8E712D3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197"/>
    </mc:Choice>
    <mc:Fallback>
      <p:transition spd="slow" advTm="33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A24940-6483-463A-BEA8-541ADC5C0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533" y="1126307"/>
            <a:ext cx="11772901" cy="924466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 taking your </a:t>
            </a:r>
            <a:r>
              <a:rPr lang="en-US" dirty="0" err="1"/>
              <a:t>Youscience</a:t>
            </a:r>
            <a:r>
              <a:rPr lang="en-US" dirty="0"/>
              <a:t> Assessment!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7FE2140-350C-49C8-939C-CF496C1DA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49" y="2986368"/>
            <a:ext cx="11772901" cy="5045524"/>
          </a:xfrm>
        </p:spPr>
        <p:txBody>
          <a:bodyPr>
            <a:normAutofit/>
          </a:bodyPr>
          <a:lstStyle/>
          <a:p>
            <a:r>
              <a:rPr lang="en-US" dirty="0"/>
              <a:t>Your School Counselors will use this information in your 11</a:t>
            </a:r>
            <a:r>
              <a:rPr lang="en-US" baseline="30000" dirty="0"/>
              <a:t>th</a:t>
            </a:r>
            <a:r>
              <a:rPr lang="en-US" dirty="0"/>
              <a:t> and 12</a:t>
            </a:r>
            <a:r>
              <a:rPr lang="en-US" baseline="30000" dirty="0"/>
              <a:t>th</a:t>
            </a:r>
            <a:r>
              <a:rPr lang="en-US" dirty="0"/>
              <a:t> grade years to help you: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 colleges of interest</a:t>
            </a:r>
          </a:p>
          <a:p>
            <a:r>
              <a:rPr lang="en-US" dirty="0"/>
              <a:t>Talk about career interests</a:t>
            </a:r>
          </a:p>
          <a:p>
            <a:r>
              <a:rPr lang="en-US" dirty="0"/>
              <a:t>Align your talents with your future goals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226ABF1-5A1E-4EF2-9A1C-5A6843967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880"/>
    </mc:Choice>
    <mc:Fallback>
      <p:transition spd="slow" advTm="5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121329" y="4312659"/>
            <a:ext cx="12774850" cy="55948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40"/>
              </a:spcAft>
              <a:buNone/>
            </a:pPr>
            <a:endParaRPr lang="en-US" sz="3840" b="1">
              <a:latin typeface="Tahoma"/>
              <a:cs typeface="Tahoma"/>
            </a:endParaRPr>
          </a:p>
          <a:p>
            <a:pPr marL="0" indent="0">
              <a:buNone/>
            </a:pPr>
            <a:endParaRPr lang="en-US" sz="3840"/>
          </a:p>
        </p:txBody>
      </p:sp>
      <p:sp>
        <p:nvSpPr>
          <p:cNvPr id="4" name="TextBox 3"/>
          <p:cNvSpPr txBox="1"/>
          <p:nvPr/>
        </p:nvSpPr>
        <p:spPr>
          <a:xfrm>
            <a:off x="492860" y="492680"/>
            <a:ext cx="9627533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5576B2"/>
                </a:solidFill>
              </a:rPr>
              <a:t>Q&amp;A</a:t>
            </a:r>
            <a:r>
              <a:rPr lang="en-US" sz="3200">
                <a:solidFill>
                  <a:srgbClr val="5576B2"/>
                </a:solidFill>
              </a:rPr>
              <a:t>| What </a:t>
            </a:r>
            <a:r>
              <a:rPr lang="en-US" sz="3200">
                <a:solidFill>
                  <a:srgbClr val="5576B2"/>
                </a:solidFill>
                <a:latin typeface="+mj-lt"/>
              </a:rPr>
              <a:t>will I get from my </a:t>
            </a:r>
            <a:r>
              <a:rPr lang="en-US" sz="3200" err="1">
                <a:solidFill>
                  <a:srgbClr val="5576B2"/>
                </a:solidFill>
                <a:latin typeface="+mj-lt"/>
              </a:rPr>
              <a:t>YouScience</a:t>
            </a:r>
            <a:r>
              <a:rPr lang="en-US" sz="3200">
                <a:solidFill>
                  <a:srgbClr val="5576B2"/>
                </a:solidFill>
                <a:latin typeface="+mj-lt"/>
              </a:rPr>
              <a:t> results?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553104" y="2351412"/>
            <a:ext cx="4301258" cy="2611282"/>
          </a:xfrm>
          <a:prstGeom prst="wedgeRoundRect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397420" y="3146125"/>
            <a:ext cx="4551224" cy="2349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buNone/>
            </a:pP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What am I going to do </a:t>
            </a:r>
          </a:p>
          <a:p>
            <a:pPr marL="0" lvl="1" algn="ctr">
              <a:buNone/>
            </a:pPr>
            <a:r>
              <a:rPr lang="en-US" sz="2800" b="1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after high school</a:t>
            </a: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31260" y="2009082"/>
            <a:ext cx="4405260" cy="2951523"/>
          </a:xfrm>
          <a:prstGeom prst="wedgeEllipse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61950" y="2742940"/>
            <a:ext cx="4278948" cy="1865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spcAft>
                <a:spcPts val="640"/>
              </a:spcAft>
              <a:buNone/>
            </a:pP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What careers are the </a:t>
            </a:r>
          </a:p>
          <a:p>
            <a:pPr marL="285750" lvl="1" algn="ctr">
              <a:spcAft>
                <a:spcPts val="640"/>
              </a:spcAft>
              <a:buNone/>
            </a:pP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right fit for me based on </a:t>
            </a:r>
            <a:r>
              <a:rPr lang="en-US" sz="2800" b="1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my natural strengths</a:t>
            </a: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9724554" y="3396617"/>
            <a:ext cx="4661694" cy="2951523"/>
          </a:xfrm>
          <a:prstGeom prst="wedgeEllipse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9723924" y="4450886"/>
            <a:ext cx="4266389" cy="1865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spcAft>
                <a:spcPts val="640"/>
              </a:spcAft>
              <a:buNone/>
            </a:pP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Where do I </a:t>
            </a:r>
            <a:r>
              <a:rPr lang="en-US" sz="2800" b="1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fit in the world </a:t>
            </a: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of work and careers?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3629559" y="4554971"/>
            <a:ext cx="3767671" cy="2073727"/>
          </a:xfrm>
          <a:prstGeom prst="wedgeRectCallout">
            <a:avLst/>
          </a:prstGeom>
          <a:solidFill>
            <a:schemeClr val="bg1"/>
          </a:solidFill>
          <a:ln w="666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521534" y="4929319"/>
            <a:ext cx="3613383" cy="18657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marL="74295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2pPr>
            <a:lvl3pPr marL="11430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3pPr>
            <a:lvl4pPr marL="16002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4pPr>
            <a:lvl5pPr marL="2057400" indent="0" algn="l" defTabSz="410688" rtl="0" eaLnBrk="1" latinLnBrk="0" hangingPunct="1">
              <a:lnSpc>
                <a:spcPct val="100000"/>
              </a:lnSpc>
              <a:spcBef>
                <a:spcPts val="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algn="ctr">
              <a:spcAft>
                <a:spcPts val="640"/>
              </a:spcAft>
              <a:buNone/>
            </a:pP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How can I </a:t>
            </a:r>
            <a:r>
              <a:rPr lang="en-US" sz="2800" b="1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describe myself</a:t>
            </a:r>
            <a:r>
              <a:rPr lang="en-US" sz="2800">
                <a:solidFill>
                  <a:srgbClr val="5576B2"/>
                </a:solidFill>
                <a:latin typeface="Calibri" charset="0"/>
                <a:ea typeface="Calibri" charset="0"/>
                <a:cs typeface="Calibri" charset="0"/>
              </a:rPr>
              <a:t> and who I am with confidence?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13794" y="1158915"/>
            <a:ext cx="7969004" cy="381061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 anchorCtr="0">
            <a:noAutofit/>
          </a:bodyPr>
          <a:lstStyle>
            <a:lvl1pPr algn="ctr" defTabSz="410688">
              <a:lnSpc>
                <a:spcPct val="100000"/>
              </a:lnSpc>
              <a:defRPr sz="3200" b="1" i="0">
                <a:solidFill>
                  <a:srgbClr val="5576B2"/>
                </a:solidFill>
                <a:latin typeface="Proxima Nova" charset="0"/>
                <a:ea typeface="Proxima Nova" charset="0"/>
                <a:cs typeface="Proxima Nova" charset="0"/>
                <a:sym typeface="Gill Sans"/>
              </a:defRPr>
            </a:lvl1pPr>
            <a:lvl2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2pPr>
            <a:lvl3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3pPr>
            <a:lvl4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4pPr>
            <a:lvl5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5pPr>
            <a:lvl6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6pPr>
            <a:lvl7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7pPr>
            <a:lvl8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8pPr>
            <a:lvl9pPr algn="ctr">
              <a:lnSpc>
                <a:spcPct val="90000"/>
              </a:lnSpc>
              <a:defRPr sz="5900"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>
              <a:spcAft>
                <a:spcPts val="640"/>
              </a:spcAft>
              <a:defRPr sz="1800" b="0" cap="none" spc="0">
                <a:solidFill>
                  <a:srgbClr val="000000"/>
                </a:solidFill>
              </a:defRPr>
            </a:pPr>
            <a:r>
              <a:rPr lang="en-US" sz="1800" b="0">
                <a:solidFill>
                  <a:srgbClr val="7F7F7F"/>
                </a:solidFill>
                <a:ea typeface="Calibri" charset="0"/>
                <a:cs typeface="Calibri" charset="0"/>
              </a:rPr>
              <a:t>You will be able to answer these questions: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B6FD8FF-A7EF-49F7-83CC-462278B59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09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77"/>
    </mc:Choice>
    <mc:Fallback>
      <p:transition spd="slow" advTm="2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598" y="2349788"/>
            <a:ext cx="2850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60" y="492680"/>
            <a:ext cx="13223140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5576B2"/>
                </a:solidFill>
              </a:rPr>
              <a:t>THE YOUSCIENCE EXPERIENCE </a:t>
            </a:r>
            <a:r>
              <a:rPr lang="en-US" sz="3200">
                <a:solidFill>
                  <a:srgbClr val="5576B2"/>
                </a:solidFill>
              </a:rPr>
              <a:t>| Results Overview</a:t>
            </a:r>
            <a:endParaRPr lang="en-US" sz="3200">
              <a:solidFill>
                <a:srgbClr val="5576B2"/>
              </a:solidFill>
              <a:latin typeface="+mj-lt"/>
            </a:endParaRPr>
          </a:p>
        </p:txBody>
      </p:sp>
      <p:pic>
        <p:nvPicPr>
          <p:cNvPr id="2" name="Online Media 1" descr="Profile Results Walkthrough">
            <a:hlinkClick r:id="" action="ppaction://media"/>
            <a:extLst>
              <a:ext uri="{FF2B5EF4-FFF2-40B4-BE49-F238E27FC236}">
                <a16:creationId xmlns:a16="http://schemas.microsoft.com/office/drawing/2014/main" id="{E5F8EEA7-1B7B-4043-87B5-A345ACC9FC3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2026471" y="1137024"/>
            <a:ext cx="11134893" cy="598679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1984840-4423-4EAA-BE1C-1169F20FEDB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382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5"/>
    </mc:Choice>
    <mc:Fallback>
      <p:transition spd="slow" advTm="15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598" y="2349788"/>
            <a:ext cx="2850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Discover what career fields are most closely linked to your </a:t>
            </a: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natural gifts &amp; abilities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60" y="492680"/>
            <a:ext cx="13223140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5576B2"/>
                </a:solidFill>
              </a:rPr>
              <a:t>THE YOUSCIENCE EXPERIENCE </a:t>
            </a:r>
            <a:r>
              <a:rPr lang="en-US" sz="3200">
                <a:solidFill>
                  <a:srgbClr val="5576B2"/>
                </a:solidFill>
              </a:rPr>
              <a:t>| Know your strengths</a:t>
            </a:r>
            <a:endParaRPr lang="en-US" sz="3200">
              <a:solidFill>
                <a:srgbClr val="5576B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1D80-E6DF-EC41-B113-E7B0D15A63B0}"/>
              </a:ext>
            </a:extLst>
          </p:cNvPr>
          <p:cNvSpPr txBox="1"/>
          <p:nvPr/>
        </p:nvSpPr>
        <p:spPr>
          <a:xfrm>
            <a:off x="695739" y="1700901"/>
            <a:ext cx="10395594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latin typeface="+mj-lt"/>
              </a:rPr>
              <a:t>After review your </a:t>
            </a:r>
            <a:r>
              <a:rPr lang="en-US" sz="2700" err="1">
                <a:latin typeface="+mj-lt"/>
              </a:rPr>
              <a:t>YouScience</a:t>
            </a:r>
            <a:r>
              <a:rPr lang="en-US" sz="2700">
                <a:latin typeface="+mj-lt"/>
              </a:rPr>
              <a:t> results, make a short list: What are some of your greatest strengths?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>
                <a:latin typeface="+mj-lt"/>
              </a:rPr>
              <a:t>They can relate to school, another activity or club outside of school, or even qualities relating to your personality. </a:t>
            </a:r>
          </a:p>
          <a:p>
            <a:endParaRPr lang="en-US" sz="2700">
              <a:latin typeface="+mj-lt"/>
            </a:endParaRPr>
          </a:p>
          <a:p>
            <a:r>
              <a:rPr lang="en-US" sz="2700">
                <a:latin typeface="+mj-lt"/>
              </a:rPr>
              <a:t>For example: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>
                <a:latin typeface="+mj-lt"/>
              </a:rPr>
              <a:t>I’m a visual scanner- I have a natural talent for editing and proofreading.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>
                <a:latin typeface="+mj-lt"/>
              </a:rPr>
              <a:t>I like routines because they help me perform my best.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>
                <a:latin typeface="+mj-lt"/>
              </a:rPr>
              <a:t>I’m interested in artistic work where I can be creative. </a:t>
            </a:r>
          </a:p>
          <a:p>
            <a:endParaRPr lang="en-US" sz="2700">
              <a:latin typeface="+mj-lt"/>
            </a:endParaRPr>
          </a:p>
          <a:p>
            <a:r>
              <a:rPr lang="en-US" sz="2700">
                <a:latin typeface="+mj-lt"/>
              </a:rPr>
              <a:t>Brainstorm- how can I use these strengths at school and in my future career?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4E49D3-4D80-46F6-8649-F29B5C67F4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96"/>
    </mc:Choice>
    <mc:Fallback>
      <p:transition spd="slow" advTm="26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65598" y="2349788"/>
            <a:ext cx="28504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Discover what career fields are most closely linked to your </a:t>
            </a:r>
            <a:r>
              <a:rPr lang="en-US" sz="2400" b="1">
                <a:solidFill>
                  <a:schemeClr val="bg1">
                    <a:lumMod val="65000"/>
                  </a:schemeClr>
                </a:solidFill>
              </a:rPr>
              <a:t>natural gifts &amp; abilities</a:t>
            </a:r>
            <a:r>
              <a:rPr lang="en-US" sz="240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4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860" y="492680"/>
            <a:ext cx="13223140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5576B2"/>
                </a:solidFill>
              </a:rPr>
              <a:t>THE YOUSCIENCE EXPERIENCE </a:t>
            </a:r>
            <a:r>
              <a:rPr lang="en-US" sz="3200">
                <a:solidFill>
                  <a:srgbClr val="5576B2"/>
                </a:solidFill>
              </a:rPr>
              <a:t>| Explore your Career Matches</a:t>
            </a:r>
            <a:endParaRPr lang="en-US" sz="3200">
              <a:solidFill>
                <a:srgbClr val="5576B2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51D80-E6DF-EC41-B113-E7B0D15A63B0}"/>
              </a:ext>
            </a:extLst>
          </p:cNvPr>
          <p:cNvSpPr txBox="1"/>
          <p:nvPr/>
        </p:nvSpPr>
        <p:spPr>
          <a:xfrm>
            <a:off x="678806" y="1316765"/>
            <a:ext cx="10915096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>
                <a:latin typeface="+mj-lt"/>
              </a:rPr>
              <a:t>Next, explore your best fit career matches based on your aptitudes and interests, and make a list of your top choices:</a:t>
            </a:r>
          </a:p>
          <a:p>
            <a:endParaRPr lang="en-US" sz="2700">
              <a:latin typeface="+mj-lt"/>
            </a:endParaRPr>
          </a:p>
          <a:p>
            <a:r>
              <a:rPr lang="en-US" sz="2700">
                <a:latin typeface="+mj-lt"/>
              </a:rPr>
              <a:t>Ex: </a:t>
            </a:r>
            <a:r>
              <a:rPr lang="en-US" sz="2500" b="1">
                <a:latin typeface="+mj-lt"/>
              </a:rPr>
              <a:t>Top 3 Best Fit Careers based on Aptitude 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+mj-lt"/>
              </a:rPr>
              <a:t>Occupational Therapy Assistant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+mj-lt"/>
              </a:rPr>
              <a:t>Sound Engineering Technician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>
                <a:latin typeface="+mj-lt"/>
              </a:rPr>
              <a:t>Landscape Architect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>
              <a:latin typeface="+mj-lt"/>
            </a:endParaRPr>
          </a:p>
          <a:p>
            <a:r>
              <a:rPr lang="en-US" sz="2500"/>
              <a:t>Ex: </a:t>
            </a:r>
            <a:r>
              <a:rPr lang="en-US" sz="2500" b="1"/>
              <a:t>Top 3 Best Fit Clusters based on Overall fit (aptitude + interest)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/>
              <a:t>Secondary School Counselor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/>
              <a:t>Preschool Teacher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/>
              <a:t>Graphic Designer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/>
          </a:p>
          <a:p>
            <a:r>
              <a:rPr lang="en-US" sz="2500"/>
              <a:t>Brainstorm: What educational path(s) do you need to look at pursuing based on your career matches?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>
              <a:latin typeface="+mj-lt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37F7D9-F3F3-4EDA-AB2B-7955DA4120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6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14"/>
    </mc:Choice>
    <mc:Fallback>
      <p:transition spd="slow" advTm="31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95867" y="1874259"/>
            <a:ext cx="12733866" cy="53510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>
                <a:solidFill>
                  <a:schemeClr val="bg1">
                    <a:lumMod val="65000"/>
                  </a:schemeClr>
                </a:solidFill>
              </a:rPr>
              <a:t>The chat tool is available to you in the bottom right-hand corner of the screen as soon as you log in.  Use it any time if you have questions about the test. </a:t>
            </a:r>
          </a:p>
          <a:p>
            <a:pPr marL="0" indent="0" algn="ctr">
              <a:buNone/>
            </a:pPr>
            <a:endParaRPr lang="en-US" sz="30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endParaRPr lang="en-US" sz="300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>
                <a:solidFill>
                  <a:schemeClr val="bg1">
                    <a:lumMod val="65000"/>
                  </a:schemeClr>
                </a:solidFill>
              </a:rPr>
              <a:t>Inappropriate chats and those not related to </a:t>
            </a:r>
            <a:r>
              <a:rPr lang="en-US" sz="3000" err="1">
                <a:solidFill>
                  <a:schemeClr val="bg1">
                    <a:lumMod val="65000"/>
                  </a:schemeClr>
                </a:solidFill>
              </a:rPr>
              <a:t>YouScience</a:t>
            </a:r>
            <a:r>
              <a:rPr lang="en-US" sz="300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000">
                <a:solidFill>
                  <a:schemeClr val="bg1">
                    <a:lumMod val="65000"/>
                  </a:schemeClr>
                </a:solidFill>
              </a:rPr>
              <a:t>will be reported to your school.</a:t>
            </a:r>
          </a:p>
          <a:p>
            <a:pPr marL="0" indent="0" algn="ctr">
              <a:buNone/>
            </a:pPr>
            <a:endParaRPr lang="en-US" sz="30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860" y="492680"/>
            <a:ext cx="8210873" cy="6443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>
                <a:solidFill>
                  <a:srgbClr val="5576B2"/>
                </a:solidFill>
              </a:rPr>
              <a:t>GETTING STARTED</a:t>
            </a:r>
            <a:r>
              <a:rPr lang="en-US" sz="3200">
                <a:solidFill>
                  <a:srgbClr val="5576B2"/>
                </a:solidFill>
              </a:rPr>
              <a:t>| </a:t>
            </a:r>
            <a:r>
              <a:rPr lang="en-US" sz="3200">
                <a:solidFill>
                  <a:srgbClr val="5576B2"/>
                </a:solidFill>
                <a:latin typeface="+mj-lt"/>
              </a:rPr>
              <a:t>Questions?</a:t>
            </a:r>
          </a:p>
          <a:p>
            <a:endParaRPr lang="en-US" sz="3200">
              <a:solidFill>
                <a:srgbClr val="5576B2"/>
              </a:solidFill>
              <a:latin typeface="+mj-lt"/>
            </a:endParaRPr>
          </a:p>
        </p:txBody>
      </p:sp>
      <p:pic>
        <p:nvPicPr>
          <p:cNvPr id="6" name="Picture 5" descr="Screen Shot 2017-08-07 at 9.22.3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/>
          <a:stretch/>
        </p:blipFill>
        <p:spPr>
          <a:xfrm>
            <a:off x="4598296" y="3674533"/>
            <a:ext cx="5387646" cy="1401077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91653A9-A7E1-46F8-B7E0-644F50D6A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3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20"/>
    </mc:Choice>
    <mc:Fallback>
      <p:transition spd="slow" advTm="27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014A4-4919-4800-9D72-35C12BAF4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304" y="1131570"/>
            <a:ext cx="12595436" cy="562140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3C78437-8CA3-4B86-829C-2DAC0298D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2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32"/>
    </mc:Choice>
    <mc:Fallback>
      <p:transition spd="slow" advTm="42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A6E07-9343-4DE2-8A1A-6E678D64D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130" y="934860"/>
            <a:ext cx="10247767" cy="634973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24E9988-00B8-4BD6-BFA6-5594BECE92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39"/>
    </mc:Choice>
    <mc:Fallback>
      <p:transition spd="slow" advTm="33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99B7E-DC24-4D37-A517-B8336869E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90" y="1544595"/>
            <a:ext cx="13626388" cy="512805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DFCD409-08D6-4CA5-9C54-738A4CEA09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071600" y="7670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3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55"/>
    </mc:Choice>
    <mc:Fallback>
      <p:transition spd="slow" advTm="40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14B5E6BD3374FB6A784F2C6DA5802" ma:contentTypeVersion="11" ma:contentTypeDescription="Create a new document." ma:contentTypeScope="" ma:versionID="9d1abe19588fad861cb72a22398a9e18">
  <xsd:schema xmlns:xsd="http://www.w3.org/2001/XMLSchema" xmlns:xs="http://www.w3.org/2001/XMLSchema" xmlns:p="http://schemas.microsoft.com/office/2006/metadata/properties" xmlns:ns2="d0afbb8c-4a58-4013-8c78-d0ae4ecb366b" xmlns:ns3="b66be3d7-8284-4639-a015-f231ab4ea634" targetNamespace="http://schemas.microsoft.com/office/2006/metadata/properties" ma:root="true" ma:fieldsID="68b2324daf03437af95e2362456bf6d5" ns2:_="" ns3:_="">
    <xsd:import namespace="d0afbb8c-4a58-4013-8c78-d0ae4ecb366b"/>
    <xsd:import namespace="b66be3d7-8284-4639-a015-f231ab4ea6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fbb8c-4a58-4013-8c78-d0ae4ecb3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be3d7-8284-4639-a015-f231ab4ea6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b66be3d7-8284-4639-a015-f231ab4ea634"/>
    <ds:schemaRef ds:uri="d0afbb8c-4a58-4013-8c78-d0ae4ecb366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CBDB8D-2BEC-4ECC-A3CB-4419048A7F94}">
  <ds:schemaRefs>
    <ds:schemaRef ds:uri="b66be3d7-8284-4639-a015-f231ab4ea634"/>
    <ds:schemaRef ds:uri="d0afbb8c-4a58-4013-8c78-d0ae4ecb366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18</TotalTime>
  <Words>531</Words>
  <Application>Microsoft Office PowerPoint</Application>
  <PresentationFormat>Custom</PresentationFormat>
  <Paragraphs>76</Paragraphs>
  <Slides>11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Proxima Nova</vt:lpstr>
      <vt:lpstr>Proxima Nova ScOsf</vt:lpstr>
      <vt:lpstr>Proxima Nova Semibold</vt:lpstr>
      <vt:lpstr>Tahoma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taking your Youscience Assessment!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Ruppe, Heidi</cp:lastModifiedBy>
  <cp:revision>5</cp:revision>
  <cp:lastPrinted>2017-08-22T18:40:52Z</cp:lastPrinted>
  <dcterms:created xsi:type="dcterms:W3CDTF">2010-04-12T23:12:02Z</dcterms:created>
  <dcterms:modified xsi:type="dcterms:W3CDTF">2021-03-25T17:57:28Z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0x0101008C614B5E6BD3374FB6A784F2C6DA5802</vt:lpwstr>
  </property>
  <property fmtid="{D5CDD505-2E9C-101B-9397-08002B2CF9AE}" pid="3" name="MSIP_Label_0ee3c538-ec52-435f-ae58-017644bd9513_Enabled">
    <vt:lpwstr>True</vt:lpwstr>
  </property>
  <property fmtid="{D5CDD505-2E9C-101B-9397-08002B2CF9AE}" pid="4" name="MSIP_Label_0ee3c538-ec52-435f-ae58-017644bd9513_SiteId">
    <vt:lpwstr>0cdcb198-8169-4b70-ba9f-da7e3ba700c2</vt:lpwstr>
  </property>
  <property fmtid="{D5CDD505-2E9C-101B-9397-08002B2CF9AE}" pid="5" name="MSIP_Label_0ee3c538-ec52-435f-ae58-017644bd9513_Owner">
    <vt:lpwstr>HarrellS@fultonschools.org</vt:lpwstr>
  </property>
  <property fmtid="{D5CDD505-2E9C-101B-9397-08002B2CF9AE}" pid="6" name="MSIP_Label_0ee3c538-ec52-435f-ae58-017644bd9513_SetDate">
    <vt:lpwstr>2020-09-25T01:51:27.6618111Z</vt:lpwstr>
  </property>
  <property fmtid="{D5CDD505-2E9C-101B-9397-08002B2CF9AE}" pid="7" name="MSIP_Label_0ee3c538-ec52-435f-ae58-017644bd9513_Name">
    <vt:lpwstr>General</vt:lpwstr>
  </property>
  <property fmtid="{D5CDD505-2E9C-101B-9397-08002B2CF9AE}" pid="8" name="MSIP_Label_0ee3c538-ec52-435f-ae58-017644bd9513_Application">
    <vt:lpwstr>Microsoft Azure Information Protection</vt:lpwstr>
  </property>
  <property fmtid="{D5CDD505-2E9C-101B-9397-08002B2CF9AE}" pid="9" name="MSIP_Label_0ee3c538-ec52-435f-ae58-017644bd9513_Extended_MSFT_Method">
    <vt:lpwstr>Automatic</vt:lpwstr>
  </property>
  <property fmtid="{D5CDD505-2E9C-101B-9397-08002B2CF9AE}" pid="10" name="Sensitivity">
    <vt:lpwstr>General</vt:lpwstr>
  </property>
</Properties>
</file>