
<file path=[Content_Types].xml><?xml version="1.0" encoding="utf-8"?>
<Types xmlns="http://schemas.openxmlformats.org/package/2006/content-types">
  <Default Extension="png" ContentType="image/png"/>
  <Default Extension="pdf" ContentType="application/pdf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sldIdLst>
    <p:sldId id="257" r:id="rId2"/>
    <p:sldId id="258" r:id="rId3"/>
    <p:sldId id="263" r:id="rId4"/>
    <p:sldId id="259" r:id="rId5"/>
    <p:sldId id="261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81" d="100"/>
          <a:sy n="81" d="100"/>
        </p:scale>
        <p:origin x="120" y="7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A34C8E-0E4F-4558-9C1A-E4AB7614D0F8}" type="datetimeFigureOut">
              <a:rPr lang="en-US" smtClean="0"/>
              <a:t>2/16/2017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2E46C5-0DB4-448D-A009-A28C8FD533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7771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slide" Target="../slides/slide1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1"/>
            </p:custDataLst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Good</a:t>
            </a:r>
            <a:r>
              <a:rPr lang="en-US" baseline="0" dirty="0" smtClean="0"/>
              <a:t> afternoon President McCain, Vice-President Bryant, board members, and Interim Superintendent Zeff. A little over two years ago, I brought to you an update on career and technical education and shed light on the accomplishments of our </a:t>
            </a:r>
            <a:r>
              <a:rPr lang="en-US" baseline="0" dirty="0" err="1" smtClean="0"/>
              <a:t>CTE</a:t>
            </a:r>
            <a:r>
              <a:rPr lang="en-US" baseline="0" dirty="0" smtClean="0"/>
              <a:t> teachers and programs. I am so proud of the work that my team continues to do in preparing Fulton county students to be college and career ready and the role that </a:t>
            </a:r>
            <a:r>
              <a:rPr lang="en-US" baseline="0" dirty="0" err="1" smtClean="0"/>
              <a:t>CTE</a:t>
            </a:r>
            <a:r>
              <a:rPr lang="en-US" baseline="0" dirty="0" smtClean="0"/>
              <a:t> plays in our strategic plan.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A8BBA4-09F6-4A7E-A968-068F979DFDF2}" type="slidenum">
              <a:rPr lang="en-US" smtClean="0">
                <a:solidFill>
                  <a:prstClr val="black"/>
                </a:solidFill>
              </a:rPr>
              <a:pPr/>
              <a:t>1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46366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png"/><Relationship Id="rId4" Type="http://schemas.openxmlformats.org/officeDocument/2006/relationships/image" Target="../media/image5.pdf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064000" y="1447800"/>
            <a:ext cx="7518400" cy="2209800"/>
          </a:xfrm>
        </p:spPr>
        <p:txBody>
          <a:bodyPr>
            <a:noAutofit/>
          </a:bodyPr>
          <a:lstStyle>
            <a:lvl1pPr algn="l">
              <a:defRPr sz="375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165600" y="2895600"/>
            <a:ext cx="8534400" cy="1600200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1800" baseline="0">
                <a:solidFill>
                  <a:schemeClr val="tx1"/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356353"/>
            <a:ext cx="1219200" cy="365125"/>
          </a:xfrm>
        </p:spPr>
        <p:txBody>
          <a:bodyPr/>
          <a:lstStyle/>
          <a:p>
            <a:fld id="{4B49F169-64AD-41CA-83F5-813B1A30F2A1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2/16/2017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23" name="Picture 22" descr="FC Logo Green and Gold .wm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11200" y="2209800"/>
            <a:ext cx="2844800" cy="1013924"/>
          </a:xfrm>
          <a:prstGeom prst="rect">
            <a:avLst/>
          </a:prstGeom>
        </p:spPr>
      </p:pic>
      <p:pic>
        <p:nvPicPr>
          <p:cNvPr id="14" name="Picture 13" descr="FC Icon_Student1st_reverse.ai"/>
          <p:cNvPicPr>
            <a:picLocks noChangeAspect="1"/>
          </p:cNvPicPr>
          <p:nvPr/>
        </p:nvPicPr>
        <mc:AlternateContent xmlns:mc="http://schemas.openxmlformats.org/markup-compatibility/2006">
          <mc:Choice xmlns:ma="http://schemas.microsoft.com/office/mac/drawingml/2008/main" xmlns:mv="urn:schemas-microsoft-com:mac:vml" xmlns="" Requires="ma">
            <p:blipFill>
              <a:blip r:embed="rId4"/>
              <a:stretch>
                <a:fillRect/>
              </a:stretch>
            </p:blipFill>
          </mc:Choice>
          <mc:Fallback>
            <p:blipFill>
              <a:blip r:embed="rId5"/>
              <a:stretch>
                <a:fillRect/>
              </a:stretch>
            </p:blipFill>
          </mc:Fallback>
        </mc:AlternateContent>
        <p:spPr>
          <a:xfrm>
            <a:off x="8331202" y="4953003"/>
            <a:ext cx="4542972" cy="26500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44701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148AA-304F-4E67-BF9A-2983B4C0ABD4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2/16/2017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DD8D04-E0EC-4D36-8AEB-09478354E8E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52014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1371600"/>
            <a:ext cx="2743200" cy="4572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1371600"/>
            <a:ext cx="8026400" cy="4572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026A0-9947-4697-AFA8-A8E73428E544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2/16/2017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DD8D04-E0EC-4D36-8AEB-09478354E8E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84791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defRPr sz="33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0E9F54-07E1-439D-A25A-F868B2941D4B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2/16/2017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DD8D04-E0EC-4D36-8AEB-09478354E8E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43702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057403"/>
            <a:ext cx="10363200" cy="1362075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1371600"/>
            <a:ext cx="10363200" cy="457200"/>
          </a:xfrm>
        </p:spPr>
        <p:txBody>
          <a:bodyPr anchor="b"/>
          <a:lstStyle>
            <a:lvl1pPr marL="0" indent="0">
              <a:buNone/>
              <a:defRPr sz="1500">
                <a:solidFill>
                  <a:schemeClr val="tx1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92709-AEB9-4438-9C92-ED3B9D444811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2/16/2017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DD8D04-E0EC-4D36-8AEB-09478354E8E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39446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209801"/>
            <a:ext cx="5384800" cy="4038600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2209801"/>
            <a:ext cx="5384800" cy="4038600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A25FBF-73DE-42BB-A3D7-E8342EDDF495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2/16/2017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DD8D04-E0EC-4D36-8AEB-09478354E8E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79539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2266950"/>
            <a:ext cx="5386917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906712"/>
            <a:ext cx="5386917" cy="34178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9" y="2266950"/>
            <a:ext cx="5389033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9" y="2906712"/>
            <a:ext cx="5389033" cy="34178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87FAD-B6C2-492F-ACF2-58B6FF575B32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2/16/2017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DD8D04-E0EC-4D36-8AEB-09478354E8E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58813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2178C-EFFC-4957-9D64-272B3402DEFD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2/16/2017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DD8D04-E0EC-4D36-8AEB-09478354E8E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37637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3DC419-1BA9-415D-818C-F8CB36393188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2/16/2017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DD8D04-E0EC-4D36-8AEB-09478354E8E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24146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2" y="1371600"/>
            <a:ext cx="4011084" cy="1162050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1371600"/>
            <a:ext cx="6815667" cy="4648200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2" y="1371600"/>
            <a:ext cx="4011084" cy="4691063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29D85-8FC4-401F-B9C1-37CA2EFEE6DC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2/16/2017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DD8D04-E0EC-4D36-8AEB-09478354E8E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77698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1371600"/>
            <a:ext cx="7315200" cy="41148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562600"/>
            <a:ext cx="7315200" cy="804862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8ABA6-2A41-428B-9F93-7353CB240326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2/16/2017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DD8D04-E0EC-4D36-8AEB-09478354E8E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4007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w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1371600"/>
            <a:ext cx="10972800" cy="685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2286003"/>
            <a:ext cx="10972800" cy="38401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D129C5-F001-4DD1-8234-6AC13AC7EA0A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2/16/2017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3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DD8D04-E0EC-4D36-8AEB-09478354E8E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30" name="Picture 29" descr="FC Logo white.wmf"/>
          <p:cNvPicPr>
            <a:picLocks noChangeAspect="1"/>
          </p:cNvPicPr>
          <p:nvPr/>
        </p:nvPicPr>
        <p:blipFill>
          <a:blip r:embed="rId14" cstate="print"/>
          <a:stretch>
            <a:fillRect/>
          </a:stretch>
        </p:blipFill>
        <p:spPr>
          <a:xfrm>
            <a:off x="609600" y="296050"/>
            <a:ext cx="1727200" cy="618353"/>
          </a:xfrm>
          <a:prstGeom prst="rect">
            <a:avLst/>
          </a:prstGeom>
          <a:effectLst/>
        </p:spPr>
      </p:pic>
    </p:spTree>
    <p:extLst>
      <p:ext uri="{BB962C8B-B14F-4D97-AF65-F5344CB8AC3E}">
        <p14:creationId xmlns:p14="http://schemas.microsoft.com/office/powerpoint/2010/main" val="10757352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685800" rtl="0" eaLnBrk="1" latinLnBrk="0" hangingPunct="1">
        <a:spcBef>
          <a:spcPct val="0"/>
        </a:spcBef>
        <a:buNone/>
        <a:defRPr sz="33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7175" indent="-257175" algn="l" defTabSz="685800" rtl="0" eaLnBrk="1" latinLnBrk="0" hangingPunct="1">
        <a:spcBef>
          <a:spcPct val="20000"/>
        </a:spcBef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defTabSz="685800" rtl="0" eaLnBrk="1" latinLnBrk="0" hangingPunct="1">
        <a:spcBef>
          <a:spcPct val="20000"/>
        </a:spcBef>
        <a:buFont typeface="Arial" pitchFamily="34" charset="0"/>
        <a:buChar char="–"/>
        <a:defRPr sz="195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spcBef>
          <a:spcPct val="20000"/>
        </a:spcBef>
        <a:buFont typeface="Arial" pitchFamily="34" charset="0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spcBef>
          <a:spcPct val="20000"/>
        </a:spcBef>
        <a:buFont typeface="Arial" pitchFamily="34" charset="0"/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1201" y="4597578"/>
            <a:ext cx="2539683" cy="1422222"/>
          </a:xfrm>
          <a:prstGeom prst="rect">
            <a:avLst/>
          </a:prstGeom>
        </p:spPr>
      </p:pic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4648200" y="619125"/>
            <a:ext cx="5638800" cy="2209800"/>
          </a:xfrm>
        </p:spPr>
        <p:txBody>
          <a:bodyPr/>
          <a:lstStyle/>
          <a:p>
            <a:pPr algn="ctr"/>
            <a:r>
              <a:rPr lang="en-US" dirty="0" smtClean="0"/>
              <a:t>Move on When Ready College and Career Cohort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76096" y="3748375"/>
            <a:ext cx="3513358" cy="27192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05545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774"/>
    </mc:Choice>
    <mc:Fallback xmlns="">
      <p:transition spd="slow" advTm="10774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6416" y="264016"/>
            <a:ext cx="10972800" cy="685800"/>
          </a:xfrm>
        </p:spPr>
        <p:txBody>
          <a:bodyPr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Objectives of Cohort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352283"/>
            <a:ext cx="10972800" cy="4773884"/>
          </a:xfrm>
        </p:spPr>
        <p:txBody>
          <a:bodyPr>
            <a:normAutofit fontScale="92500"/>
          </a:bodyPr>
          <a:lstStyle/>
          <a:p>
            <a:r>
              <a:rPr lang="en-US" sz="2400" dirty="0" smtClean="0"/>
              <a:t>The FCS-</a:t>
            </a:r>
            <a:r>
              <a:rPr lang="en-US" sz="2400" dirty="0" err="1" smtClean="0"/>
              <a:t>GTC</a:t>
            </a:r>
            <a:r>
              <a:rPr lang="en-US" sz="2400" dirty="0" smtClean="0"/>
              <a:t> College and Career Cohort is a specialized Move On When Ready opportunity with Gwinnett Technical College where students can earn high school and college credits.</a:t>
            </a:r>
          </a:p>
          <a:p>
            <a:r>
              <a:rPr lang="en-US" sz="2400" dirty="0" smtClean="0"/>
              <a:t>The cohort will allow students to select from one </a:t>
            </a:r>
            <a:r>
              <a:rPr lang="en-US" sz="2400" smtClean="0"/>
              <a:t>of four </a:t>
            </a:r>
            <a:r>
              <a:rPr lang="en-US" sz="2400" dirty="0" smtClean="0"/>
              <a:t>areas of concentration, and upon completion of the cohort program, the student will earn a certification in a high demand career field, as well as earn core high school graduation requirements in areas of English, Math, and CTAE. *Students concentrating in Advanced Academics will not earn any certification. </a:t>
            </a:r>
          </a:p>
          <a:p>
            <a:r>
              <a:rPr lang="en-US" sz="2400" dirty="0" smtClean="0"/>
              <a:t>Students that participate in the cohort will have the option to utilize Fulton County bus transportation to and from their home high school and the Gwinnett Tech Alpharetta campus.  </a:t>
            </a:r>
          </a:p>
          <a:p>
            <a:r>
              <a:rPr lang="en-US" sz="2400" dirty="0" smtClean="0"/>
              <a:t>The cohort provides students the opportunity to take college level CTAE courses in areas that are not offered in each local high school.</a:t>
            </a:r>
          </a:p>
          <a:p>
            <a:pPr marL="0" indent="0">
              <a:buNone/>
            </a:pPr>
            <a:r>
              <a:rPr lang="en-US" dirty="0" smtClean="0"/>
              <a:t> 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DD8D04-E0EC-4D36-8AEB-09478354E8E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2365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6895"/>
            <a:ext cx="10972800" cy="685800"/>
          </a:xfrm>
        </p:spPr>
        <p:txBody>
          <a:bodyPr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Admissions/Eligibility for Participation 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171977"/>
            <a:ext cx="10972800" cy="4954189"/>
          </a:xfrm>
        </p:spPr>
        <p:txBody>
          <a:bodyPr/>
          <a:lstStyle/>
          <a:p>
            <a:r>
              <a:rPr lang="en-US" sz="2400" dirty="0" smtClean="0"/>
              <a:t>Admission Requirements</a:t>
            </a:r>
          </a:p>
          <a:p>
            <a:pPr lvl="1"/>
            <a:r>
              <a:rPr lang="en-US" sz="2400" dirty="0" smtClean="0"/>
              <a:t>Students must attend one of the high schools in the Northwest and Northeast Learning Communities, along with Riverwood and North Springs </a:t>
            </a:r>
          </a:p>
          <a:p>
            <a:pPr lvl="1"/>
            <a:r>
              <a:rPr lang="en-US" sz="2400" dirty="0"/>
              <a:t>M</a:t>
            </a:r>
            <a:r>
              <a:rPr lang="en-US" sz="2400" dirty="0" smtClean="0"/>
              <a:t>ust be in the 11</a:t>
            </a:r>
            <a:r>
              <a:rPr lang="en-US" sz="2400" baseline="30000" dirty="0" smtClean="0"/>
              <a:t>th</a:t>
            </a:r>
            <a:r>
              <a:rPr lang="en-US" sz="2400" dirty="0" smtClean="0"/>
              <a:t> and 12</a:t>
            </a:r>
            <a:r>
              <a:rPr lang="en-US" sz="2400" baseline="30000" dirty="0" smtClean="0"/>
              <a:t>th</a:t>
            </a:r>
            <a:r>
              <a:rPr lang="en-US" sz="2400" dirty="0" smtClean="0"/>
              <a:t> grade </a:t>
            </a:r>
          </a:p>
          <a:p>
            <a:pPr lvl="2"/>
            <a:r>
              <a:rPr lang="en-US" sz="2400" dirty="0" smtClean="0"/>
              <a:t>PC Repair and Network Technician Certification has to start in the 11</a:t>
            </a:r>
            <a:r>
              <a:rPr lang="en-US" sz="2400" baseline="30000" dirty="0" smtClean="0"/>
              <a:t>th</a:t>
            </a:r>
            <a:r>
              <a:rPr lang="en-US" sz="2400" dirty="0" smtClean="0"/>
              <a:t> grade (3 semesters) </a:t>
            </a:r>
          </a:p>
          <a:p>
            <a:pPr lvl="1"/>
            <a:r>
              <a:rPr lang="en-US" sz="2400" dirty="0"/>
              <a:t>SAT: 480 Reading, 440 </a:t>
            </a:r>
            <a:r>
              <a:rPr lang="en-US" sz="2400" dirty="0" smtClean="0"/>
              <a:t>Math; ACT: </a:t>
            </a:r>
            <a:r>
              <a:rPr lang="en-US" sz="2400" dirty="0"/>
              <a:t>17 Reading, 20 English, 19 </a:t>
            </a:r>
            <a:r>
              <a:rPr lang="en-US" sz="2400" dirty="0" smtClean="0"/>
              <a:t>Math; </a:t>
            </a:r>
            <a:r>
              <a:rPr lang="en-US" sz="2400" dirty="0" err="1" smtClean="0"/>
              <a:t>Accuplacer</a:t>
            </a:r>
            <a:r>
              <a:rPr lang="en-US" sz="2400" dirty="0" smtClean="0"/>
              <a:t>: 64 </a:t>
            </a:r>
            <a:r>
              <a:rPr lang="en-US" sz="2400" dirty="0"/>
              <a:t>Reading, </a:t>
            </a:r>
            <a:r>
              <a:rPr lang="en-US" sz="2400" dirty="0" smtClean="0"/>
              <a:t>70 </a:t>
            </a:r>
            <a:r>
              <a:rPr lang="en-US" sz="2400" dirty="0"/>
              <a:t>Writing, </a:t>
            </a:r>
            <a:r>
              <a:rPr lang="en-US" sz="2400" dirty="0" smtClean="0"/>
              <a:t>57 Math</a:t>
            </a:r>
          </a:p>
          <a:p>
            <a:pPr lvl="1"/>
            <a:r>
              <a:rPr lang="en-US" sz="2400" dirty="0" smtClean="0"/>
              <a:t>No GPA requirement for participation </a:t>
            </a:r>
          </a:p>
          <a:p>
            <a:r>
              <a:rPr lang="en-US" sz="2400" dirty="0" smtClean="0"/>
              <a:t>Enrollment Goals</a:t>
            </a:r>
          </a:p>
          <a:p>
            <a:pPr lvl="1"/>
            <a:r>
              <a:rPr lang="en-US" sz="2400" dirty="0" smtClean="0"/>
              <a:t>25 </a:t>
            </a:r>
            <a:r>
              <a:rPr lang="en-US" sz="2400" dirty="0"/>
              <a:t>students per high school </a:t>
            </a:r>
          </a:p>
          <a:p>
            <a:pPr marL="342900" lvl="1" indent="0">
              <a:buNone/>
            </a:pPr>
            <a:endParaRPr lang="en-US" dirty="0" smtClean="0"/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DD8D04-E0EC-4D36-8AEB-09478354E8E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51282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474" y="264017"/>
            <a:ext cx="10972800" cy="685800"/>
          </a:xfrm>
        </p:spPr>
        <p:txBody>
          <a:bodyPr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Certifications/Areas of Concentration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DD8D04-E0EC-4D36-8AEB-09478354E8E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66935794"/>
              </p:ext>
            </p:extLst>
          </p:nvPr>
        </p:nvGraphicFramePr>
        <p:xfrm>
          <a:off x="534472" y="1308794"/>
          <a:ext cx="5634507" cy="5047559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878169"/>
                <a:gridCol w="1878169"/>
                <a:gridCol w="1878169"/>
              </a:tblGrid>
              <a:tr h="944406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Certifications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Degrees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Number</a:t>
                      </a:r>
                      <a:r>
                        <a:rPr lang="en-US" sz="1800" baseline="0" dirty="0" smtClean="0"/>
                        <a:t> of College Credits</a:t>
                      </a:r>
                      <a:endParaRPr lang="en-US" sz="1800" dirty="0"/>
                    </a:p>
                  </a:txBody>
                  <a:tcPr/>
                </a:tc>
              </a:tr>
              <a:tr h="1219726">
                <a:tc>
                  <a:txBody>
                    <a:bodyPr/>
                    <a:lstStyle/>
                    <a:p>
                      <a:r>
                        <a:rPr lang="en-US" sz="1800" u="none" kern="1200" dirty="0" smtClean="0">
                          <a:effectLst/>
                        </a:rPr>
                        <a:t>PC Repair and Network Technician Certificate</a:t>
                      </a:r>
                      <a:endParaRPr lang="en-US" sz="1800" b="0" i="0" u="non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u="none" kern="1200" dirty="0" smtClean="0">
                          <a:effectLst/>
                        </a:rPr>
                        <a:t>Networking Specialist Degree</a:t>
                      </a:r>
                      <a:endParaRPr lang="en-US" sz="1800" b="0" i="0" u="non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u="none" dirty="0" smtClean="0"/>
                        <a:t>27</a:t>
                      </a:r>
                      <a:endParaRPr lang="en-US" sz="1800" b="0" i="0" u="none" dirty="0"/>
                    </a:p>
                  </a:txBody>
                  <a:tcPr/>
                </a:tc>
              </a:tr>
              <a:tr h="1100750">
                <a:tc>
                  <a:txBody>
                    <a:bodyPr/>
                    <a:lstStyle/>
                    <a:p>
                      <a:r>
                        <a:rPr lang="en-US" sz="1800" u="none" kern="1200" dirty="0" smtClean="0">
                          <a:effectLst/>
                        </a:rPr>
                        <a:t>Cyber Crime Specialist Certificate</a:t>
                      </a:r>
                      <a:endParaRPr lang="en-US" sz="1800" b="0" i="0" u="non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u="none" kern="1200" dirty="0" smtClean="0">
                          <a:effectLst/>
                        </a:rPr>
                        <a:t>Cybersecurity Degree</a:t>
                      </a:r>
                      <a:endParaRPr lang="en-US" sz="1800" b="0" i="0" u="non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u="none" dirty="0" smtClean="0"/>
                        <a:t>26</a:t>
                      </a:r>
                      <a:endParaRPr lang="en-US" sz="1800" b="0" i="0" u="none" dirty="0"/>
                    </a:p>
                  </a:txBody>
                  <a:tcPr/>
                </a:tc>
              </a:tr>
              <a:tr h="1782677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u="none" kern="1200" dirty="0" smtClean="0">
                          <a:effectLst/>
                        </a:rPr>
                        <a:t>Entrepreneurship Certificate</a:t>
                      </a:r>
                      <a:endParaRPr lang="en-US" sz="1800" u="none" dirty="0" smtClean="0"/>
                    </a:p>
                    <a:p>
                      <a:endParaRPr lang="en-US" sz="1800" b="0" i="0" u="non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u="none" kern="1200" dirty="0" smtClean="0">
                          <a:effectLst/>
                        </a:rPr>
                        <a:t>Marketing Management Degree, Concentration: Entrepreneurship</a:t>
                      </a:r>
                      <a:endParaRPr lang="en-US" sz="1800" b="0" i="0" u="none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u="non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27</a:t>
                      </a: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7" name="Content Placeholder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857929681"/>
              </p:ext>
            </p:extLst>
          </p:nvPr>
        </p:nvGraphicFramePr>
        <p:xfrm>
          <a:off x="6272011" y="1341437"/>
          <a:ext cx="5235262" cy="5014917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2900618"/>
                <a:gridCol w="2334644"/>
              </a:tblGrid>
              <a:tr h="701721"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Advanced</a:t>
                      </a:r>
                      <a:r>
                        <a:rPr lang="en-US" sz="1800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Academic Concentration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 college credits 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701721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College Course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High School Equivalent</a:t>
                      </a:r>
                      <a:r>
                        <a:rPr lang="en-US" sz="1800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701721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ENGL 1101 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Composition and </a:t>
                      </a:r>
                      <a:r>
                        <a:rPr lang="en-US" sz="1800" dirty="0" smtClean="0">
                          <a:effectLst/>
                        </a:rPr>
                        <a:t>Rhetoric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23.03400 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Advanced Composition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96991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MATH 1111 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College Algebra 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27.0A624 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Dual Enrollment Mathematics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96991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ENGL 1102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Literature and Composition 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23.05200 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British Literature/Composition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96991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ECON 2105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Principles of Macroeconomics 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45.06100 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Economics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206414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5815" y="371900"/>
            <a:ext cx="10972800" cy="685800"/>
          </a:xfrm>
        </p:spPr>
        <p:txBody>
          <a:bodyPr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Timeline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287887"/>
            <a:ext cx="10972800" cy="4838279"/>
          </a:xfrm>
        </p:spPr>
        <p:txBody>
          <a:bodyPr/>
          <a:lstStyle/>
          <a:p>
            <a:pPr fontAlgn="ctr"/>
            <a:r>
              <a:rPr lang="en-US" dirty="0"/>
              <a:t>1/12-Information is presented to counselors</a:t>
            </a:r>
          </a:p>
          <a:p>
            <a:pPr fontAlgn="ctr"/>
            <a:r>
              <a:rPr lang="en-US" dirty="0" smtClean="0"/>
              <a:t>1/18-Information </a:t>
            </a:r>
            <a:r>
              <a:rPr lang="en-US" dirty="0"/>
              <a:t>is presented to CTAE </a:t>
            </a:r>
            <a:r>
              <a:rPr lang="en-US" dirty="0" smtClean="0"/>
              <a:t>leadership</a:t>
            </a:r>
          </a:p>
          <a:p>
            <a:pPr fontAlgn="ctr"/>
            <a:r>
              <a:rPr lang="en-US" dirty="0" smtClean="0"/>
              <a:t>1/19-3/31-Local school marketing and recruitment for </a:t>
            </a:r>
            <a:r>
              <a:rPr lang="en-US" dirty="0" err="1" smtClean="0"/>
              <a:t>MOWR</a:t>
            </a:r>
            <a:r>
              <a:rPr lang="en-US" dirty="0" smtClean="0"/>
              <a:t> College and Career Cohort </a:t>
            </a:r>
            <a:endParaRPr lang="en-US" dirty="0"/>
          </a:p>
          <a:p>
            <a:pPr fontAlgn="ctr"/>
            <a:r>
              <a:rPr lang="en-US" dirty="0" smtClean="0"/>
              <a:t>2/1-GTC application </a:t>
            </a:r>
            <a:r>
              <a:rPr lang="en-US" dirty="0"/>
              <a:t>will open </a:t>
            </a:r>
          </a:p>
          <a:p>
            <a:pPr fontAlgn="ctr"/>
            <a:r>
              <a:rPr lang="en-US" dirty="0" smtClean="0"/>
              <a:t>3/1-GTC evaluates interest </a:t>
            </a:r>
            <a:r>
              <a:rPr lang="en-US" dirty="0"/>
              <a:t>survey to determine enrollment </a:t>
            </a:r>
          </a:p>
          <a:p>
            <a:pPr fontAlgn="ctr"/>
            <a:r>
              <a:rPr lang="en-US" dirty="0" smtClean="0"/>
              <a:t>3/31-FCS </a:t>
            </a:r>
            <a:r>
              <a:rPr lang="en-US" dirty="0" err="1" smtClean="0"/>
              <a:t>MOWR</a:t>
            </a:r>
            <a:r>
              <a:rPr lang="en-US" dirty="0" smtClean="0"/>
              <a:t> application deadline  </a:t>
            </a:r>
          </a:p>
          <a:p>
            <a:pPr fontAlgn="ctr"/>
            <a:r>
              <a:rPr lang="en-US" dirty="0" smtClean="0"/>
              <a:t>5/1-Students have submitted all supplemental documents for GTC admissions.</a:t>
            </a:r>
          </a:p>
          <a:p>
            <a:pPr fontAlgn="ctr"/>
            <a:r>
              <a:rPr lang="en-US" dirty="0" smtClean="0"/>
              <a:t>6/7 (approximate date)- Course registration opens for students. 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DD8D04-E0EC-4D36-8AEB-09478354E8E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8835246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heme/theme1.xml><?xml version="1.0" encoding="utf-8"?>
<a:theme xmlns:a="http://schemas.openxmlformats.org/drawingml/2006/main" name="FCS_PowerPoint_Template sy 13.14 v2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150</TotalTime>
  <Words>478</Words>
  <Application>Microsoft Office PowerPoint</Application>
  <PresentationFormat>Widescreen</PresentationFormat>
  <Paragraphs>64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Times New Roman</vt:lpstr>
      <vt:lpstr>FCS_PowerPoint_Template sy 13.14 v2</vt:lpstr>
      <vt:lpstr>Move on When Ready College and Career Cohort</vt:lpstr>
      <vt:lpstr>Objectives of Cohort</vt:lpstr>
      <vt:lpstr>Admissions/Eligibility for Participation </vt:lpstr>
      <vt:lpstr>Certifications/Areas of Concentration</vt:lpstr>
      <vt:lpstr>Timeline</vt:lpstr>
    </vt:vector>
  </TitlesOfParts>
  <Company>Fulton County School System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Move on When Ready College and Career Cohort</dc:title>
  <dc:creator>Bell, Yalanda M</dc:creator>
  <cp:lastModifiedBy>Marino, Shellie</cp:lastModifiedBy>
  <cp:revision>20</cp:revision>
  <dcterms:created xsi:type="dcterms:W3CDTF">2017-01-10T15:23:30Z</dcterms:created>
  <dcterms:modified xsi:type="dcterms:W3CDTF">2017-02-16T21:57:17Z</dcterms:modified>
</cp:coreProperties>
</file>