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3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34C8E-0E4F-4558-9C1A-E4AB7614D0F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E46C5-0DB4-448D-A009-A28C8FD5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r>
              <a:rPr lang="en-US" baseline="0" dirty="0" smtClean="0"/>
              <a:t> afternoon President McCain, Vice-President Bryant, board members, and Interim Superintendent Zeff. A little over two years ago, I brought to you an update on career and technical education and shed light on the accomplishments of our </a:t>
            </a:r>
            <a:r>
              <a:rPr lang="en-US" baseline="0" dirty="0" err="1" smtClean="0"/>
              <a:t>CTE</a:t>
            </a:r>
            <a:r>
              <a:rPr lang="en-US" baseline="0" dirty="0" smtClean="0"/>
              <a:t> teachers and programs. I am so proud of the work that my team continues to do in preparing Fulton county students to be college and career ready and the role that </a:t>
            </a:r>
            <a:r>
              <a:rPr lang="en-US" baseline="0" dirty="0" err="1" smtClean="0"/>
              <a:t>CTE</a:t>
            </a:r>
            <a:r>
              <a:rPr lang="en-US" baseline="0" dirty="0" smtClean="0"/>
              <a:t> plays in our strategic plan.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3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5.pd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1447800"/>
            <a:ext cx="7518400" cy="2209800"/>
          </a:xfrm>
        </p:spPr>
        <p:txBody>
          <a:bodyPr>
            <a:noAutofit/>
          </a:bodyPr>
          <a:lstStyle>
            <a:lvl1pPr algn="l">
              <a:defRPr sz="3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5600" y="2895600"/>
            <a:ext cx="8534400" cy="1600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1219200" cy="365125"/>
          </a:xfrm>
        </p:spPr>
        <p:txBody>
          <a:bodyPr/>
          <a:lstStyle/>
          <a:p>
            <a:fld id="{4B49F169-64AD-41CA-83F5-813B1A30F2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3" name="Picture 22" descr="FC Logo Green and Gold 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200" y="2209800"/>
            <a:ext cx="2844800" cy="1013924"/>
          </a:xfrm>
          <a:prstGeom prst="rect">
            <a:avLst/>
          </a:prstGeom>
        </p:spPr>
      </p:pic>
      <p:pic>
        <p:nvPicPr>
          <p:cNvPr id="14" name="Picture 13" descr="FC Icon_Student1st_reverse.ai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331202" y="4953003"/>
            <a:ext cx="4542972" cy="265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7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48AA-304F-4E67-BF9A-2983B4C0AB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371600"/>
            <a:ext cx="27432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71600"/>
            <a:ext cx="80264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26A0-9947-4697-AFA8-A8E73428E5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F54-07E1-439D-A25A-F868B2941D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7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371600"/>
            <a:ext cx="10363200" cy="45720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2709-AEB9-4438-9C92-ED3B9D4448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4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1"/>
            <a:ext cx="53848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09801"/>
            <a:ext cx="53848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5FBF-73DE-42BB-A3D7-E8342EDDF4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5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66950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06712"/>
            <a:ext cx="5386917" cy="34178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2266950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906712"/>
            <a:ext cx="5389033" cy="34178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7FAD-B6C2-492F-ACF2-58B6FF575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8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178C-EFFC-4957-9D64-272B3402DE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6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419-1BA9-415D-818C-F8CB363931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1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37160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371600"/>
            <a:ext cx="6815667" cy="46482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371600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9D85-8FC4-401F-B9C1-37CA2EFEE6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6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71600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62600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ABA6-2A41-428B-9F93-7353CB2403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03"/>
            <a:ext cx="109728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129C5-F001-4DD1-8234-6AC13AC7EA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" name="Picture 29" descr="FC Logo white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09600" y="296050"/>
            <a:ext cx="1727200" cy="6183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7573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4597578"/>
            <a:ext cx="2539683" cy="142222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48200" y="619125"/>
            <a:ext cx="5638800" cy="2209800"/>
          </a:xfrm>
        </p:spPr>
        <p:txBody>
          <a:bodyPr/>
          <a:lstStyle/>
          <a:p>
            <a:pPr algn="ctr"/>
            <a:r>
              <a:rPr lang="en-US" dirty="0" smtClean="0"/>
              <a:t>Move on When Ready College and Career Cohort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096" y="3748375"/>
            <a:ext cx="3513358" cy="27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5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74"/>
    </mc:Choice>
    <mc:Fallback xmlns="">
      <p:transition spd="slow" advTm="1077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16" y="264016"/>
            <a:ext cx="10972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Objectives of Cohort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2283"/>
            <a:ext cx="10972800" cy="4773884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FCS-</a:t>
            </a:r>
            <a:r>
              <a:rPr lang="en-US" sz="2400" dirty="0" err="1" smtClean="0"/>
              <a:t>GTC</a:t>
            </a:r>
            <a:r>
              <a:rPr lang="en-US" sz="2400" dirty="0" smtClean="0"/>
              <a:t> College and Career Cohort is a specialized Move On When Ready opportunity with Gwinnett Technical College where students can earn high school and college credits.</a:t>
            </a:r>
          </a:p>
          <a:p>
            <a:r>
              <a:rPr lang="en-US" sz="2400" dirty="0" smtClean="0"/>
              <a:t>The cohort will allow students to select from one </a:t>
            </a:r>
            <a:r>
              <a:rPr lang="en-US" sz="2400" smtClean="0"/>
              <a:t>of four </a:t>
            </a:r>
            <a:r>
              <a:rPr lang="en-US" sz="2400" dirty="0" smtClean="0"/>
              <a:t>areas of concentration, and upon completion of the cohort program, the student will earn a certification in a high demand career field, as well as earn core high school graduation requirements in areas of English, Math, and CTAE. *Students concentrating in Advanced Academics will not earn any certification. </a:t>
            </a:r>
          </a:p>
          <a:p>
            <a:r>
              <a:rPr lang="en-US" sz="2400" dirty="0" smtClean="0"/>
              <a:t>Students that participate in the cohort will have the option to utilize Fulton County bus transportation to and from their home high school and the Gwinnett Tech Alpharetta campus.  </a:t>
            </a:r>
          </a:p>
          <a:p>
            <a:r>
              <a:rPr lang="en-US" sz="2400" dirty="0" smtClean="0"/>
              <a:t>The cohort provides students the opportunity to take college level CTAE courses in areas that are not offered in each local high school.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3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6895"/>
            <a:ext cx="10972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Admissions/Eligibility for Participation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1977"/>
            <a:ext cx="10972800" cy="4954189"/>
          </a:xfrm>
        </p:spPr>
        <p:txBody>
          <a:bodyPr/>
          <a:lstStyle/>
          <a:p>
            <a:r>
              <a:rPr lang="en-US" sz="2400" dirty="0" smtClean="0"/>
              <a:t>Admission Requirements</a:t>
            </a:r>
          </a:p>
          <a:p>
            <a:pPr lvl="1"/>
            <a:r>
              <a:rPr lang="en-US" sz="2400" dirty="0" smtClean="0"/>
              <a:t>Students must attend one of the high schools in the Northwest and Northeast Learning Communities, along with Riverwood and North Springs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ust be in the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</a:t>
            </a:r>
          </a:p>
          <a:p>
            <a:pPr lvl="2"/>
            <a:r>
              <a:rPr lang="en-US" sz="2400" dirty="0" smtClean="0"/>
              <a:t>PC Repair and Network Technician Certification has to start in the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(3 semesters) </a:t>
            </a:r>
          </a:p>
          <a:p>
            <a:pPr lvl="1"/>
            <a:r>
              <a:rPr lang="en-US" sz="2400" dirty="0"/>
              <a:t>SAT: 480 Reading, 440 </a:t>
            </a:r>
            <a:r>
              <a:rPr lang="en-US" sz="2400" dirty="0" smtClean="0"/>
              <a:t>Math; ACT: </a:t>
            </a:r>
            <a:r>
              <a:rPr lang="en-US" sz="2400" dirty="0"/>
              <a:t>17 Reading, 20 English, 19 </a:t>
            </a:r>
            <a:r>
              <a:rPr lang="en-US" sz="2400" dirty="0" smtClean="0"/>
              <a:t>Math; </a:t>
            </a:r>
            <a:r>
              <a:rPr lang="en-US" sz="2400" dirty="0" err="1" smtClean="0"/>
              <a:t>Accuplacer</a:t>
            </a:r>
            <a:r>
              <a:rPr lang="en-US" sz="2400" dirty="0" smtClean="0"/>
              <a:t>: 64 </a:t>
            </a:r>
            <a:r>
              <a:rPr lang="en-US" sz="2400" dirty="0"/>
              <a:t>Reading, </a:t>
            </a:r>
            <a:r>
              <a:rPr lang="en-US" sz="2400" dirty="0" smtClean="0"/>
              <a:t>70 </a:t>
            </a:r>
            <a:r>
              <a:rPr lang="en-US" sz="2400" dirty="0"/>
              <a:t>Writing, </a:t>
            </a:r>
            <a:r>
              <a:rPr lang="en-US" sz="2400" dirty="0" smtClean="0"/>
              <a:t>57 Math</a:t>
            </a:r>
          </a:p>
          <a:p>
            <a:pPr lvl="1"/>
            <a:r>
              <a:rPr lang="en-US" sz="2400" dirty="0" smtClean="0"/>
              <a:t>No GPA requirement for participation </a:t>
            </a:r>
          </a:p>
          <a:p>
            <a:r>
              <a:rPr lang="en-US" sz="2400" dirty="0" smtClean="0"/>
              <a:t>Enrollment Goals</a:t>
            </a:r>
          </a:p>
          <a:p>
            <a:pPr lvl="1"/>
            <a:r>
              <a:rPr lang="en-US" sz="2400" dirty="0" smtClean="0"/>
              <a:t>25 </a:t>
            </a:r>
            <a:r>
              <a:rPr lang="en-US" sz="2400" dirty="0"/>
              <a:t>students per high school </a:t>
            </a:r>
          </a:p>
          <a:p>
            <a:pPr marL="3429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2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74" y="264017"/>
            <a:ext cx="10972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Certifications/Areas of Concentration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35794"/>
              </p:ext>
            </p:extLst>
          </p:nvPr>
        </p:nvGraphicFramePr>
        <p:xfrm>
          <a:off x="534472" y="1308794"/>
          <a:ext cx="5634507" cy="5047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8169"/>
                <a:gridCol w="1878169"/>
                <a:gridCol w="1878169"/>
              </a:tblGrid>
              <a:tr h="9444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Certifications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Degrees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</a:t>
                      </a:r>
                      <a:r>
                        <a:rPr lang="en-US" sz="1800" baseline="0" dirty="0" smtClean="0"/>
                        <a:t> of College Credits</a:t>
                      </a:r>
                      <a:endParaRPr lang="en-US" sz="1800" dirty="0"/>
                    </a:p>
                  </a:txBody>
                  <a:tcPr/>
                </a:tc>
              </a:tr>
              <a:tr h="1219726">
                <a:tc>
                  <a:txBody>
                    <a:bodyPr/>
                    <a:lstStyle/>
                    <a:p>
                      <a:r>
                        <a:rPr lang="en-US" sz="1800" u="none" kern="1200" dirty="0" smtClean="0">
                          <a:effectLst/>
                        </a:rPr>
                        <a:t>PC Repair and Network Technician Certificate</a:t>
                      </a:r>
                      <a:endParaRPr lang="en-US" sz="18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kern="1200" dirty="0" smtClean="0">
                          <a:effectLst/>
                        </a:rPr>
                        <a:t>Networking Specialist Degree</a:t>
                      </a:r>
                      <a:endParaRPr lang="en-US" sz="18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 smtClean="0"/>
                        <a:t>27</a:t>
                      </a:r>
                      <a:endParaRPr lang="en-US" sz="1800" b="0" i="0" u="none" dirty="0"/>
                    </a:p>
                  </a:txBody>
                  <a:tcPr/>
                </a:tc>
              </a:tr>
              <a:tr h="1100750">
                <a:tc>
                  <a:txBody>
                    <a:bodyPr/>
                    <a:lstStyle/>
                    <a:p>
                      <a:r>
                        <a:rPr lang="en-US" sz="1800" u="none" kern="1200" dirty="0" smtClean="0">
                          <a:effectLst/>
                        </a:rPr>
                        <a:t>Cyber Crime Specialist Certificate</a:t>
                      </a:r>
                      <a:endParaRPr lang="en-US" sz="18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kern="1200" dirty="0" smtClean="0">
                          <a:effectLst/>
                        </a:rPr>
                        <a:t>Cybersecurity Degree</a:t>
                      </a:r>
                      <a:endParaRPr lang="en-US" sz="18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 smtClean="0"/>
                        <a:t>26</a:t>
                      </a:r>
                      <a:endParaRPr lang="en-US" sz="1800" b="0" i="0" u="none" dirty="0"/>
                    </a:p>
                  </a:txBody>
                  <a:tcPr/>
                </a:tc>
              </a:tr>
              <a:tr h="178267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 smtClean="0">
                          <a:effectLst/>
                        </a:rPr>
                        <a:t>Entrepreneurship Certificate</a:t>
                      </a:r>
                      <a:endParaRPr lang="en-US" sz="1800" u="none" dirty="0" smtClean="0"/>
                    </a:p>
                    <a:p>
                      <a:endParaRPr lang="en-US" sz="18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kern="1200" dirty="0" smtClean="0">
                          <a:effectLst/>
                        </a:rPr>
                        <a:t>Marketing Management Degree, Concentration: Entrepreneurship</a:t>
                      </a:r>
                      <a:endParaRPr lang="en-US" sz="18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7929681"/>
              </p:ext>
            </p:extLst>
          </p:nvPr>
        </p:nvGraphicFramePr>
        <p:xfrm>
          <a:off x="6272011" y="1341437"/>
          <a:ext cx="5235262" cy="501491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00618"/>
                <a:gridCol w="2334644"/>
              </a:tblGrid>
              <a:tr h="70172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Academic Concentration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college credits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1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 Course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School Equivalent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1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ENGL 1101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Composition and </a:t>
                      </a:r>
                      <a:r>
                        <a:rPr lang="en-US" sz="1800" dirty="0" smtClean="0">
                          <a:effectLst/>
                        </a:rPr>
                        <a:t>Rhetoric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23.03400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Advanced Composition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9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MATH 1111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College Algebra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27.0A624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Dual Enrollment Mathematics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9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ENGL 1102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Literature and Composition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23.05200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British Literature/Composition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9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ECON 2105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Principles of Macroeconomics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45.06100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Economics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4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815" y="371900"/>
            <a:ext cx="10972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Timeline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72800" cy="4838279"/>
          </a:xfrm>
        </p:spPr>
        <p:txBody>
          <a:bodyPr/>
          <a:lstStyle/>
          <a:p>
            <a:pPr fontAlgn="ctr"/>
            <a:r>
              <a:rPr lang="en-US" dirty="0"/>
              <a:t>1/12-Information is presented to counselors</a:t>
            </a:r>
          </a:p>
          <a:p>
            <a:pPr fontAlgn="ctr"/>
            <a:r>
              <a:rPr lang="en-US" dirty="0" smtClean="0"/>
              <a:t>1/18-Information </a:t>
            </a:r>
            <a:r>
              <a:rPr lang="en-US" dirty="0"/>
              <a:t>is presented to CTAE </a:t>
            </a:r>
            <a:r>
              <a:rPr lang="en-US" dirty="0" smtClean="0"/>
              <a:t>leadership</a:t>
            </a:r>
          </a:p>
          <a:p>
            <a:pPr fontAlgn="ctr"/>
            <a:r>
              <a:rPr lang="en-US" dirty="0" smtClean="0"/>
              <a:t>1/19-3/31-Local school marketing and recruitment for </a:t>
            </a:r>
            <a:r>
              <a:rPr lang="en-US" dirty="0" err="1" smtClean="0"/>
              <a:t>MOWR</a:t>
            </a:r>
            <a:r>
              <a:rPr lang="en-US" dirty="0" smtClean="0"/>
              <a:t> College and Career Cohort </a:t>
            </a:r>
            <a:endParaRPr lang="en-US" dirty="0"/>
          </a:p>
          <a:p>
            <a:pPr fontAlgn="ctr"/>
            <a:r>
              <a:rPr lang="en-US" dirty="0" smtClean="0"/>
              <a:t>2/1-GTC application </a:t>
            </a:r>
            <a:r>
              <a:rPr lang="en-US" dirty="0"/>
              <a:t>will open </a:t>
            </a:r>
          </a:p>
          <a:p>
            <a:pPr fontAlgn="ctr"/>
            <a:r>
              <a:rPr lang="en-US" dirty="0" smtClean="0"/>
              <a:t>3/1-GTC evaluates interest </a:t>
            </a:r>
            <a:r>
              <a:rPr lang="en-US" dirty="0"/>
              <a:t>survey to determine enrollment </a:t>
            </a:r>
          </a:p>
          <a:p>
            <a:pPr fontAlgn="ctr"/>
            <a:r>
              <a:rPr lang="en-US" dirty="0" smtClean="0"/>
              <a:t>3/31-FCS </a:t>
            </a:r>
            <a:r>
              <a:rPr lang="en-US" dirty="0" err="1" smtClean="0"/>
              <a:t>MOWR</a:t>
            </a:r>
            <a:r>
              <a:rPr lang="en-US" dirty="0" smtClean="0"/>
              <a:t> application deadline  </a:t>
            </a:r>
          </a:p>
          <a:p>
            <a:pPr fontAlgn="ctr"/>
            <a:r>
              <a:rPr lang="en-US" dirty="0" smtClean="0"/>
              <a:t>5/1-Students have submitted all supplemental documents for GTC admissions.</a:t>
            </a:r>
          </a:p>
          <a:p>
            <a:pPr fontAlgn="ctr"/>
            <a:r>
              <a:rPr lang="en-US" dirty="0" smtClean="0"/>
              <a:t>6/7 (approximate date)- Course registration opens for students.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8D04-E0EC-4D36-8AEB-09478354E8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35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FCS_PowerPoint_Template sy 13.14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478</Words>
  <Application>Microsoft Office PowerPoint</Application>
  <PresentationFormat>Widescreen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FCS_PowerPoint_Template sy 13.14 v2</vt:lpstr>
      <vt:lpstr>Move on When Ready College and Career Cohort</vt:lpstr>
      <vt:lpstr>Objectives of Cohort</vt:lpstr>
      <vt:lpstr>Admissions/Eligibility for Participation </vt:lpstr>
      <vt:lpstr>Certifications/Areas of Concentration</vt:lpstr>
      <vt:lpstr>Timeline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 on When Ready College and Career Cohort</dc:title>
  <dc:creator>Bell, Yalanda M</dc:creator>
  <cp:lastModifiedBy>Marino, Shellie</cp:lastModifiedBy>
  <cp:revision>20</cp:revision>
  <dcterms:created xsi:type="dcterms:W3CDTF">2017-01-10T15:23:30Z</dcterms:created>
  <dcterms:modified xsi:type="dcterms:W3CDTF">2017-02-16T21:57:17Z</dcterms:modified>
</cp:coreProperties>
</file>