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304" r:id="rId3"/>
    <p:sldId id="274" r:id="rId4"/>
    <p:sldId id="322" r:id="rId5"/>
    <p:sldId id="321" r:id="rId6"/>
    <p:sldId id="308" r:id="rId7"/>
    <p:sldId id="275" r:id="rId8"/>
    <p:sldId id="298" r:id="rId9"/>
    <p:sldId id="283" r:id="rId10"/>
    <p:sldId id="272" r:id="rId11"/>
    <p:sldId id="285" r:id="rId12"/>
    <p:sldId id="258" r:id="rId13"/>
    <p:sldId id="281" r:id="rId14"/>
    <p:sldId id="286" r:id="rId15"/>
    <p:sldId id="287" r:id="rId16"/>
    <p:sldId id="280" r:id="rId17"/>
    <p:sldId id="318" r:id="rId18"/>
    <p:sldId id="310" r:id="rId19"/>
    <p:sldId id="288" r:id="rId20"/>
    <p:sldId id="262" r:id="rId21"/>
    <p:sldId id="306" r:id="rId22"/>
    <p:sldId id="261" r:id="rId23"/>
    <p:sldId id="289" r:id="rId24"/>
    <p:sldId id="290" r:id="rId25"/>
    <p:sldId id="307" r:id="rId26"/>
    <p:sldId id="323" r:id="rId27"/>
    <p:sldId id="276" r:id="rId28"/>
    <p:sldId id="292" r:id="rId29"/>
    <p:sldId id="291" r:id="rId30"/>
    <p:sldId id="299" r:id="rId31"/>
    <p:sldId id="302" r:id="rId32"/>
    <p:sldId id="293" r:id="rId33"/>
    <p:sldId id="313" r:id="rId34"/>
    <p:sldId id="314" r:id="rId35"/>
    <p:sldId id="315" r:id="rId36"/>
    <p:sldId id="297" r:id="rId37"/>
    <p:sldId id="303" r:id="rId38"/>
    <p:sldId id="316" r:id="rId39"/>
    <p:sldId id="317" r:id="rId40"/>
    <p:sldId id="273" r:id="rId41"/>
    <p:sldId id="312" r:id="rId42"/>
    <p:sldId id="278" r:id="rId43"/>
    <p:sldId id="300" r:id="rId44"/>
    <p:sldId id="319" r:id="rId45"/>
    <p:sldId id="320" r:id="rId46"/>
    <p:sldId id="301" r:id="rId47"/>
  </p:sldIdLst>
  <p:sldSz cx="9144000" cy="6858000" type="screen4x3"/>
  <p:notesSz cx="7045325" cy="9345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15" autoAdjust="0"/>
    <p:restoredTop sz="94660"/>
  </p:normalViewPr>
  <p:slideViewPr>
    <p:cSldViewPr>
      <p:cViewPr varScale="1">
        <p:scale>
          <a:sx n="78" d="100"/>
          <a:sy n="78" d="100"/>
        </p:scale>
        <p:origin x="-3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782" y="-78"/>
      </p:cViewPr>
      <p:guideLst>
        <p:guide orient="horz" pos="2944"/>
        <p:guide pos="221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2763" cy="466725"/>
          </a:xfrm>
          <a:prstGeom prst="rect">
            <a:avLst/>
          </a:prstGeom>
        </p:spPr>
        <p:txBody>
          <a:bodyPr vert="horz" lIns="93662" tIns="46831" rIns="93662" bIns="468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975" y="0"/>
            <a:ext cx="3052763" cy="466725"/>
          </a:xfrm>
          <a:prstGeom prst="rect">
            <a:avLst/>
          </a:prstGeom>
        </p:spPr>
        <p:txBody>
          <a:bodyPr vert="horz" lIns="93662" tIns="46831" rIns="93662" bIns="468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6EAB4A2-5780-4C3D-8CCA-5557661529A6}" type="datetimeFigureOut">
              <a:rPr lang="en-US"/>
              <a:pPr>
                <a:defRPr/>
              </a:pPr>
              <a:t>10/23/2013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62" tIns="46831" rIns="93662" bIns="4683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850" y="4438650"/>
            <a:ext cx="5635625" cy="4205288"/>
          </a:xfrm>
          <a:prstGeom prst="rect">
            <a:avLst/>
          </a:prstGeom>
        </p:spPr>
        <p:txBody>
          <a:bodyPr vert="horz" lIns="93662" tIns="46831" rIns="93662" bIns="468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77300"/>
            <a:ext cx="3052763" cy="466725"/>
          </a:xfrm>
          <a:prstGeom prst="rect">
            <a:avLst/>
          </a:prstGeom>
        </p:spPr>
        <p:txBody>
          <a:bodyPr vert="horz" lIns="93662" tIns="46831" rIns="93662" bIns="468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975" y="8877300"/>
            <a:ext cx="3052763" cy="466725"/>
          </a:xfrm>
          <a:prstGeom prst="rect">
            <a:avLst/>
          </a:prstGeom>
        </p:spPr>
        <p:txBody>
          <a:bodyPr vert="horz" lIns="93662" tIns="46831" rIns="93662" bIns="468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31CFC9F-FFF2-4725-8810-A3D5184493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374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6F3352-AD67-40CA-A581-C2A2D81CEBA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6BABC-C20C-4068-9934-94B549A623B1}" type="datetimeFigureOut">
              <a:rPr lang="en-US"/>
              <a:pPr>
                <a:defRPr/>
              </a:pPr>
              <a:t>10/23/2013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9EFB2-76B7-4127-91CE-7006801B53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3F1E2-91C5-45E6-B00E-6029485F2B36}" type="datetimeFigureOut">
              <a:rPr lang="en-US"/>
              <a:pPr>
                <a:defRPr/>
              </a:pPr>
              <a:t>10/23/2013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D8663-C758-486D-B3A1-F023CB23F9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DEB20-6323-49F3-B277-ADEA43C6D0C4}" type="datetimeFigureOut">
              <a:rPr lang="en-US"/>
              <a:pPr>
                <a:defRPr/>
              </a:pPr>
              <a:t>10/23/2013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788CF-C3A1-4206-99FC-2E7D3757BC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CD0F9-237F-453C-8FE1-A9F25631FF03}" type="datetimeFigureOut">
              <a:rPr lang="en-US"/>
              <a:pPr>
                <a:defRPr/>
              </a:pPr>
              <a:t>10/23/2013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A95E1-4ECF-4CAC-8615-3F760BA5EE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7FA72-44CA-49D5-B21B-B59D1534B169}" type="datetimeFigureOut">
              <a:rPr lang="en-US"/>
              <a:pPr>
                <a:defRPr/>
              </a:pPr>
              <a:t>10/23/2013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B8080-DD7C-483A-8D85-B513EDE174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B7CB8-4C81-4985-B0D2-231642319337}" type="datetimeFigureOut">
              <a:rPr lang="en-US"/>
              <a:pPr>
                <a:defRPr/>
              </a:pPr>
              <a:t>10/23/2013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41BCB-5E99-4DC8-B8D0-AA414F2721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4CCA4-3234-4419-B93F-383D7F915E1B}" type="datetimeFigureOut">
              <a:rPr lang="en-US"/>
              <a:pPr>
                <a:defRPr/>
              </a:pPr>
              <a:t>10/23/2013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A1EF5-8D91-4737-953B-7BB0C391D0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3275F-0D22-4CC5-AE1A-AF0467BC5520}" type="datetimeFigureOut">
              <a:rPr lang="en-US"/>
              <a:pPr>
                <a:defRPr/>
              </a:pPr>
              <a:t>10/23/2013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8C5FE-AA6E-441E-BF22-D7C1DCB3E0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AC4DF-D5EE-401C-BA9B-49BECA989DA6}" type="datetimeFigureOut">
              <a:rPr lang="en-US"/>
              <a:pPr>
                <a:defRPr/>
              </a:pPr>
              <a:t>10/23/2013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A3EC9-9C30-457C-8F9F-10A9528BD8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83C27-3652-4CEF-BA13-7A046ABE38A0}" type="datetimeFigureOut">
              <a:rPr lang="en-US"/>
              <a:pPr>
                <a:defRPr/>
              </a:pPr>
              <a:t>10/23/2013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C3F95-1791-4DBE-A71F-ADD2112AE9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5ACB0-7324-44C9-9B78-5111E3797B28}" type="datetimeFigureOut">
              <a:rPr lang="en-US"/>
              <a:pPr>
                <a:defRPr/>
              </a:pPr>
              <a:t>10/23/2013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B4887-103D-4C90-A7EE-18E4173E01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D063AAF-4289-4074-A177-6338F88B9F7E}" type="datetimeFigureOut">
              <a:rPr lang="en-US"/>
              <a:pPr>
                <a:defRPr/>
              </a:pPr>
              <a:t>10/23/2013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EA5A846-F499-4EB8-98E2-AB2D57BAF3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college411.org/" TargetMode="External"/><Relationship Id="rId2" Type="http://schemas.openxmlformats.org/officeDocument/2006/relationships/hyperlink" Target="http://www.gcic.peachnet.ed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://www.collegeview.com/" TargetMode="External"/><Relationship Id="rId4" Type="http://schemas.openxmlformats.org/officeDocument/2006/relationships/hyperlink" Target="http://www.collegeboard.com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tstudent.org/" TargetMode="External"/><Relationship Id="rId2" Type="http://schemas.openxmlformats.org/officeDocument/2006/relationships/hyperlink" Target="http://www.collegeboard.com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://www.fafsa.ed.gov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hyperlink" Target="http://www.fastweb.com/" TargetMode="External"/><Relationship Id="rId7" Type="http://schemas.openxmlformats.org/officeDocument/2006/relationships/hyperlink" Target="http://www.atlantascholarships.com/" TargetMode="External"/><Relationship Id="rId2" Type="http://schemas.openxmlformats.org/officeDocument/2006/relationships/hyperlink" Target="http://www.gacollege411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cholarshipexperts.com/" TargetMode="External"/><Relationship Id="rId5" Type="http://schemas.openxmlformats.org/officeDocument/2006/relationships/hyperlink" Target="http://www.scholarships.com/" TargetMode="External"/><Relationship Id="rId4" Type="http://schemas.openxmlformats.org/officeDocument/2006/relationships/hyperlink" Target="http://www.collegeboard.com/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ycentennialcounseling.com/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tstudent.org/" TargetMode="External"/><Relationship Id="rId2" Type="http://schemas.openxmlformats.org/officeDocument/2006/relationships/hyperlink" Target="http://www.collegeboard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nlikeme.com/" TargetMode="External"/><Relationship Id="rId4" Type="http://schemas.openxmlformats.org/officeDocument/2006/relationships/hyperlink" Target="http://www.cappex.com/" TargetMode="Externa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mazon.com/gp/product/1931722811?ie=UTF8&amp;tag=in0f4-20&amp;link_code=as3&amp;camp=211189&amp;creative=373489&amp;creativeASIN=1931722811" TargetMode="External"/><Relationship Id="rId13" Type="http://schemas.openxmlformats.org/officeDocument/2006/relationships/hyperlink" Target="http://www.amazon.com/gp/product/1402222858?ie=UTF8&amp;tag=in0f4-20&amp;link_code=as3&amp;camp=211189&amp;creative=373489&amp;creativeASIN=1402222858" TargetMode="External"/><Relationship Id="rId18" Type="http://schemas.openxmlformats.org/officeDocument/2006/relationships/hyperlink" Target="http://www.amazon.com/gp/product/1575091283?ie=UTF8&amp;tag=in0f4-20&amp;link_code=as3&amp;camp=211189&amp;creative=373489&amp;creativeASIN=1575091283" TargetMode="External"/><Relationship Id="rId3" Type="http://schemas.openxmlformats.org/officeDocument/2006/relationships/hyperlink" Target="http://astore.amazon.com/in0f4-20" TargetMode="External"/><Relationship Id="rId7" Type="http://schemas.openxmlformats.org/officeDocument/2006/relationships/hyperlink" Target="http://www.amazon.com/gp/product/0375428399/ref=as_li_qf_sp_asin_tl?ie=UTF8&amp;tag=in0f4-20&amp;linkCode=as2&amp;camp=1789&amp;creative=9325&amp;creativeASIN=0375428399" TargetMode="External"/><Relationship Id="rId12" Type="http://schemas.openxmlformats.org/officeDocument/2006/relationships/hyperlink" Target="http://www.amazon.com/gp/product/076892491X?ie=UTF8&amp;tag=in0f4-20&amp;link_code=as3&amp;camp=211189&amp;creative=373489&amp;creativeASIN=076892491X" TargetMode="External"/><Relationship Id="rId17" Type="http://schemas.openxmlformats.org/officeDocument/2006/relationships/hyperlink" Target="http://www.amazon.com/gp/product/0143112821?ie=UTF8&amp;tag=in0f4-20&amp;link_code=as3&amp;camp=211189&amp;creative=373489&amp;creativeASIN=0143112821" TargetMode="External"/><Relationship Id="rId2" Type="http://schemas.openxmlformats.org/officeDocument/2006/relationships/hyperlink" Target="http://inlikeme.com/recommended-college-guidebooks/" TargetMode="External"/><Relationship Id="rId16" Type="http://schemas.openxmlformats.org/officeDocument/2006/relationships/hyperlink" Target="http://www.amazon.com/gp/product/0470481218?ie=UTF8&amp;tag=in0f4-20&amp;link_code=as3&amp;camp=211189&amp;creative=373489&amp;creativeASIN=047048121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mazon.com/gp/product/0132365707?ie=UTF8&amp;tag=in0f4-20&amp;link_code=as3&amp;camp=211189&amp;creative=373489&amp;creativeASIN=0132365707" TargetMode="External"/><Relationship Id="rId11" Type="http://schemas.openxmlformats.org/officeDocument/2006/relationships/hyperlink" Target="http://www.amazon.com/gp/product/0674019776?ie=UTF8&amp;tag=in0f4-20&amp;link_code=as3&amp;camp=211189&amp;creative=373489&amp;creativeASIN=0674019776" TargetMode="External"/><Relationship Id="rId5" Type="http://schemas.openxmlformats.org/officeDocument/2006/relationships/hyperlink" Target="http://www.amazon.com/gp/product/1883062764/ref=as_li_qf_sp_asin_tl?ie=UTF8&amp;tag=in0f4-20&amp;linkCode=as2&amp;camp=1789&amp;creative=9325&amp;creativeASIN=1883062764" TargetMode="External"/><Relationship Id="rId15" Type="http://schemas.openxmlformats.org/officeDocument/2006/relationships/hyperlink" Target="http://www.amazon.com/gp/product/1402209169?ie=UTF8&amp;tag=in0f4-20&amp;link_code=as3&amp;camp=211189&amp;creative=373489&amp;creativeASIN=1402209169" TargetMode="External"/><Relationship Id="rId10" Type="http://schemas.openxmlformats.org/officeDocument/2006/relationships/hyperlink" Target="http://www.amazon.com/gp/product/0312672950/ref=as_li_qf_sp_asin_tl?ie=UTF8&amp;tag=in0f4-20&amp;linkCode=as2&amp;camp=1789&amp;creative=9325&amp;creativeASIN=0312672950" TargetMode="External"/><Relationship Id="rId4" Type="http://schemas.openxmlformats.org/officeDocument/2006/relationships/hyperlink" Target="http://www.amazon.com/gp/product/1402209630/ref=as_li_qf_sp_asin_tl?ie=UTF8&amp;tag=in0f4-20&amp;linkCode=as2&amp;camp=1789&amp;creative=9325&amp;creativeASIN=1402209630" TargetMode="External"/><Relationship Id="rId9" Type="http://schemas.openxmlformats.org/officeDocument/2006/relationships/hyperlink" Target="http://www.amazon.com/gp/product/0764145991/ref=as_li_qf_sp_asin_tl?ie=UTF8&amp;tag=in0f4-20&amp;linkCode=as2&amp;camp=1789&amp;creative=9325&amp;creativeASIN=0764145991" TargetMode="External"/><Relationship Id="rId14" Type="http://schemas.openxmlformats.org/officeDocument/2006/relationships/hyperlink" Target="http://www.amazon.com/gp/product/0375427392/ref=as_li_qf_sp_asin_tl?ie=UTF8&amp;tag=in0f4-20&amp;linkCode=as2&amp;camp=1789&amp;creative=9325&amp;creativeASIN=0375427392" TargetMode="Externa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mazon.com/gp/product/0142003085?ie=UTF8&amp;tag=in0f4-20&amp;link_code=as3&amp;camp=211189&amp;creative=373489&amp;creativeASIN=0142003085" TargetMode="External"/><Relationship Id="rId3" Type="http://schemas.openxmlformats.org/officeDocument/2006/relationships/hyperlink" Target="http://www.amazon.com/gp/product/0743280679?ie=UTF8&amp;tag=in0f4-20&amp;link_code=as3&amp;camp=211189&amp;creative=373489&amp;creativeASIN=0743280679" TargetMode="External"/><Relationship Id="rId7" Type="http://schemas.openxmlformats.org/officeDocument/2006/relationships/hyperlink" Target="http://www.amazon.com/gp/redirect.html?ie=UTF8&amp;location=http://www.amazon.com/Acing-College-Application-Maximize-Admission/dp/034545409X?ie=UTF8&amp;s=books&amp;qid=1221946438&amp;sr=1-1&amp;tag=in0f4-20&amp;linkCode=ur2&amp;camp=1789&amp;creative=9325" TargetMode="External"/><Relationship Id="rId2" Type="http://schemas.openxmlformats.org/officeDocument/2006/relationships/hyperlink" Target="http://www.amazon.com/gp/product/1933119861?ie=UTF8&amp;tag=in0f4-20&amp;link_code=as3&amp;camp=211189&amp;creative=373489&amp;creativeASIN=193311986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mazon.com/gp/redirect.html?ie=UTF8&amp;location=http://www.amazon.com/Admission-Insiders-Getting-League-Colleges/dp/0446674060?ie=UTF8&amp;s=books&amp;qid=1221945623&amp;sr=1-1&amp;tag=in0f4-20&amp;linkCode=ur2&amp;camp=1789&amp;creative=9325" TargetMode="External"/><Relationship Id="rId5" Type="http://schemas.openxmlformats.org/officeDocument/2006/relationships/hyperlink" Target="http://www.amazon.com/gp/redirect.html?ie=UTF8&amp;location=http://www.amazon.com/Colleges-That-Change-Lives-Schools/dp/0143037366?ie=UTF8&amp;s=books&amp;qid=1221944967&amp;sr=1-1&amp;tag=in0f4-20&amp;linkCode=ur2&amp;camp=1789&amp;creative=9325" TargetMode="External"/><Relationship Id="rId4" Type="http://schemas.openxmlformats.org/officeDocument/2006/relationships/hyperlink" Target="http://www.amazon.com/gp/product/0874479819/ref=as_li_qf_sp_asin_tl?ie=UTF8&amp;tag=in0f4-20&amp;linkCode=as2&amp;camp=1789&amp;creative=9325&amp;creativeASIN=0874479819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sknights.com/" TargetMode="External"/><Relationship Id="rId2" Type="http://schemas.openxmlformats.org/officeDocument/2006/relationships/hyperlink" Target="http://www.nacacnet.or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772400" cy="1371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6000" dirty="0" smtClean="0"/>
              <a:t>Junior Parent Night</a:t>
            </a:r>
            <a:br>
              <a:rPr lang="en-US" sz="6000" dirty="0" smtClean="0"/>
            </a:br>
            <a:r>
              <a:rPr lang="en-US" sz="6000" dirty="0" smtClean="0"/>
              <a:t>Class of 2015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dirty="0" smtClean="0"/>
              <a:t>Centennial High School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dirty="0" smtClean="0"/>
              <a:t>Counseling Department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dirty="0" smtClean="0"/>
              <a:t>October 29, 2013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mtClean="0"/>
              <a:t>Know Yourself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951038"/>
            <a:ext cx="8229600" cy="4525962"/>
          </a:xfrm>
        </p:spPr>
        <p:txBody>
          <a:bodyPr/>
          <a:lstStyle/>
          <a:p>
            <a:pPr eaLnBrk="1" hangingPunct="1"/>
            <a:r>
              <a:rPr lang="en-US" dirty="0" smtClean="0"/>
              <a:t>Values</a:t>
            </a:r>
          </a:p>
          <a:p>
            <a:pPr eaLnBrk="1" hangingPunct="1"/>
            <a:r>
              <a:rPr lang="en-US" dirty="0" smtClean="0"/>
              <a:t>Ambitions</a:t>
            </a:r>
          </a:p>
          <a:p>
            <a:pPr eaLnBrk="1" hangingPunct="1"/>
            <a:r>
              <a:rPr lang="en-US" dirty="0" smtClean="0"/>
              <a:t>Achievements</a:t>
            </a:r>
          </a:p>
          <a:p>
            <a:pPr eaLnBrk="1" hangingPunct="1"/>
            <a:r>
              <a:rPr lang="en-US" dirty="0" smtClean="0"/>
              <a:t>Academic Strengths</a:t>
            </a:r>
          </a:p>
          <a:p>
            <a:pPr eaLnBrk="1" hangingPunct="1">
              <a:buNone/>
            </a:pPr>
            <a:r>
              <a:rPr lang="en-US" dirty="0" smtClean="0"/>
              <a:t>	and Weaknesses</a:t>
            </a:r>
          </a:p>
          <a:p>
            <a:pPr eaLnBrk="1" hangingPunct="1"/>
            <a:r>
              <a:rPr lang="en-US" dirty="0" smtClean="0"/>
              <a:t>Interests</a:t>
            </a:r>
          </a:p>
          <a:p>
            <a:pPr eaLnBrk="1" hangingPunct="1"/>
            <a:r>
              <a:rPr lang="en-US" dirty="0" smtClean="0"/>
              <a:t>Your Standout Talents</a:t>
            </a:r>
          </a:p>
        </p:txBody>
      </p:sp>
      <p:pic>
        <p:nvPicPr>
          <p:cNvPr id="12292" name="Picture 5" descr="think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9388" y="0"/>
            <a:ext cx="38846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257800" y="0"/>
            <a:ext cx="762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mtClean="0"/>
              <a:t>Know Yourself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951038"/>
            <a:ext cx="8229600" cy="4525962"/>
          </a:xfrm>
        </p:spPr>
        <p:txBody>
          <a:bodyPr/>
          <a:lstStyle/>
          <a:p>
            <a:pPr eaLnBrk="1" hangingPunct="1"/>
            <a:r>
              <a:rPr lang="en-US" dirty="0" smtClean="0">
                <a:hlinkClick r:id="rId2"/>
              </a:rPr>
              <a:t>www.gcic.peachnet.edu</a:t>
            </a:r>
            <a:endParaRPr lang="en-US" dirty="0" smtClean="0"/>
          </a:p>
          <a:p>
            <a:pPr lvl="1" eaLnBrk="1" hangingPunct="1"/>
            <a:r>
              <a:rPr lang="en-US" dirty="0" smtClean="0"/>
              <a:t>Username:  </a:t>
            </a:r>
            <a:r>
              <a:rPr lang="en-US" dirty="0" err="1" smtClean="0"/>
              <a:t>centennialhs</a:t>
            </a:r>
            <a:endParaRPr lang="en-US" dirty="0" smtClean="0"/>
          </a:p>
          <a:p>
            <a:pPr lvl="1" eaLnBrk="1" hangingPunct="1"/>
            <a:r>
              <a:rPr lang="en-US" dirty="0" smtClean="0"/>
              <a:t>Password:  gcis995</a:t>
            </a:r>
          </a:p>
          <a:p>
            <a:pPr eaLnBrk="1" hangingPunct="1"/>
            <a:r>
              <a:rPr lang="en-US" dirty="0" smtClean="0">
                <a:hlinkClick r:id="rId3"/>
              </a:rPr>
              <a:t>www.gacollege411.org</a:t>
            </a:r>
            <a:endParaRPr lang="en-US" dirty="0" smtClean="0"/>
          </a:p>
          <a:p>
            <a:pPr eaLnBrk="1" hangingPunct="1"/>
            <a:r>
              <a:rPr lang="en-US" dirty="0" smtClean="0">
                <a:hlinkClick r:id="rId4"/>
              </a:rPr>
              <a:t>www.collegeboard.com</a:t>
            </a:r>
            <a:endParaRPr lang="en-US" dirty="0" smtClean="0"/>
          </a:p>
          <a:p>
            <a:pPr eaLnBrk="1" hangingPunct="1"/>
            <a:r>
              <a:rPr lang="en-US" dirty="0" smtClean="0">
                <a:hlinkClick r:id="rId5"/>
              </a:rPr>
              <a:t>www.collegeview.com</a:t>
            </a:r>
            <a:endParaRPr lang="en-US" dirty="0" smtClean="0"/>
          </a:p>
          <a:p>
            <a:pPr eaLnBrk="1" hangingPunct="1">
              <a:buNone/>
            </a:pPr>
            <a:endParaRPr lang="en-US" dirty="0" smtClean="0"/>
          </a:p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eaLnBrk="1" hangingPunct="1">
              <a:buFont typeface="Arial" charset="0"/>
              <a:buNone/>
            </a:pPr>
            <a:endParaRPr lang="en-US" dirty="0" smtClean="0"/>
          </a:p>
        </p:txBody>
      </p:sp>
      <p:pic>
        <p:nvPicPr>
          <p:cNvPr id="13316" name="Picture 5" descr="thinking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9388" y="0"/>
            <a:ext cx="38846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257800" y="0"/>
            <a:ext cx="762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mtClean="0"/>
              <a:t>Types of Colleges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05000"/>
          <a:ext cx="8229600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2819400"/>
                <a:gridCol w="1752600"/>
                <a:gridCol w="2133600"/>
              </a:tblGrid>
              <a:tr h="563880">
                <a:tc>
                  <a:txBody>
                    <a:bodyPr/>
                    <a:lstStyle/>
                    <a:p>
                      <a:r>
                        <a:rPr lang="en-US" dirty="0" smtClean="0"/>
                        <a:t>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Tuition and Fees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Admission</a:t>
                      </a:r>
                      <a:r>
                        <a:rPr lang="en-US" baseline="0" dirty="0" smtClean="0"/>
                        <a:t> Requirements</a:t>
                      </a:r>
                      <a:endParaRPr lang="en-US" dirty="0"/>
                    </a:p>
                  </a:txBody>
                  <a:tcPr/>
                </a:tc>
              </a:tr>
              <a:tr h="263652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Four Year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Degrees offered:</a:t>
                      </a:r>
                      <a:r>
                        <a:rPr lang="en-US" sz="1800" b="1" baseline="0" dirty="0" smtClean="0"/>
                        <a:t> </a:t>
                      </a:r>
                    </a:p>
                    <a:p>
                      <a:r>
                        <a:rPr lang="en-US" sz="1800" baseline="0" dirty="0" smtClean="0"/>
                        <a:t>Bachelors and beyond</a:t>
                      </a:r>
                      <a:endParaRPr lang="en-US" sz="1800" dirty="0" smtClean="0"/>
                    </a:p>
                    <a:p>
                      <a:endParaRPr lang="en-US" sz="1800" b="1" dirty="0" smtClean="0"/>
                    </a:p>
                    <a:p>
                      <a:r>
                        <a:rPr lang="en-US" sz="1800" b="1" dirty="0" smtClean="0"/>
                        <a:t>Provides:</a:t>
                      </a:r>
                      <a:r>
                        <a:rPr lang="en-US" sz="1800" baseline="0" dirty="0" smtClean="0"/>
                        <a:t> A well-rounded college experience that includes a major area of study.</a:t>
                      </a:r>
                      <a:endParaRPr lang="en-US" sz="1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Public:</a:t>
                      </a:r>
                      <a:r>
                        <a:rPr lang="en-US" dirty="0" smtClean="0"/>
                        <a:t> </a:t>
                      </a:r>
                      <a:r>
                        <a:rPr lang="en-US" smtClean="0"/>
                        <a:t>Average </a:t>
                      </a:r>
                      <a:r>
                        <a:rPr lang="en-US" baseline="0" smtClean="0"/>
                        <a:t>$8,000/year</a:t>
                      </a:r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r>
                        <a:rPr lang="en-US" b="1" baseline="0" dirty="0" smtClean="0"/>
                        <a:t>Private: </a:t>
                      </a:r>
                      <a:r>
                        <a:rPr lang="en-US" b="0" baseline="0" dirty="0" smtClean="0"/>
                        <a:t>Average </a:t>
                      </a:r>
                      <a:r>
                        <a:rPr lang="en-US" baseline="0" dirty="0" smtClean="0"/>
                        <a:t>$27,293/year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indent="182880" algn="l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“College Prep Diploma” +          </a:t>
                      </a:r>
                    </a:p>
                    <a:p>
                      <a:pPr indent="182880" algn="l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GPA</a:t>
                      </a:r>
                    </a:p>
                    <a:p>
                      <a:pPr indent="182880" algn="l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SAT / ACT</a:t>
                      </a:r>
                    </a:p>
                    <a:p>
                      <a:pPr indent="182880" algn="l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Class rank</a:t>
                      </a:r>
                    </a:p>
                    <a:p>
                      <a:pPr indent="182880" algn="l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Essay</a:t>
                      </a:r>
                    </a:p>
                    <a:p>
                      <a:pPr indent="182880" algn="l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Extracurricular Activities</a:t>
                      </a:r>
                    </a:p>
                    <a:p>
                      <a:pPr indent="182880" algn="l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Letters Of Recommendation</a:t>
                      </a:r>
                    </a:p>
                    <a:p>
                      <a:pPr indent="182880" algn="l">
                        <a:buFont typeface="Arial" pitchFamily="34" charset="0"/>
                        <a:buNone/>
                      </a:pPr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Source for Tuition and Fees Information:  www.collegeboard.com/student/pay/add-it-up/4494.html</a:t>
            </a:r>
            <a:endParaRPr lang="en-US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mtClean="0"/>
              <a:t>Types of Colleges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05000"/>
          <a:ext cx="82296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2819400"/>
                <a:gridCol w="1752600"/>
                <a:gridCol w="2133600"/>
              </a:tblGrid>
              <a:tr h="563880">
                <a:tc>
                  <a:txBody>
                    <a:bodyPr/>
                    <a:lstStyle/>
                    <a:p>
                      <a:r>
                        <a:rPr lang="en-US" dirty="0" smtClean="0"/>
                        <a:t>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Tuition and Fees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Admission</a:t>
                      </a:r>
                      <a:r>
                        <a:rPr lang="en-US" baseline="0" dirty="0" smtClean="0"/>
                        <a:t> Requirements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Two Year Junior</a:t>
                      </a:r>
                      <a:r>
                        <a:rPr lang="en-US" sz="2400" b="1" baseline="0" dirty="0" smtClean="0"/>
                        <a:t> </a:t>
                      </a:r>
                      <a:endParaRPr lang="en-US" sz="24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baseline="0" dirty="0" smtClean="0"/>
                        <a:t>Degrees offered: </a:t>
                      </a:r>
                      <a:r>
                        <a:rPr lang="en-US" sz="1800" baseline="0" dirty="0" smtClean="0"/>
                        <a:t>Associates</a:t>
                      </a:r>
                    </a:p>
                    <a:p>
                      <a:endParaRPr lang="en-US" sz="1800" b="1" baseline="0" dirty="0" smtClean="0"/>
                    </a:p>
                    <a:p>
                      <a:r>
                        <a:rPr lang="en-US" sz="1800" b="1" baseline="0" dirty="0" smtClean="0"/>
                        <a:t>Provides:</a:t>
                      </a:r>
                      <a:r>
                        <a:rPr lang="en-US" sz="1800" baseline="0" dirty="0" smtClean="0"/>
                        <a:t> A way to ease into college / take general college classes for credit and save money.</a:t>
                      </a:r>
                    </a:p>
                    <a:p>
                      <a:r>
                        <a:rPr lang="en-US" sz="1800" baseline="0" dirty="0" smtClean="0"/>
                        <a:t>Typically </a:t>
                      </a:r>
                      <a:r>
                        <a:rPr lang="en-US" sz="1800" dirty="0" smtClean="0"/>
                        <a:t>have</a:t>
                      </a:r>
                      <a:r>
                        <a:rPr lang="en-US" sz="1800" baseline="0" dirty="0" smtClean="0"/>
                        <a:t> agreements with four year colleges to transfer credits.</a:t>
                      </a:r>
                      <a:endParaRPr lang="en-US" sz="1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Average </a:t>
                      </a:r>
                      <a:r>
                        <a:rPr lang="en-US" dirty="0" smtClean="0"/>
                        <a:t>$2,713/year—public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  High School Diploma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  GPA may be evaluated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  SAT / ACT may be required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i="1" baseline="0" dirty="0" smtClean="0"/>
                        <a:t>GPC offers </a:t>
                      </a:r>
                      <a:r>
                        <a:rPr lang="en-US" b="1" i="1" baseline="0" dirty="0" smtClean="0"/>
                        <a:t>Guaranteed Admission</a:t>
                      </a:r>
                      <a:r>
                        <a:rPr lang="en-US" i="1" baseline="0" dirty="0" smtClean="0"/>
                        <a:t> to graduates with a 2.0 CP or 2.2 CT GPA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="1" i="1" baseline="0" dirty="0" smtClean="0"/>
                        <a:t>Transfer Admission Guarantee Agreement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mtClean="0"/>
              <a:t>Types of Colleges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05000"/>
          <a:ext cx="82296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2819400"/>
                <a:gridCol w="1752600"/>
                <a:gridCol w="2133600"/>
              </a:tblGrid>
              <a:tr h="563880">
                <a:tc>
                  <a:txBody>
                    <a:bodyPr/>
                    <a:lstStyle/>
                    <a:p>
                      <a:r>
                        <a:rPr lang="en-US" dirty="0" smtClean="0"/>
                        <a:t>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Tuition and Fees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Admission</a:t>
                      </a:r>
                      <a:r>
                        <a:rPr lang="en-US" baseline="0" dirty="0" smtClean="0"/>
                        <a:t> Requirements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Two Year Technical</a:t>
                      </a:r>
                      <a:r>
                        <a:rPr lang="en-US" sz="2400" b="1" baseline="0" dirty="0" smtClean="0"/>
                        <a:t> </a:t>
                      </a:r>
                      <a:endParaRPr lang="en-US" sz="24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baseline="0" dirty="0" smtClean="0"/>
                        <a:t>Degrees offered: </a:t>
                      </a:r>
                      <a:r>
                        <a:rPr lang="en-US" sz="1800" baseline="0" dirty="0" smtClean="0"/>
                        <a:t>Associates, Certificate, Diploma</a:t>
                      </a:r>
                    </a:p>
                    <a:p>
                      <a:endParaRPr lang="en-US" sz="1800" b="1" baseline="0" dirty="0" smtClean="0"/>
                    </a:p>
                    <a:p>
                      <a:r>
                        <a:rPr lang="en-US" sz="1800" b="1" baseline="0" dirty="0" smtClean="0"/>
                        <a:t>Provides:</a:t>
                      </a:r>
                      <a:r>
                        <a:rPr lang="en-US" sz="1800" baseline="0" dirty="0" smtClean="0"/>
                        <a:t> Direct job training. </a:t>
                      </a:r>
                      <a:r>
                        <a:rPr lang="en-US" sz="1800" i="1" baseline="0" dirty="0" smtClean="0"/>
                        <a:t>GA Technical College System has a </a:t>
                      </a:r>
                      <a:r>
                        <a:rPr lang="en-US" sz="1800" b="1" i="1" baseline="0" dirty="0" smtClean="0"/>
                        <a:t>98% placement rate </a:t>
                      </a:r>
                      <a:r>
                        <a:rPr lang="en-US" sz="1800" i="1" baseline="0" dirty="0" smtClean="0"/>
                        <a:t>within six months of student graduation.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Average </a:t>
                      </a:r>
                      <a:r>
                        <a:rPr lang="en-US" dirty="0" smtClean="0"/>
                        <a:t>$2,700/year—public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  High School Diploma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  SAT / ACT optional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  COMPASS / ASSET typically required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47800"/>
          </a:xfrm>
        </p:spPr>
        <p:txBody>
          <a:bodyPr/>
          <a:lstStyle/>
          <a:p>
            <a:pPr algn="l" eaLnBrk="1" hangingPunct="1"/>
            <a:r>
              <a:rPr lang="en-US" smtClean="0"/>
              <a:t>Choosing Your </a:t>
            </a:r>
            <a:br>
              <a:rPr lang="en-US" smtClean="0"/>
            </a:br>
            <a:r>
              <a:rPr lang="en-US" smtClean="0"/>
              <a:t>College Priorities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4724400" cy="45720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/>
              <a:t>Finding the appropriate college is all about </a:t>
            </a:r>
            <a:r>
              <a:rPr lang="en-US" b="1" smtClean="0"/>
              <a:t>“FIT”</a:t>
            </a:r>
            <a:endParaRPr lang="en-US" smtClean="0"/>
          </a:p>
          <a:p>
            <a:pPr eaLnBrk="1" hangingPunct="1">
              <a:buFont typeface="Arial" charset="0"/>
              <a:buNone/>
            </a:pPr>
            <a:endParaRPr lang="en-US" sz="2400" smtClean="0"/>
          </a:p>
          <a:p>
            <a:pPr eaLnBrk="1" hangingPunct="1">
              <a:buFont typeface="Arial" charset="0"/>
              <a:buNone/>
            </a:pPr>
            <a:r>
              <a:rPr lang="en-US" smtClean="0"/>
              <a:t>The process should be managed by the student with input and guidance from others</a:t>
            </a:r>
          </a:p>
          <a:p>
            <a:pPr eaLnBrk="1" hangingPunct="1">
              <a:buFont typeface="Arial" charset="0"/>
              <a:buNone/>
            </a:pPr>
            <a:endParaRPr lang="en-US" sz="2400" smtClean="0"/>
          </a:p>
          <a:p>
            <a:pPr eaLnBrk="1" hangingPunct="1">
              <a:buFont typeface="Arial" charset="0"/>
              <a:buNone/>
            </a:pPr>
            <a:r>
              <a:rPr lang="en-US" smtClean="0"/>
              <a:t>Research and Organize!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>
              <a:buFont typeface="Arial" charset="0"/>
              <a:buNone/>
            </a:pPr>
            <a:endParaRPr lang="en-US" smtClean="0"/>
          </a:p>
        </p:txBody>
      </p:sp>
      <p:pic>
        <p:nvPicPr>
          <p:cNvPr id="17412" name="Picture 5" descr="campu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9388" y="0"/>
            <a:ext cx="38846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257800" y="0"/>
            <a:ext cx="762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954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smtClean="0"/>
              <a:t>Choosing Your </a:t>
            </a:r>
            <a:br>
              <a:rPr lang="en-US" dirty="0" smtClean="0"/>
            </a:br>
            <a:r>
              <a:rPr lang="en-US" dirty="0" smtClean="0"/>
              <a:t>College Priorities</a:t>
            </a: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7545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/>
              <a:t>What is important to </a:t>
            </a:r>
            <a:r>
              <a:rPr lang="en-US" u="sng" smtClean="0"/>
              <a:t>you</a:t>
            </a:r>
            <a:r>
              <a:rPr lang="en-US" smtClean="0"/>
              <a:t>?</a:t>
            </a:r>
          </a:p>
          <a:p>
            <a:pPr eaLnBrk="1" hangingPunct="1"/>
            <a:r>
              <a:rPr lang="en-US" smtClean="0"/>
              <a:t>Majors / Degrees</a:t>
            </a:r>
          </a:p>
          <a:p>
            <a:pPr eaLnBrk="1" hangingPunct="1"/>
            <a:r>
              <a:rPr lang="en-US" smtClean="0"/>
              <a:t>Size</a:t>
            </a:r>
          </a:p>
          <a:p>
            <a:pPr eaLnBrk="1" hangingPunct="1"/>
            <a:r>
              <a:rPr lang="en-US" smtClean="0"/>
              <a:t>Location</a:t>
            </a:r>
          </a:p>
          <a:p>
            <a:pPr eaLnBrk="1" hangingPunct="1"/>
            <a:r>
              <a:rPr lang="en-US" smtClean="0"/>
              <a:t>Campus Appeal</a:t>
            </a:r>
          </a:p>
          <a:p>
            <a:pPr eaLnBrk="1" hangingPunct="1"/>
            <a:r>
              <a:rPr lang="en-US" smtClean="0"/>
              <a:t>Residential / Social Life</a:t>
            </a:r>
          </a:p>
          <a:p>
            <a:pPr eaLnBrk="1" hangingPunct="1"/>
            <a:r>
              <a:rPr lang="en-US" smtClean="0"/>
              <a:t>Activities / Clubs / Sports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</p:txBody>
      </p:sp>
      <p:pic>
        <p:nvPicPr>
          <p:cNvPr id="18436" name="Picture 5" descr="campu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9388" y="0"/>
            <a:ext cx="38846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257800" y="0"/>
            <a:ext cx="762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ethnicity		</a:t>
            </a:r>
          </a:p>
          <a:p>
            <a:r>
              <a:rPr lang="en-US" dirty="0" smtClean="0"/>
              <a:t>student body size		</a:t>
            </a:r>
          </a:p>
          <a:p>
            <a:r>
              <a:rPr lang="en-US" dirty="0" smtClean="0"/>
              <a:t>city size</a:t>
            </a:r>
          </a:p>
          <a:p>
            <a:r>
              <a:rPr lang="en-US" dirty="0" smtClean="0"/>
              <a:t>private/public</a:t>
            </a:r>
          </a:p>
          <a:p>
            <a:r>
              <a:rPr lang="en-US" dirty="0" smtClean="0"/>
              <a:t>religious affiliation</a:t>
            </a:r>
          </a:p>
          <a:p>
            <a:r>
              <a:rPr lang="en-US" dirty="0" smtClean="0"/>
              <a:t>student body type</a:t>
            </a:r>
          </a:p>
          <a:p>
            <a:r>
              <a:rPr lang="en-US" dirty="0" smtClean="0"/>
              <a:t>athletics</a:t>
            </a:r>
          </a:p>
          <a:p>
            <a:r>
              <a:rPr lang="en-US" dirty="0" smtClean="0"/>
              <a:t>special services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954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smtClean="0"/>
              <a:t>Choosing Your </a:t>
            </a:r>
            <a:br>
              <a:rPr lang="en-US" dirty="0" smtClean="0"/>
            </a:br>
            <a:r>
              <a:rPr lang="en-US" dirty="0" smtClean="0"/>
              <a:t>College Priorities</a:t>
            </a:r>
            <a:endParaRPr lang="en-US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7545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 smtClean="0"/>
              <a:t>	Factors:</a:t>
            </a:r>
          </a:p>
          <a:p>
            <a:pPr eaLnBrk="1" hangingPunct="1"/>
            <a:r>
              <a:rPr lang="en-US" dirty="0" smtClean="0"/>
              <a:t>Admissions Difficulty</a:t>
            </a:r>
          </a:p>
          <a:p>
            <a:pPr lvl="1" eaLnBrk="1" hangingPunct="1"/>
            <a:r>
              <a:rPr lang="en-US" dirty="0" smtClean="0"/>
              <a:t>Match</a:t>
            </a:r>
          </a:p>
          <a:p>
            <a:pPr lvl="1" eaLnBrk="1" hangingPunct="1"/>
            <a:r>
              <a:rPr lang="en-US" dirty="0" smtClean="0"/>
              <a:t>Reach</a:t>
            </a:r>
          </a:p>
          <a:p>
            <a:pPr lvl="1" eaLnBrk="1" hangingPunct="1"/>
            <a:r>
              <a:rPr lang="en-US" dirty="0" smtClean="0"/>
              <a:t>Safety</a:t>
            </a:r>
          </a:p>
          <a:p>
            <a:pPr eaLnBrk="1" hangingPunct="1"/>
            <a:r>
              <a:rPr lang="en-US" dirty="0" smtClean="0"/>
              <a:t>Costs, excluding aid</a:t>
            </a:r>
          </a:p>
          <a:p>
            <a:pPr eaLnBrk="1" hangingPunct="1"/>
            <a:r>
              <a:rPr lang="en-US" dirty="0" smtClean="0"/>
              <a:t>Specific courses required</a:t>
            </a:r>
          </a:p>
        </p:txBody>
      </p:sp>
      <p:pic>
        <p:nvPicPr>
          <p:cNvPr id="19460" name="Picture 5" descr="campu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9388" y="0"/>
            <a:ext cx="38846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257800" y="0"/>
            <a:ext cx="762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954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smtClean="0"/>
              <a:t>Choosing Your </a:t>
            </a:r>
            <a:br>
              <a:rPr lang="en-US" dirty="0" smtClean="0"/>
            </a:br>
            <a:r>
              <a:rPr lang="en-US" dirty="0" smtClean="0"/>
              <a:t>College Priorities</a:t>
            </a:r>
            <a:endParaRPr lang="en-US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7545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 smtClean="0"/>
              <a:t>Discovering Options:</a:t>
            </a:r>
          </a:p>
          <a:p>
            <a:pPr eaLnBrk="1" hangingPunct="1"/>
            <a:r>
              <a:rPr lang="en-US" dirty="0" smtClean="0"/>
              <a:t>Websites</a:t>
            </a:r>
          </a:p>
          <a:p>
            <a:pPr eaLnBrk="1" hangingPunct="1"/>
            <a:r>
              <a:rPr lang="en-US" dirty="0" smtClean="0"/>
              <a:t>Catalogs / Videos (Virtual)</a:t>
            </a:r>
          </a:p>
          <a:p>
            <a:pPr eaLnBrk="1" hangingPunct="1"/>
            <a:r>
              <a:rPr lang="en-US" dirty="0" smtClean="0"/>
              <a:t>School Faculty</a:t>
            </a:r>
          </a:p>
          <a:p>
            <a:pPr eaLnBrk="1" hangingPunct="1"/>
            <a:r>
              <a:rPr lang="en-US" dirty="0" smtClean="0"/>
              <a:t>Family and Friends</a:t>
            </a:r>
          </a:p>
          <a:p>
            <a:pPr eaLnBrk="1" hangingPunct="1"/>
            <a:r>
              <a:rPr lang="en-US" dirty="0" smtClean="0"/>
              <a:t>College Fairs</a:t>
            </a:r>
          </a:p>
          <a:p>
            <a:pPr eaLnBrk="1" hangingPunct="1"/>
            <a:r>
              <a:rPr lang="en-US" dirty="0" smtClean="0"/>
              <a:t>College Rep Visits to CHS</a:t>
            </a:r>
          </a:p>
          <a:p>
            <a:pPr eaLnBrk="1" hangingPunct="1"/>
            <a:r>
              <a:rPr lang="en-US" dirty="0" smtClean="0"/>
              <a:t>Campus Visits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20484" name="Picture 5" descr="campu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9388" y="0"/>
            <a:ext cx="38846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257800" y="0"/>
            <a:ext cx="762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Counseling Department at CHS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Michael Absher		A-Dam</a:t>
            </a:r>
          </a:p>
          <a:p>
            <a:pPr>
              <a:buFont typeface="Arial" charset="0"/>
              <a:buNone/>
            </a:pPr>
            <a:r>
              <a:rPr lang="en-US" smtClean="0"/>
              <a:t>Shellie Caplinger		Dan-Hou</a:t>
            </a:r>
          </a:p>
          <a:p>
            <a:pPr>
              <a:buFont typeface="Arial" charset="0"/>
              <a:buNone/>
            </a:pPr>
            <a:r>
              <a:rPr lang="en-US" smtClean="0"/>
              <a:t>Patrick Cox			Hov-Mord</a:t>
            </a:r>
          </a:p>
          <a:p>
            <a:pPr>
              <a:buFont typeface="Arial" charset="0"/>
              <a:buNone/>
            </a:pPr>
            <a:r>
              <a:rPr lang="en-US" smtClean="0"/>
              <a:t>Melissa Freeman	More-Seo</a:t>
            </a:r>
          </a:p>
          <a:p>
            <a:pPr>
              <a:buFont typeface="Arial" charset="0"/>
              <a:buNone/>
            </a:pPr>
            <a:r>
              <a:rPr lang="en-US" smtClean="0"/>
              <a:t>Hella Peart			Sep-Z</a:t>
            </a:r>
          </a:p>
          <a:p>
            <a:pPr>
              <a:buFont typeface="Arial" charset="0"/>
              <a:buNone/>
            </a:pPr>
            <a:r>
              <a:rPr lang="en-US" smtClean="0"/>
              <a:t>James William Kirk	Graduation Coach</a:t>
            </a:r>
          </a:p>
          <a:p>
            <a:pPr>
              <a:buFont typeface="Arial" charset="0"/>
              <a:buNone/>
            </a:pPr>
            <a:r>
              <a:rPr lang="en-US" smtClean="0"/>
              <a:t>			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smtClean="0"/>
              <a:t>What information do college admission officers review?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828800"/>
          <a:ext cx="82296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00"/>
                <a:gridCol w="2514600"/>
              </a:tblGrid>
              <a:tr h="370840"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Grades / GPA in college prep courses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Strength of high school course selections 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Courses in progress Senior year</a:t>
                      </a:r>
                      <a:endParaRPr lang="en-US" sz="240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None/>
                      </a:pPr>
                      <a:endParaRPr lang="en-US" sz="22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2400" b="1" baseline="0" dirty="0" smtClean="0">
                          <a:solidFill>
                            <a:srgbClr val="0070C0"/>
                          </a:solidFill>
                        </a:rPr>
                        <a:t>SAT / ACT Score(s)</a:t>
                      </a:r>
                      <a:endParaRPr lang="en-US" sz="2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endParaRPr lang="en-US" sz="2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2400" dirty="0" smtClean="0"/>
                        <a:t>Class</a:t>
                      </a:r>
                      <a:r>
                        <a:rPr lang="en-US" sz="2400" baseline="0" dirty="0" smtClean="0"/>
                        <a:t> rank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None/>
                      </a:pPr>
                      <a:endParaRPr lang="en-US" sz="2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2400" dirty="0" smtClean="0"/>
                        <a:t>Teacher and counselor recommendations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None/>
                      </a:pPr>
                      <a:endParaRPr lang="en-US" sz="2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2400" dirty="0" smtClean="0"/>
                        <a:t>Essay(s)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None/>
                      </a:pPr>
                      <a:endParaRPr lang="en-US" sz="2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2400" dirty="0" smtClean="0"/>
                        <a:t>Interview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None/>
                      </a:pPr>
                      <a:endParaRPr lang="en-US" sz="2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2400" dirty="0" smtClean="0"/>
                        <a:t>Activities</a:t>
                      </a:r>
                      <a:r>
                        <a:rPr lang="en-US" sz="2400" baseline="0" dirty="0" smtClean="0"/>
                        <a:t> and </a:t>
                      </a:r>
                      <a:r>
                        <a:rPr lang="en-US" sz="2400" dirty="0" smtClean="0"/>
                        <a:t>accomplishments</a:t>
                      </a:r>
                      <a:r>
                        <a:rPr lang="en-US" sz="2400" baseline="0" dirty="0" smtClean="0"/>
                        <a:t> (</a:t>
                      </a:r>
                      <a:r>
                        <a:rPr lang="en-US" sz="2400" i="1" baseline="0" dirty="0" smtClean="0"/>
                        <a:t>leadership, commitment, uniqueness</a:t>
                      </a:r>
                      <a:r>
                        <a:rPr lang="en-US" sz="2400" baseline="0" dirty="0" smtClean="0"/>
                        <a:t>)</a:t>
                      </a:r>
                      <a:endParaRPr lang="en-US" sz="2400" dirty="0" smtClean="0"/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2400" dirty="0" smtClean="0"/>
                        <a:t>Student’s demonstrated</a:t>
                      </a:r>
                      <a:r>
                        <a:rPr lang="en-US" sz="2400" baseline="0" dirty="0" smtClean="0"/>
                        <a:t> interest</a:t>
                      </a:r>
                      <a:endParaRPr lang="en-US" sz="2400" dirty="0" smtClean="0"/>
                    </a:p>
                    <a:p>
                      <a:pPr algn="l">
                        <a:buFont typeface="Arial" pitchFamily="34" charset="0"/>
                        <a:buChar char="•"/>
                      </a:pP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220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Admission to “Selective” Colleges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r>
              <a:rPr lang="en-US" smtClean="0"/>
              <a:t>Just as students should search for the best college “fit,” selective colleges search for the best student “fit.”  </a:t>
            </a:r>
          </a:p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r>
              <a:rPr lang="en-US" smtClean="0"/>
              <a:t>College admission officers set a goal of crafting a well-rounded freshman class—more of an “art” than a “science.”  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/>
              <a:t>About College Admission Tests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eaLnBrk="1" hangingPunct="1"/>
            <a:r>
              <a:rPr lang="en-US" b="1" smtClean="0"/>
              <a:t>SAT</a:t>
            </a:r>
          </a:p>
          <a:p>
            <a:pPr lvl="1" eaLnBrk="1" hangingPunct="1"/>
            <a:r>
              <a:rPr lang="en-US" sz="2200" smtClean="0"/>
              <a:t>Length is 3 hours, 45 minutes</a:t>
            </a:r>
          </a:p>
          <a:p>
            <a:pPr lvl="1" eaLnBrk="1" hangingPunct="1"/>
            <a:r>
              <a:rPr lang="en-US" sz="2200" smtClean="0"/>
              <a:t>Areas tested include critical reading, math, and writing</a:t>
            </a:r>
          </a:p>
          <a:p>
            <a:pPr lvl="1" eaLnBrk="1" hangingPunct="1"/>
            <a:r>
              <a:rPr lang="en-US" sz="2200" smtClean="0"/>
              <a:t>Total score out of 2400 (3 sections of up to 800 points each)</a:t>
            </a:r>
          </a:p>
          <a:p>
            <a:pPr lvl="1" eaLnBrk="1" hangingPunct="1"/>
            <a:r>
              <a:rPr lang="en-US" sz="2200" smtClean="0"/>
              <a:t>Register at </a:t>
            </a:r>
            <a:r>
              <a:rPr lang="en-US" sz="2200" smtClean="0">
                <a:hlinkClick r:id="rId2"/>
              </a:rPr>
              <a:t>www.collegeboard.com</a:t>
            </a:r>
            <a:endParaRPr lang="en-US" sz="2200" smtClean="0"/>
          </a:p>
          <a:p>
            <a:pPr eaLnBrk="1" hangingPunct="1"/>
            <a:r>
              <a:rPr lang="en-US" b="1" smtClean="0"/>
              <a:t>ACT</a:t>
            </a:r>
            <a:endParaRPr lang="en-US" smtClean="0"/>
          </a:p>
          <a:p>
            <a:pPr lvl="1" eaLnBrk="1" hangingPunct="1"/>
            <a:r>
              <a:rPr lang="en-US" sz="2200" smtClean="0"/>
              <a:t>Length is 3 hours, 25 minutes</a:t>
            </a:r>
          </a:p>
          <a:p>
            <a:pPr lvl="1" eaLnBrk="1" hangingPunct="1"/>
            <a:r>
              <a:rPr lang="en-US" sz="2200" smtClean="0"/>
              <a:t>Areas tested include English, math, reading, science, and writing (optional)</a:t>
            </a:r>
          </a:p>
          <a:p>
            <a:pPr lvl="1" eaLnBrk="1" hangingPunct="1"/>
            <a:r>
              <a:rPr lang="en-US" sz="2200" smtClean="0"/>
              <a:t>Total score out of 36 (based on the average of 4 tests)</a:t>
            </a:r>
          </a:p>
          <a:p>
            <a:pPr lvl="1" eaLnBrk="1" hangingPunct="1"/>
            <a:r>
              <a:rPr lang="en-US" sz="2200" smtClean="0"/>
              <a:t>Register at </a:t>
            </a:r>
            <a:r>
              <a:rPr lang="en-US" sz="2200" smtClean="0">
                <a:hlinkClick r:id="rId3"/>
              </a:rPr>
              <a:t>www.actstudent.org</a:t>
            </a:r>
            <a:endParaRPr lang="en-US" sz="2200" smtClean="0"/>
          </a:p>
          <a:p>
            <a:pPr lvl="1" eaLnBrk="1" hangingPunct="1"/>
            <a:endParaRPr lang="en-US" sz="2200" smtClean="0"/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Test Prep Options</a:t>
            </a:r>
            <a:br>
              <a:rPr lang="en-US" smtClean="0"/>
            </a:br>
            <a:endParaRPr lang="en-US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r>
              <a:rPr lang="en-US" dirty="0" smtClean="0"/>
              <a:t>FREE Centennial SAT Prep Class</a:t>
            </a:r>
          </a:p>
          <a:p>
            <a:r>
              <a:rPr lang="en-US" dirty="0" smtClean="0"/>
              <a:t>FREE GA College 411 Test Prep</a:t>
            </a:r>
          </a:p>
          <a:p>
            <a:r>
              <a:rPr lang="en-US" dirty="0" smtClean="0"/>
              <a:t>FREE MarchToSuccess.com Test Prep</a:t>
            </a:r>
          </a:p>
          <a:p>
            <a:r>
              <a:rPr lang="en-US" dirty="0" smtClean="0"/>
              <a:t>Princeton Review Partner Classes</a:t>
            </a:r>
          </a:p>
          <a:p>
            <a:r>
              <a:rPr lang="en-US" dirty="0" err="1" smtClean="0"/>
              <a:t>Studyworks</a:t>
            </a:r>
            <a:r>
              <a:rPr lang="en-US" dirty="0" smtClean="0"/>
              <a:t>, KAPLAN, and others</a:t>
            </a:r>
          </a:p>
          <a:p>
            <a:r>
              <a:rPr lang="en-US" dirty="0" err="1" smtClean="0"/>
              <a:t>Applerouth</a:t>
            </a:r>
            <a:r>
              <a:rPr lang="en-US" dirty="0" smtClean="0"/>
              <a:t> has free mock tests on weekends</a:t>
            </a:r>
            <a:endParaRPr lang="en-US" dirty="0" smtClean="0"/>
          </a:p>
          <a:p>
            <a:pPr>
              <a:buFont typeface="Arial" charset="0"/>
              <a:buNone/>
            </a:pPr>
            <a:r>
              <a:rPr lang="en-US" i="1" dirty="0" smtClean="0"/>
              <a:t>Remember that the best preparation includes taking college prep classes and reading as often as possible!</a:t>
            </a:r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Student Responsibilities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Be focused:</a:t>
            </a:r>
            <a:r>
              <a:rPr lang="en-US" smtClean="0"/>
              <a:t>  Narrow your options through good research</a:t>
            </a:r>
          </a:p>
          <a:p>
            <a:r>
              <a:rPr lang="en-US" b="1" smtClean="0"/>
              <a:t>Be realistic:</a:t>
            </a:r>
            <a:r>
              <a:rPr lang="en-US" smtClean="0"/>
              <a:t>  Classify your options—”match,” “reach,” and “safety” schools; $$$$</a:t>
            </a:r>
          </a:p>
          <a:p>
            <a:r>
              <a:rPr lang="en-US" b="1" smtClean="0"/>
              <a:t>Be aware:</a:t>
            </a:r>
            <a:r>
              <a:rPr lang="en-US" smtClean="0"/>
              <a:t>  Know application requirements, fees, and deadlines</a:t>
            </a:r>
          </a:p>
          <a:p>
            <a:r>
              <a:rPr lang="en-US" b="1" smtClean="0"/>
              <a:t>Be conscientious:</a:t>
            </a:r>
            <a:r>
              <a:rPr lang="en-US" smtClean="0"/>
              <a:t>  Keep records and copies of everything</a:t>
            </a:r>
            <a:endParaRPr lang="en-US" b="1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College Application Process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Organizer/Checklist in Packet</a:t>
            </a:r>
          </a:p>
          <a:p>
            <a:r>
              <a:rPr lang="en-US" dirty="0" smtClean="0"/>
              <a:t>Senior Classroom Guidance (Fall, 2014)</a:t>
            </a:r>
          </a:p>
          <a:p>
            <a:r>
              <a:rPr lang="en-US" dirty="0" smtClean="0"/>
              <a:t>Senior Parent Night (Fall, 2014)</a:t>
            </a:r>
          </a:p>
          <a:p>
            <a:r>
              <a:rPr lang="en-US" dirty="0" smtClean="0"/>
              <a:t>Juniors may request an appointment with their counselor if they have 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Dual Enrollment Quick Notes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AP/DUAL ENROLLMENT NIGHT – JANUARY, 2014</a:t>
            </a:r>
          </a:p>
          <a:p>
            <a:r>
              <a:rPr lang="en-US" dirty="0"/>
              <a:t>FULL TIME/ PART TIME</a:t>
            </a:r>
          </a:p>
          <a:p>
            <a:r>
              <a:rPr lang="en-US" dirty="0"/>
              <a:t>APPLY TO THE COLLEGE (GPC, GA. TECH, ETC.) – ACCEPTED BY THE COLLEGE, NOT CENTENNIAL</a:t>
            </a:r>
          </a:p>
          <a:p>
            <a:r>
              <a:rPr lang="en-US" b="1" dirty="0"/>
              <a:t>NEED SAT OR ACT SCORE BY MARCH 30, 2014</a:t>
            </a:r>
          </a:p>
          <a:p>
            <a:r>
              <a:rPr lang="en-US" dirty="0"/>
              <a:t>TUITION IS FREE (MAY PAY SOME FEES)</a:t>
            </a:r>
          </a:p>
          <a:p>
            <a:r>
              <a:rPr lang="en-US" dirty="0"/>
              <a:t>COLLEGE CREDITS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7302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41148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Financial Aid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Financing Your Education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Cost of Attendance (COA)</a:t>
            </a:r>
          </a:p>
          <a:p>
            <a:pPr lvl="1"/>
            <a:r>
              <a:rPr lang="en-US" smtClean="0"/>
              <a:t>Tuition and Fees</a:t>
            </a:r>
          </a:p>
          <a:p>
            <a:pPr lvl="1"/>
            <a:r>
              <a:rPr lang="en-US" smtClean="0"/>
              <a:t>Room and Board</a:t>
            </a:r>
          </a:p>
          <a:p>
            <a:pPr lvl="1"/>
            <a:r>
              <a:rPr lang="en-US" smtClean="0"/>
              <a:t>Books and Supplies</a:t>
            </a:r>
          </a:p>
          <a:p>
            <a:pPr lvl="1"/>
            <a:r>
              <a:rPr lang="en-US" smtClean="0"/>
              <a:t>Transportation and Personal Expenses</a:t>
            </a:r>
          </a:p>
          <a:p>
            <a:pPr lvl="1"/>
            <a:endParaRPr lang="en-US" smtClean="0"/>
          </a:p>
        </p:txBody>
      </p:sp>
      <p:pic>
        <p:nvPicPr>
          <p:cNvPr id="28676" name="Picture 2" descr="C:\Program Files\Microsoft Office XP\Media\CntCD1\Animated\j028358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4724400"/>
            <a:ext cx="1981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mtClean="0"/>
              <a:t>Financing Your Education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/>
          <a:lstStyle/>
          <a:p>
            <a:r>
              <a:rPr lang="en-US" dirty="0" smtClean="0"/>
              <a:t>Types of Financial Aid</a:t>
            </a:r>
          </a:p>
          <a:p>
            <a:pPr lvl="1"/>
            <a:r>
              <a:rPr lang="en-US" dirty="0" smtClean="0"/>
              <a:t>Scholarships</a:t>
            </a:r>
          </a:p>
          <a:p>
            <a:pPr lvl="1"/>
            <a:r>
              <a:rPr lang="en-US" dirty="0" smtClean="0"/>
              <a:t>Grants </a:t>
            </a:r>
          </a:p>
          <a:p>
            <a:pPr lvl="1"/>
            <a:r>
              <a:rPr lang="en-US" dirty="0" smtClean="0"/>
              <a:t>Loans</a:t>
            </a:r>
          </a:p>
          <a:p>
            <a:pPr lvl="1"/>
            <a:r>
              <a:rPr lang="en-US" dirty="0" smtClean="0"/>
              <a:t>Work-Study</a:t>
            </a:r>
          </a:p>
          <a:p>
            <a:r>
              <a:rPr lang="en-US" dirty="0" smtClean="0"/>
              <a:t>Financial Aid Forms</a:t>
            </a:r>
          </a:p>
          <a:p>
            <a:pPr lvl="1"/>
            <a:r>
              <a:rPr lang="en-US" b="1" dirty="0" smtClean="0"/>
              <a:t>FAFSA</a:t>
            </a:r>
            <a:r>
              <a:rPr lang="en-US" dirty="0" smtClean="0"/>
              <a:t> (</a:t>
            </a:r>
            <a:r>
              <a:rPr lang="en-US" dirty="0" smtClean="0">
                <a:hlinkClick r:id="rId2"/>
              </a:rPr>
              <a:t>www.fafsa.ed.gov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CSS PROFILE</a:t>
            </a:r>
          </a:p>
          <a:p>
            <a:pPr lvl="1"/>
            <a:r>
              <a:rPr lang="en-US" dirty="0" smtClean="0"/>
              <a:t>Institutional</a:t>
            </a:r>
          </a:p>
          <a:p>
            <a:endParaRPr lang="en-US" dirty="0" smtClean="0"/>
          </a:p>
        </p:txBody>
      </p:sp>
      <p:pic>
        <p:nvPicPr>
          <p:cNvPr id="29700" name="Picture 2" descr="C:\Program Files\Microsoft Office XP\Media\CntCD1\Animated\j028324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4114800"/>
            <a:ext cx="2057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Materials and Agenda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/>
          <a:lstStyle/>
          <a:p>
            <a:pPr eaLnBrk="1" hangingPunct="1"/>
            <a:r>
              <a:rPr lang="en-US" dirty="0" smtClean="0"/>
              <a:t>Calendar/Packet/Brochures</a:t>
            </a:r>
          </a:p>
          <a:p>
            <a:pPr eaLnBrk="1" hangingPunct="1"/>
            <a:r>
              <a:rPr lang="en-US" dirty="0" smtClean="0"/>
              <a:t>Feedback Form</a:t>
            </a:r>
          </a:p>
          <a:p>
            <a:pPr eaLnBrk="1" hangingPunct="1"/>
            <a:r>
              <a:rPr lang="en-US" dirty="0" smtClean="0"/>
              <a:t>Preparing for a College Search</a:t>
            </a:r>
          </a:p>
          <a:p>
            <a:pPr eaLnBrk="1" hangingPunct="1"/>
            <a:r>
              <a:rPr lang="en-US" dirty="0" smtClean="0"/>
              <a:t>Financial Aid and Georgia’s HOPE Program</a:t>
            </a:r>
          </a:p>
          <a:p>
            <a:pPr eaLnBrk="1" hangingPunct="1"/>
            <a:r>
              <a:rPr lang="en-US" dirty="0" smtClean="0"/>
              <a:t>Next Steps for Juniors</a:t>
            </a:r>
          </a:p>
          <a:p>
            <a:pPr eaLnBrk="1" hangingPunct="1"/>
            <a:r>
              <a:rPr lang="en-US" dirty="0" smtClean="0"/>
              <a:t>Q &amp; A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mtClean="0"/>
              <a:t>Financing Your Education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/>
          <a:lstStyle/>
          <a:p>
            <a:pPr lvl="1">
              <a:buFont typeface="Arial" charset="0"/>
              <a:buNone/>
            </a:pPr>
            <a:r>
              <a:rPr lang="en-US" smtClean="0"/>
              <a:t>- Community / Organization Scholarships</a:t>
            </a:r>
          </a:p>
          <a:p>
            <a:pPr lvl="2"/>
            <a:r>
              <a:rPr lang="en-US" smtClean="0"/>
              <a:t>Family Employers and Affiliations</a:t>
            </a:r>
          </a:p>
          <a:p>
            <a:pPr lvl="2"/>
            <a:r>
              <a:rPr lang="en-US" smtClean="0"/>
              <a:t>Scholarship Announcements/Postings</a:t>
            </a:r>
          </a:p>
          <a:p>
            <a:pPr lvl="2"/>
            <a:r>
              <a:rPr lang="en-US" smtClean="0"/>
              <a:t>CHS Counseling Website</a:t>
            </a:r>
          </a:p>
          <a:p>
            <a:pPr lvl="2"/>
            <a:r>
              <a:rPr lang="en-US" smtClean="0"/>
              <a:t>Other Websites (Examples)</a:t>
            </a:r>
          </a:p>
          <a:p>
            <a:pPr lvl="3"/>
            <a:r>
              <a:rPr lang="en-US" smtClean="0">
                <a:hlinkClick r:id="rId2"/>
              </a:rPr>
              <a:t>www.gacollege411.com</a:t>
            </a:r>
            <a:endParaRPr lang="en-US" smtClean="0"/>
          </a:p>
          <a:p>
            <a:pPr lvl="3"/>
            <a:r>
              <a:rPr lang="en-US" smtClean="0">
                <a:hlinkClick r:id="rId3"/>
              </a:rPr>
              <a:t>www.fastweb.com</a:t>
            </a:r>
            <a:endParaRPr lang="en-US" smtClean="0"/>
          </a:p>
          <a:p>
            <a:pPr lvl="3"/>
            <a:r>
              <a:rPr lang="en-US" smtClean="0">
                <a:hlinkClick r:id="rId4"/>
              </a:rPr>
              <a:t>www.collegeboard.com</a:t>
            </a:r>
            <a:endParaRPr lang="en-US" smtClean="0"/>
          </a:p>
          <a:p>
            <a:pPr lvl="3"/>
            <a:r>
              <a:rPr lang="en-US" smtClean="0">
                <a:hlinkClick r:id="rId5"/>
              </a:rPr>
              <a:t>www.scholarships.com</a:t>
            </a:r>
            <a:endParaRPr lang="en-US" smtClean="0"/>
          </a:p>
          <a:p>
            <a:pPr lvl="3"/>
            <a:r>
              <a:rPr lang="en-US" smtClean="0">
                <a:hlinkClick r:id="rId6"/>
              </a:rPr>
              <a:t>www.scholarshipexperts.com</a:t>
            </a:r>
            <a:endParaRPr lang="en-US" smtClean="0"/>
          </a:p>
          <a:p>
            <a:pPr lvl="3"/>
            <a:r>
              <a:rPr lang="en-US" smtClean="0">
                <a:hlinkClick r:id="rId7"/>
              </a:rPr>
              <a:t>www.atlantascholarships.com</a:t>
            </a:r>
            <a:endParaRPr lang="en-US" smtClean="0"/>
          </a:p>
          <a:p>
            <a:pPr lvl="3">
              <a:buFont typeface="Arial" charset="0"/>
              <a:buNone/>
            </a:pPr>
            <a:endParaRPr lang="en-US" smtClean="0"/>
          </a:p>
          <a:p>
            <a:endParaRPr lang="en-US" smtClean="0"/>
          </a:p>
        </p:txBody>
      </p:sp>
      <p:pic>
        <p:nvPicPr>
          <p:cNvPr id="30724" name="Picture 2" descr="C:\Program Files\Microsoft Office XP\Media\CntCD1\Animated\j0283249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24600" y="4114800"/>
            <a:ext cx="2057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Financing Your Education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 smtClean="0"/>
              <a:t>It should never be necessary to </a:t>
            </a:r>
            <a:r>
              <a:rPr lang="en-US" i="1" dirty="0" smtClean="0"/>
              <a:t>spend</a:t>
            </a:r>
            <a:r>
              <a:rPr lang="en-US" dirty="0" smtClean="0"/>
              <a:t> money in order to </a:t>
            </a:r>
            <a:r>
              <a:rPr lang="en-US" i="1" dirty="0" smtClean="0"/>
              <a:t>find</a:t>
            </a:r>
            <a:r>
              <a:rPr lang="en-US" dirty="0" smtClean="0"/>
              <a:t> money for college.</a:t>
            </a:r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r>
              <a:rPr lang="en-US" dirty="0" smtClean="0"/>
              <a:t>Beware of scholarship scams.</a:t>
            </a:r>
          </a:p>
        </p:txBody>
      </p:sp>
      <p:pic>
        <p:nvPicPr>
          <p:cNvPr id="31748" name="Picture 2" descr="C:\Program Files\Microsoft Office XP\Media\CntCD1\Animated\j033633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4572000"/>
            <a:ext cx="1981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Financing Your Education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Expected Family Contribution (EFC):  Based on size of family, number of family members in college, family savings and earnings</a:t>
            </a:r>
          </a:p>
          <a:p>
            <a:endParaRPr lang="en-US" smtClean="0"/>
          </a:p>
          <a:p>
            <a:r>
              <a:rPr lang="en-US" smtClean="0"/>
              <a:t>Cost of Attendance (COA) – Expected Family Contribution (EFC) = </a:t>
            </a:r>
            <a:r>
              <a:rPr lang="en-US" i="1" smtClean="0"/>
              <a:t>Financial Need</a:t>
            </a:r>
          </a:p>
          <a:p>
            <a:pPr>
              <a:buFont typeface="Arial" charset="0"/>
              <a:buNone/>
            </a:pPr>
            <a:endParaRPr lang="en-US" smtClean="0"/>
          </a:p>
        </p:txBody>
      </p:sp>
      <p:pic>
        <p:nvPicPr>
          <p:cNvPr id="32772" name="Picture 2" descr="C:\Program Files\Microsoft Office XP\Media\CntCD1\Animated\j028374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50292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HOPE SCHOLARSHIP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charset="0"/>
              <a:buAutoNum type="arabicPeriod"/>
            </a:pPr>
            <a:r>
              <a:rPr lang="en-US" u="sng" dirty="0" smtClean="0"/>
              <a:t>Hope Scholarship </a:t>
            </a:r>
            <a:r>
              <a:rPr lang="en-US" dirty="0" smtClean="0"/>
              <a:t>(See www.Gacollege411)</a:t>
            </a:r>
          </a:p>
          <a:p>
            <a:pPr marL="514350" indent="-514350">
              <a:buFont typeface="Arial" charset="0"/>
              <a:buNone/>
            </a:pPr>
            <a:r>
              <a:rPr lang="en-US" dirty="0" smtClean="0"/>
              <a:t>	</a:t>
            </a:r>
            <a:r>
              <a:rPr lang="en-US" sz="2800" dirty="0" smtClean="0"/>
              <a:t>- 3.0 GPA (Grades converted by GSFC)</a:t>
            </a:r>
          </a:p>
          <a:p>
            <a:pPr marL="514350" indent="-514350">
              <a:buFont typeface="Arial" charset="0"/>
              <a:buNone/>
            </a:pPr>
            <a:r>
              <a:rPr lang="en-US" sz="2800" dirty="0" smtClean="0"/>
              <a:t>	- CORE Courses (Eng, Math, SS, Science, FL)</a:t>
            </a:r>
          </a:p>
          <a:p>
            <a:pPr marL="514350" indent="-514350">
              <a:buFont typeface="Arial" charset="0"/>
              <a:buNone/>
            </a:pPr>
            <a:r>
              <a:rPr lang="en-US" sz="2800" dirty="0" smtClean="0"/>
              <a:t>	- Honors/AP points removed (.50 for AP added)</a:t>
            </a:r>
          </a:p>
          <a:p>
            <a:pPr marL="514350" indent="-514350">
              <a:buFont typeface="Arial" charset="0"/>
              <a:buNone/>
            </a:pPr>
            <a:r>
              <a:rPr lang="en-US" sz="2800" dirty="0" smtClean="0"/>
              <a:t>	- No Middle School grades are counted </a:t>
            </a:r>
          </a:p>
          <a:p>
            <a:pPr marL="514350" indent="-514350">
              <a:buFont typeface="Arial" charset="0"/>
              <a:buNone/>
            </a:pPr>
            <a:r>
              <a:rPr lang="en-US" sz="2800" dirty="0" smtClean="0"/>
              <a:t>	- Pays for a % amount of the standard tuition</a:t>
            </a:r>
          </a:p>
          <a:p>
            <a:pPr marL="514350" indent="-514350">
              <a:buFont typeface="Arial" charset="0"/>
              <a:buNone/>
            </a:pPr>
            <a:r>
              <a:rPr lang="en-US" sz="2800" dirty="0" smtClean="0"/>
              <a:t>	</a:t>
            </a:r>
            <a:r>
              <a:rPr lang="en-US" sz="2800" dirty="0" smtClean="0"/>
              <a:t>- </a:t>
            </a:r>
            <a:r>
              <a:rPr lang="en-US" sz="2800" dirty="0" smtClean="0"/>
              <a:t>No book or fee </a:t>
            </a:r>
            <a:r>
              <a:rPr lang="en-US" sz="2800" dirty="0" smtClean="0"/>
              <a:t>stipend</a:t>
            </a:r>
            <a:endParaRPr lang="en-US" sz="2800" dirty="0" smtClean="0"/>
          </a:p>
          <a:p>
            <a:pPr marL="514350" indent="-514350">
              <a:buFont typeface="Arial" charset="0"/>
              <a:buNone/>
            </a:pPr>
            <a:r>
              <a:rPr lang="en-US" sz="2800" dirty="0" smtClean="0"/>
              <a:t>	- Regain one time</a:t>
            </a:r>
          </a:p>
          <a:p>
            <a:pPr marL="514350" indent="-514350">
              <a:buFont typeface="Arial" charset="0"/>
              <a:buNone/>
            </a:pPr>
            <a:r>
              <a:rPr lang="en-US" sz="2800" dirty="0" smtClean="0"/>
              <a:t>	- Maintain 3.0 in </a:t>
            </a:r>
            <a:r>
              <a:rPr lang="en-US" sz="2800" dirty="0" smtClean="0"/>
              <a:t>college</a:t>
            </a:r>
          </a:p>
          <a:p>
            <a:pPr marL="514350" indent="-514350">
              <a:buFont typeface="Arial" charset="0"/>
              <a:buNone/>
            </a:pPr>
            <a:r>
              <a:rPr lang="en-US" sz="2800" dirty="0"/>
              <a:t>	</a:t>
            </a:r>
            <a:r>
              <a:rPr lang="en-US" sz="2800" dirty="0" smtClean="0"/>
              <a:t>- HS Class of 2015 – </a:t>
            </a:r>
            <a:r>
              <a:rPr lang="en-US" sz="2800" smtClean="0"/>
              <a:t>Advanced courses in Core </a:t>
            </a:r>
            <a:endParaRPr lang="en-US" sz="2800" dirty="0" smtClean="0"/>
          </a:p>
          <a:p>
            <a:pPr marL="514350" indent="-514350">
              <a:buFont typeface="Arial" charset="0"/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smtClean="0"/>
              <a:t>2. </a:t>
            </a:r>
            <a:r>
              <a:rPr lang="en-US" sz="3200" u="sng" smtClean="0"/>
              <a:t>ZELL MILLER </a:t>
            </a:r>
            <a:r>
              <a:rPr lang="en-US" sz="3200" smtClean="0"/>
              <a:t>(see website)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charset="0"/>
              <a:buNone/>
              <a:defRPr/>
            </a:pPr>
            <a:r>
              <a:rPr lang="en-US" dirty="0" smtClean="0"/>
              <a:t>	- </a:t>
            </a:r>
            <a:r>
              <a:rPr lang="en-US" sz="3600" dirty="0" smtClean="0"/>
              <a:t>meet all requirements for</a:t>
            </a:r>
            <a:r>
              <a:rPr lang="en-US" dirty="0" smtClean="0"/>
              <a:t> HOPE</a:t>
            </a:r>
          </a:p>
          <a:p>
            <a:pPr marL="514350" indent="-514350">
              <a:buFont typeface="Arial" charset="0"/>
              <a:buNone/>
              <a:defRPr/>
            </a:pPr>
            <a:r>
              <a:rPr lang="en-US" dirty="0" smtClean="0"/>
              <a:t>		PLUS</a:t>
            </a:r>
          </a:p>
          <a:p>
            <a:pPr marL="514350" indent="-514350">
              <a:buFont typeface="Arial" charset="0"/>
              <a:buNone/>
              <a:defRPr/>
            </a:pPr>
            <a:r>
              <a:rPr lang="en-US" dirty="0" smtClean="0"/>
              <a:t>	- 3.7 GPA</a:t>
            </a:r>
          </a:p>
          <a:p>
            <a:pPr marL="514350" indent="-514350">
              <a:buFont typeface="Arial" charset="0"/>
              <a:buNone/>
              <a:defRPr/>
            </a:pPr>
            <a:r>
              <a:rPr lang="en-US" dirty="0" smtClean="0"/>
              <a:t>	- 1200 SAT (Math+ Critical Reading) or 26 ACT  (Composite, single administration)</a:t>
            </a:r>
          </a:p>
          <a:p>
            <a:pPr marL="514350" indent="-514350">
              <a:buFont typeface="Arial" charset="0"/>
              <a:buNone/>
              <a:defRPr/>
            </a:pPr>
            <a:r>
              <a:rPr lang="en-US" dirty="0" smtClean="0"/>
              <a:t>	- Be the HS Val or Sal</a:t>
            </a:r>
          </a:p>
          <a:p>
            <a:pPr marL="514350" indent="-514350">
              <a:buFont typeface="Arial" charset="0"/>
              <a:buNone/>
              <a:defRPr/>
            </a:pPr>
            <a:r>
              <a:rPr lang="en-US" dirty="0" smtClean="0"/>
              <a:t>	- Maintain 3.3 in college</a:t>
            </a:r>
          </a:p>
          <a:p>
            <a:pPr marL="514350" indent="-514350">
              <a:buFont typeface="Arial" charset="0"/>
              <a:buNone/>
              <a:defRPr/>
            </a:pPr>
            <a:r>
              <a:rPr lang="en-US" dirty="0" smtClean="0"/>
              <a:t>	- </a:t>
            </a:r>
            <a:r>
              <a:rPr lang="en-US" dirty="0" smtClean="0"/>
              <a:t>Tuition stipend/</a:t>
            </a:r>
            <a:r>
              <a:rPr lang="en-US" dirty="0" err="1" smtClean="0"/>
              <a:t>yr</a:t>
            </a:r>
            <a:r>
              <a:rPr lang="en-US" dirty="0" smtClean="0"/>
              <a:t> </a:t>
            </a:r>
            <a:r>
              <a:rPr lang="en-US" dirty="0" smtClean="0"/>
              <a:t>for 15 hours at Private Colleges (% determined by Legislature)</a:t>
            </a:r>
          </a:p>
          <a:p>
            <a:pPr>
              <a:buFont typeface="Arial" charset="0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smtClean="0"/>
              <a:t>3</a:t>
            </a:r>
            <a:r>
              <a:rPr lang="en-US" smtClean="0"/>
              <a:t>.  </a:t>
            </a:r>
            <a:r>
              <a:rPr lang="en-US" sz="3200" smtClean="0"/>
              <a:t>HOPE Grant (see website)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	- </a:t>
            </a:r>
            <a:r>
              <a:rPr lang="en-US" sz="3600" smtClean="0"/>
              <a:t>For students seeking a certificate or diploma</a:t>
            </a:r>
          </a:p>
          <a:p>
            <a:pPr>
              <a:buFont typeface="Arial" charset="0"/>
              <a:buNone/>
            </a:pPr>
            <a:r>
              <a:rPr lang="en-US" sz="3600" smtClean="0"/>
              <a:t>	- No GPA required to enter but must maintain 3.0 GPA while taking coursework</a:t>
            </a:r>
          </a:p>
          <a:p>
            <a:pPr>
              <a:buFont typeface="Arial" charset="0"/>
              <a:buNone/>
            </a:pPr>
            <a:r>
              <a:rPr lang="en-US" sz="3600" smtClean="0"/>
              <a:t>	- Pay for a % of standard tuition</a:t>
            </a:r>
          </a:p>
          <a:p>
            <a:pPr>
              <a:buFont typeface="Arial" charset="0"/>
              <a:buNone/>
            </a:pPr>
            <a:r>
              <a:rPr lang="en-US" sz="3600" smtClean="0"/>
              <a:t>	- Checkpoints at 30 hours and 60 hours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HOPE Grant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Eligibility:  GA residents attending a public technical college or public college/university who are enrolled in a certificate or diploma program</a:t>
            </a:r>
          </a:p>
          <a:p>
            <a:r>
              <a:rPr lang="en-US" smtClean="0"/>
              <a:t>Eligibility:  Full-time enrollment and minimum high school GPA not required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HOPE Scholarship Grade Conversion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u="sng" smtClean="0"/>
              <a:t>Transcript Grade</a:t>
            </a:r>
            <a:r>
              <a:rPr lang="en-US" smtClean="0"/>
              <a:t>		</a:t>
            </a:r>
            <a:r>
              <a:rPr lang="en-US" u="sng" smtClean="0"/>
              <a:t>Letter Grade</a:t>
            </a:r>
            <a:r>
              <a:rPr lang="en-US" smtClean="0"/>
              <a:t>	</a:t>
            </a:r>
            <a:r>
              <a:rPr lang="en-US" u="sng" smtClean="0"/>
              <a:t>HOPE GP</a:t>
            </a:r>
          </a:p>
          <a:p>
            <a:pPr>
              <a:buFont typeface="Arial" charset="0"/>
              <a:buNone/>
            </a:pPr>
            <a:r>
              <a:rPr lang="en-US" smtClean="0"/>
              <a:t>90-100			A			4.0</a:t>
            </a:r>
          </a:p>
          <a:p>
            <a:pPr>
              <a:buFont typeface="Arial" charset="0"/>
              <a:buNone/>
            </a:pPr>
            <a:r>
              <a:rPr lang="en-US" smtClean="0"/>
              <a:t>80-89			B			3.0</a:t>
            </a:r>
          </a:p>
          <a:p>
            <a:pPr>
              <a:buFont typeface="Arial" charset="0"/>
              <a:buNone/>
            </a:pPr>
            <a:r>
              <a:rPr lang="en-US" smtClean="0"/>
              <a:t>70-79			C			2.0</a:t>
            </a:r>
          </a:p>
          <a:p>
            <a:pPr>
              <a:buFont typeface="Arial" charset="0"/>
              <a:buNone/>
            </a:pPr>
            <a:r>
              <a:rPr lang="en-US" smtClean="0"/>
              <a:t>&lt;70				F			0.0</a:t>
            </a:r>
          </a:p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r>
              <a:rPr lang="en-US" smtClean="0"/>
              <a:t>Subtract 7 points from transcript grade for AP/Honors classes, THEN:</a:t>
            </a:r>
          </a:p>
          <a:p>
            <a:pPr>
              <a:buFont typeface="Arial" charset="0"/>
              <a:buNone/>
            </a:pPr>
            <a:r>
              <a:rPr lang="en-US" smtClean="0"/>
              <a:t>Add 0.5 GP to adjusted grade for AP classes only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NCAA Eligibility Center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DIVISION I – 16 CORE COURSES</a:t>
            </a:r>
          </a:p>
          <a:p>
            <a:r>
              <a:rPr lang="en-US" b="1" dirty="0" smtClean="0"/>
              <a:t>DIVISION II – 16 CORE COURSES*</a:t>
            </a:r>
          </a:p>
          <a:p>
            <a:r>
              <a:rPr lang="en-US" b="1" dirty="0" smtClean="0"/>
              <a:t>SLIDING SCALE OF SAT/ACT + GPA = ELIGIBILITY</a:t>
            </a:r>
          </a:p>
          <a:p>
            <a:r>
              <a:rPr lang="en-US" b="1" dirty="0" smtClean="0"/>
              <a:t>TRANSCRIPT SHOULD BE SENT TO NCAA CLEARINGHOUSE AFTER 11</a:t>
            </a:r>
            <a:r>
              <a:rPr lang="en-US" b="1" baseline="30000" dirty="0" smtClean="0"/>
              <a:t>TH</a:t>
            </a:r>
            <a:r>
              <a:rPr lang="en-US" b="1" dirty="0" smtClean="0"/>
              <a:t> GRADE</a:t>
            </a:r>
          </a:p>
          <a:p>
            <a:r>
              <a:rPr lang="en-US" b="1" dirty="0" smtClean="0"/>
              <a:t>RECOVERY COURSES</a:t>
            </a:r>
          </a:p>
          <a:p>
            <a:r>
              <a:rPr lang="en-US" b="1" dirty="0" smtClean="0"/>
              <a:t>WWW.ELIGIBILITYCENTER.ORG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7562"/>
          </a:xfrm>
        </p:spPr>
        <p:txBody>
          <a:bodyPr/>
          <a:lstStyle/>
          <a:p>
            <a:r>
              <a:rPr lang="en-US" sz="4800" b="1" dirty="0" smtClean="0"/>
              <a:t>FINANCIAL AID NIGHT</a:t>
            </a:r>
            <a:br>
              <a:rPr lang="en-US" sz="4800" b="1" dirty="0" smtClean="0"/>
            </a:br>
            <a:r>
              <a:rPr lang="en-US" sz="4800" b="1" dirty="0" smtClean="0"/>
              <a:t>November </a:t>
            </a:r>
            <a:r>
              <a:rPr lang="en-US" sz="4800" b="1" dirty="0"/>
              <a:t>5</a:t>
            </a:r>
            <a:r>
              <a:rPr lang="en-US" sz="4800" b="1" dirty="0" smtClean="0"/>
              <a:t>, 2013 </a:t>
            </a:r>
            <a:r>
              <a:rPr lang="en-US" sz="4800" b="1" smtClean="0"/>
              <a:t/>
            </a:r>
            <a:br>
              <a:rPr lang="en-US" sz="4800" b="1" smtClean="0"/>
            </a:br>
            <a:r>
              <a:rPr lang="en-US" sz="4800" b="1" smtClean="0"/>
              <a:t>7:00PM</a:t>
            </a: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b="1" dirty="0" smtClean="0"/>
              <a:t>Cafeteria</a:t>
            </a:r>
            <a:endParaRPr lang="en-US" sz="4800" dirty="0" smtClean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1676400"/>
          </a:xfrm>
        </p:spPr>
        <p:txBody>
          <a:bodyPr/>
          <a:lstStyle/>
          <a:p>
            <a:pPr algn="ctr">
              <a:buFont typeface="Arial" charset="0"/>
              <a:buNone/>
            </a:pPr>
            <a:endParaRPr lang="en-US" sz="4400" b="1" smtClean="0"/>
          </a:p>
          <a:p>
            <a:pPr algn="ctr">
              <a:buFont typeface="Arial" charset="0"/>
              <a:buNone/>
            </a:pPr>
            <a:endParaRPr lang="en-US" sz="4400" b="1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 101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202035"/>
              </p:ext>
            </p:extLst>
          </p:nvPr>
        </p:nvGraphicFramePr>
        <p:xfrm>
          <a:off x="2822575" y="1600200"/>
          <a:ext cx="3497263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Acrobat Document" r:id="rId3" imgW="4663440" imgH="6035040" progId="AcroExch.Document.7">
                  <p:embed/>
                </p:oleObj>
              </mc:Choice>
              <mc:Fallback>
                <p:oleObj name="Acrobat Document" r:id="rId3" imgW="4663440" imgH="603504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22575" y="1600200"/>
                        <a:ext cx="3497263" cy="452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0932496"/>
              </p:ext>
            </p:extLst>
          </p:nvPr>
        </p:nvGraphicFramePr>
        <p:xfrm>
          <a:off x="2239963" y="411163"/>
          <a:ext cx="4664075" cy="603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Acrobat Document" r:id="rId5" imgW="4663440" imgH="6035040" progId="AcroExch.Document.7">
                  <p:embed/>
                </p:oleObj>
              </mc:Choice>
              <mc:Fallback>
                <p:oleObj name="Acrobat Document" r:id="rId5" imgW="4663440" imgH="603504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39963" y="411163"/>
                        <a:ext cx="4664075" cy="603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56388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00956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/>
              <a:t>Next Steps for Juniors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400" b="1" dirty="0" smtClean="0"/>
              <a:t>In School</a:t>
            </a:r>
            <a:endParaRPr lang="en-US" sz="3400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 smtClean="0"/>
              <a:t>Stay focused on academics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 smtClean="0"/>
              <a:t>Do not lighten your academic load for senior year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 smtClean="0"/>
              <a:t>Meet with your school counselor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 smtClean="0"/>
              <a:t>Stay involved in school activities (commitment/leadership)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400" b="1" dirty="0" smtClean="0"/>
              <a:t>Standardized Testing</a:t>
            </a:r>
            <a:endParaRPr lang="en-US" sz="3400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 smtClean="0"/>
              <a:t>Prepare for and register for ACT / SAT tests as appropriate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 smtClean="0"/>
              <a:t>Take GHSGT and AP tests as appropriate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400" b="1" dirty="0" smtClean="0"/>
              <a:t>College Exploration</a:t>
            </a:r>
            <a:endParaRPr lang="en-US" sz="3400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 smtClean="0"/>
              <a:t>Explore colleges on the Web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 smtClean="0"/>
              <a:t>Visit colleges if possible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 smtClean="0"/>
              <a:t>Meet with college representatives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 smtClean="0"/>
              <a:t>Attend college fairs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RESOURCES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en-US" sz="3600" smtClean="0"/>
              <a:t>Tonight’s Presentation May Be Found Online at </a:t>
            </a:r>
            <a:r>
              <a:rPr lang="en-US" sz="3600" smtClean="0">
                <a:hlinkClick r:id="rId2"/>
              </a:rPr>
              <a:t>www.mycentennialcounseling.com</a:t>
            </a:r>
            <a:endParaRPr lang="en-US" sz="3600" smtClean="0"/>
          </a:p>
          <a:p>
            <a:pPr algn="ctr">
              <a:buFont typeface="Arial" charset="0"/>
              <a:buNone/>
            </a:pPr>
            <a:r>
              <a:rPr lang="en-US" sz="3600" smtClean="0"/>
              <a:t>Click on “Counseling”</a:t>
            </a:r>
          </a:p>
          <a:p>
            <a:pPr algn="ctr">
              <a:buFont typeface="Arial" charset="0"/>
              <a:buNone/>
            </a:pPr>
            <a:r>
              <a:rPr lang="en-US" sz="3600" smtClean="0"/>
              <a:t>Click on “Parent Nights”</a:t>
            </a:r>
          </a:p>
          <a:p>
            <a:pPr algn="ctr">
              <a:buFont typeface="Arial" charset="0"/>
              <a:buNone/>
            </a:pPr>
            <a:r>
              <a:rPr lang="en-US" sz="3600" smtClean="0"/>
              <a:t>Click on link under Junior Parent Night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RESOURCES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Junior Guidance Packet and Graduation Status Report</a:t>
            </a:r>
          </a:p>
          <a:p>
            <a:pPr eaLnBrk="1" hangingPunct="1"/>
            <a:r>
              <a:rPr lang="en-US" dirty="0" smtClean="0"/>
              <a:t>www.Mycentennialcounseling.com</a:t>
            </a:r>
          </a:p>
          <a:p>
            <a:pPr eaLnBrk="1" hangingPunct="1"/>
            <a:r>
              <a:rPr lang="en-US" dirty="0" smtClean="0"/>
              <a:t>GACollege411.org</a:t>
            </a:r>
          </a:p>
          <a:p>
            <a:pPr eaLnBrk="1" hangingPunct="1"/>
            <a:r>
              <a:rPr lang="en-US" dirty="0" smtClean="0"/>
              <a:t>My College </a:t>
            </a:r>
            <a:r>
              <a:rPr lang="en-US" dirty="0" err="1" smtClean="0"/>
              <a:t>QuickStart</a:t>
            </a:r>
            <a:r>
              <a:rPr lang="en-US" dirty="0" smtClean="0"/>
              <a:t> (PSAT Score Report)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RESOURCES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hlinkClick r:id="rId2"/>
              </a:rPr>
              <a:t>www.collegeboard.com</a:t>
            </a:r>
            <a:endParaRPr lang="en-US" smtClean="0"/>
          </a:p>
          <a:p>
            <a:pPr eaLnBrk="1" hangingPunct="1"/>
            <a:r>
              <a:rPr lang="en-US" smtClean="0">
                <a:hlinkClick r:id="rId3"/>
              </a:rPr>
              <a:t>www.actstudent.org</a:t>
            </a:r>
            <a:endParaRPr lang="en-US" smtClean="0"/>
          </a:p>
          <a:p>
            <a:pPr eaLnBrk="1" hangingPunct="1"/>
            <a:r>
              <a:rPr lang="en-US" smtClean="0">
                <a:hlinkClick r:id="rId4"/>
              </a:rPr>
              <a:t>www.cappex.com</a:t>
            </a:r>
            <a:endParaRPr lang="en-US" smtClean="0"/>
          </a:p>
          <a:p>
            <a:pPr eaLnBrk="1" hangingPunct="1"/>
            <a:r>
              <a:rPr lang="en-US" smtClean="0">
                <a:hlinkClick r:id="rId5"/>
              </a:rPr>
              <a:t>www.inlikeme.com</a:t>
            </a:r>
            <a:endParaRPr lang="en-US" smtClean="0"/>
          </a:p>
          <a:p>
            <a:pPr eaLnBrk="1" hangingPunct="1"/>
            <a:r>
              <a:rPr lang="en-US" smtClean="0"/>
              <a:t>First Semester, Senior Year:  Senior Guidance, Senior Parent Night, Financial Aid Night, College Rep Visits to CHS, College PROBE Fair at North Point Mall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b="1" dirty="0" smtClean="0">
                <a:hlinkClick r:id="rId2"/>
              </a:rPr>
              <a:t>Recommended College Guidebooks</a:t>
            </a:r>
            <a:endParaRPr lang="en-US" sz="1400" dirty="0" smtClean="0"/>
          </a:p>
          <a:p>
            <a:r>
              <a:rPr lang="en-US" sz="1400" dirty="0" smtClean="0"/>
              <a:t>Looking for college information, “insider advice” or assistance with scholarships, test prep, essays and applications?  Check out these popular and well-regarded college guidebooks:</a:t>
            </a:r>
          </a:p>
          <a:p>
            <a:r>
              <a:rPr lang="en-US" sz="1400" dirty="0" smtClean="0">
                <a:hlinkClick r:id="rId3"/>
              </a:rPr>
              <a:t>Books for the College Bound – </a:t>
            </a:r>
            <a:r>
              <a:rPr lang="en-US" sz="1400" dirty="0" err="1" smtClean="0">
                <a:hlinkClick r:id="rId3"/>
              </a:rPr>
              <a:t>InLikeMe</a:t>
            </a:r>
            <a:r>
              <a:rPr lang="en-US" sz="1400" dirty="0" smtClean="0">
                <a:hlinkClick r:id="rId3"/>
              </a:rPr>
              <a:t> &amp; Amazon</a:t>
            </a:r>
            <a:br>
              <a:rPr lang="en-US" sz="1400" dirty="0" smtClean="0">
                <a:hlinkClick r:id="rId3"/>
              </a:rPr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>
                <a:hlinkClick r:id="rId4"/>
              </a:rPr>
              <a:t>Fiske Guide to Colleges 2013, 29E</a:t>
            </a:r>
            <a:r>
              <a:rPr lang="en-US" sz="1400" dirty="0" smtClean="0"/>
              <a:t> </a:t>
            </a:r>
          </a:p>
          <a:p>
            <a:r>
              <a:rPr lang="en-US" sz="1400" dirty="0" err="1" smtClean="0">
                <a:hlinkClick r:id="rId5"/>
              </a:rPr>
              <a:t>Rugg’s</a:t>
            </a:r>
            <a:r>
              <a:rPr lang="en-US" sz="1400" dirty="0" smtClean="0">
                <a:hlinkClick r:id="rId5"/>
              </a:rPr>
              <a:t> Recommendations on the College, 27th Edition (</a:t>
            </a:r>
            <a:r>
              <a:rPr lang="en-US" sz="1400" dirty="0" err="1" smtClean="0">
                <a:hlinkClick r:id="rId5"/>
              </a:rPr>
              <a:t>Rugg’s</a:t>
            </a:r>
            <a:r>
              <a:rPr lang="en-US" sz="1400" dirty="0" smtClean="0">
                <a:hlinkClick r:id="rId5"/>
              </a:rPr>
              <a:t> Recommendations on the Colleges)</a:t>
            </a:r>
            <a:r>
              <a:rPr lang="en-US" sz="1400" dirty="0" smtClean="0"/>
              <a:t> </a:t>
            </a:r>
          </a:p>
          <a:p>
            <a:r>
              <a:rPr lang="en-US" sz="1400" dirty="0" smtClean="0">
                <a:hlinkClick r:id="rId6"/>
              </a:rPr>
              <a:t>The College Solution: A Guide for Everyone Looking for the Right School at the Right Price</a:t>
            </a:r>
            <a:endParaRPr lang="en-US" sz="1400" dirty="0" smtClean="0"/>
          </a:p>
          <a:p>
            <a:r>
              <a:rPr lang="en-US" sz="1400" dirty="0" smtClean="0">
                <a:hlinkClick r:id="rId7"/>
              </a:rPr>
              <a:t>The Best 376 Colleges, 2012 Edition (College Admissions Guides)</a:t>
            </a:r>
            <a:r>
              <a:rPr lang="en-US" sz="1400" dirty="0" smtClean="0"/>
              <a:t> </a:t>
            </a:r>
          </a:p>
          <a:p>
            <a:r>
              <a:rPr lang="en-US" sz="1400" dirty="0" smtClean="0">
                <a:hlinkClick r:id="rId8"/>
              </a:rPr>
              <a:t>The College Hook: Packaging Yourself to Win the College Admissions Game</a:t>
            </a:r>
            <a:endParaRPr lang="en-US" sz="1400" dirty="0" smtClean="0"/>
          </a:p>
          <a:p>
            <a:r>
              <a:rPr lang="en-US" sz="1400" dirty="0" smtClean="0">
                <a:hlinkClick r:id="rId9"/>
              </a:rPr>
              <a:t>Guide to the Most Competitive Colleges (Barron’s Guide to the Most Competitive Colleges)</a:t>
            </a:r>
            <a:r>
              <a:rPr lang="en-US" sz="1400" dirty="0" smtClean="0"/>
              <a:t> </a:t>
            </a:r>
          </a:p>
          <a:p>
            <a:r>
              <a:rPr lang="en-US" sz="1400" dirty="0" smtClean="0">
                <a:hlinkClick r:id="rId10"/>
              </a:rPr>
              <a:t>The Insider’s Guide to the Colleges, 2012: Students on Campus Tell You What You Really Want to Know, 38th Edition</a:t>
            </a:r>
            <a:r>
              <a:rPr lang="en-US" sz="1400" dirty="0" smtClean="0"/>
              <a:t> </a:t>
            </a:r>
          </a:p>
          <a:p>
            <a:r>
              <a:rPr lang="en-US" sz="1400" dirty="0" smtClean="0">
                <a:hlinkClick r:id="rId11"/>
              </a:rPr>
              <a:t>College Unranked: Ending the College Admissions Frenzy</a:t>
            </a:r>
            <a:endParaRPr lang="en-US" sz="1400" dirty="0" smtClean="0"/>
          </a:p>
          <a:p>
            <a:r>
              <a:rPr lang="en-US" sz="1400" dirty="0" smtClean="0">
                <a:hlinkClick r:id="rId12"/>
              </a:rPr>
              <a:t>Winning the College Admission Game: Strategies for Parents &amp; Students</a:t>
            </a:r>
            <a:endParaRPr lang="en-US" sz="1400" dirty="0" smtClean="0"/>
          </a:p>
          <a:p>
            <a:r>
              <a:rPr lang="en-US" sz="1400" dirty="0" smtClean="0">
                <a:hlinkClick r:id="rId13"/>
              </a:rPr>
              <a:t>U.S. News Ultimate College Guide  (US News Ultimate College Guide)</a:t>
            </a:r>
            <a:endParaRPr lang="en-US" sz="1400" dirty="0" smtClean="0"/>
          </a:p>
          <a:p>
            <a:r>
              <a:rPr lang="en-US" sz="1400" dirty="0" smtClean="0">
                <a:hlinkClick r:id="rId14"/>
              </a:rPr>
              <a:t>The Complete Book of Colleges, 2012 Edition (College Admissions Guides)</a:t>
            </a:r>
            <a:r>
              <a:rPr lang="en-US" sz="1400" dirty="0" smtClean="0"/>
              <a:t> </a:t>
            </a:r>
          </a:p>
          <a:p>
            <a:r>
              <a:rPr lang="en-US" sz="1400" dirty="0" smtClean="0">
                <a:hlinkClick r:id="rId15"/>
              </a:rPr>
              <a:t>Fiske Guide to Getting Into the Right College, 3E</a:t>
            </a:r>
            <a:endParaRPr lang="en-US" sz="1400" dirty="0" smtClean="0"/>
          </a:p>
          <a:p>
            <a:r>
              <a:rPr lang="en-US" sz="1400" dirty="0" smtClean="0">
                <a:hlinkClick r:id="rId16"/>
              </a:rPr>
              <a:t>Admission Matters: What Students and Parents Need to Know About Getting into College</a:t>
            </a:r>
            <a:endParaRPr lang="en-US" sz="1400" dirty="0" smtClean="0"/>
          </a:p>
          <a:p>
            <a:r>
              <a:rPr lang="en-US" sz="1400" dirty="0" smtClean="0">
                <a:hlinkClick r:id="rId17"/>
              </a:rPr>
              <a:t>Looking Beyond the Ivy League: Finding the College That’s Right for You</a:t>
            </a:r>
            <a:endParaRPr lang="en-US" sz="1400" dirty="0" smtClean="0"/>
          </a:p>
          <a:p>
            <a:r>
              <a:rPr lang="en-US" sz="1400" dirty="0" smtClean="0">
                <a:hlinkClick r:id="rId18"/>
              </a:rPr>
              <a:t>College Match: A Blueprint for Choosing the Best School for You</a:t>
            </a:r>
            <a:endParaRPr lang="en-US" sz="14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hlinkClick r:id="rId2"/>
              </a:rPr>
              <a:t>The College Finder: Choose the School That’s Right for You!</a:t>
            </a:r>
            <a:endParaRPr lang="en-US" sz="2400" dirty="0" smtClean="0"/>
          </a:p>
          <a:p>
            <a:r>
              <a:rPr lang="en-US" sz="2400" dirty="0" smtClean="0">
                <a:hlinkClick r:id="rId3"/>
              </a:rPr>
              <a:t>The New Rules of College Admissions: Ten Former Admissions Officers Reveal What it Takes to Get Into College Today (Fireside Books (Fireside))</a:t>
            </a:r>
            <a:endParaRPr lang="en-US" sz="2400" dirty="0" smtClean="0"/>
          </a:p>
          <a:p>
            <a:r>
              <a:rPr lang="en-US" sz="2400" dirty="0" smtClean="0">
                <a:hlinkClick r:id="rId4"/>
              </a:rPr>
              <a:t>Book of Majors 2013: All-New Seventh Edition (College Board Book of Majors)</a:t>
            </a:r>
            <a:r>
              <a:rPr lang="en-US" sz="2400" dirty="0" smtClean="0"/>
              <a:t> </a:t>
            </a:r>
          </a:p>
          <a:p>
            <a:r>
              <a:rPr lang="en-US" sz="2400" dirty="0" smtClean="0">
                <a:hlinkClick r:id="rId5"/>
              </a:rPr>
              <a:t>Colleges That Change Lives (Loren Pope)</a:t>
            </a:r>
            <a:endParaRPr lang="en-US" sz="2400" dirty="0" smtClean="0"/>
          </a:p>
          <a:p>
            <a:r>
              <a:rPr lang="en-US" sz="2400" dirty="0" smtClean="0">
                <a:hlinkClick r:id="rId6"/>
              </a:rPr>
              <a:t>A Is for Admission (Michele Hernandez)</a:t>
            </a:r>
            <a:endParaRPr lang="en-US" sz="2400" dirty="0" smtClean="0"/>
          </a:p>
          <a:p>
            <a:r>
              <a:rPr lang="en-US" sz="2400" dirty="0" smtClean="0">
                <a:hlinkClick r:id="rId7"/>
              </a:rPr>
              <a:t>Winning the College Admission Game: Strategies for Parents &amp; Students (Peter Van </a:t>
            </a:r>
            <a:r>
              <a:rPr lang="en-US" sz="2400" dirty="0" err="1" smtClean="0">
                <a:hlinkClick r:id="rId7"/>
              </a:rPr>
              <a:t>Buskirk</a:t>
            </a:r>
            <a:r>
              <a:rPr lang="en-US" sz="2400" dirty="0" smtClean="0">
                <a:hlinkClick r:id="rId7"/>
              </a:rPr>
              <a:t>)</a:t>
            </a:r>
            <a:endParaRPr lang="en-US" sz="2400" dirty="0" smtClean="0"/>
          </a:p>
          <a:p>
            <a:r>
              <a:rPr lang="en-US" sz="2400" dirty="0" smtClean="0">
                <a:hlinkClick r:id="rId8"/>
              </a:rPr>
              <a:t>The Gatekeepers: Inside the Admissions Process of a Premier College</a:t>
            </a:r>
            <a:endParaRPr lang="en-US" sz="2400" dirty="0" smtClean="0"/>
          </a:p>
          <a:p>
            <a:r>
              <a:rPr lang="en-US" sz="2400" dirty="0" smtClean="0"/>
              <a:t>Source:  </a:t>
            </a:r>
            <a:r>
              <a:rPr lang="en-US" sz="2400" dirty="0" err="1" smtClean="0"/>
              <a:t>InLike</a:t>
            </a:r>
            <a:r>
              <a:rPr lang="en-US" sz="2400" dirty="0" smtClean="0"/>
              <a:t> Me</a:t>
            </a:r>
            <a:endParaRPr lang="en-US" sz="24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smtClean="0"/>
              <a:t>Thank you for attending tonight!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  CHS Counseling Department</a:t>
            </a:r>
          </a:p>
          <a:p>
            <a:pPr>
              <a:defRPr/>
            </a:pPr>
            <a:r>
              <a:rPr lang="en-US" dirty="0" smtClean="0"/>
              <a:t>www.mycentennialcounseling.com </a:t>
            </a:r>
          </a:p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 smtClean="0"/>
              <a:t>Centennial Counseling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b="1" dirty="0" smtClean="0"/>
              <a:t>IMPORTANT DATES FOR JUNIORS 2013-14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sz="2000" b="1" dirty="0"/>
              <a:t>October 29		Junior Parents Night – 6:30pm </a:t>
            </a:r>
            <a:endParaRPr lang="en-US" sz="2000" dirty="0"/>
          </a:p>
          <a:p>
            <a:r>
              <a:rPr lang="en-US" sz="2000" b="1" dirty="0"/>
              <a:t>November 1-4	Junior Guidance</a:t>
            </a:r>
          </a:p>
          <a:p>
            <a:r>
              <a:rPr lang="en-US" sz="2000" b="1" dirty="0"/>
              <a:t>Apply to College Week	November 4-8</a:t>
            </a:r>
          </a:p>
          <a:p>
            <a:r>
              <a:rPr lang="en-US" sz="2000" b="1" dirty="0"/>
              <a:t>November-March	Junior Advisement			 </a:t>
            </a:r>
            <a:endParaRPr lang="en-US" sz="2000" dirty="0"/>
          </a:p>
          <a:p>
            <a:r>
              <a:rPr lang="en-US" sz="2000" b="1" dirty="0"/>
              <a:t>November 5		Financial Aid Night – 7:00pm (Cafeteria)</a:t>
            </a:r>
            <a:endParaRPr lang="en-US" sz="2000" dirty="0"/>
          </a:p>
          <a:p>
            <a:r>
              <a:rPr lang="en-US" sz="2000" b="1" dirty="0"/>
              <a:t>January, 2014 </a:t>
            </a:r>
            <a:r>
              <a:rPr lang="en-US" sz="2000" b="1"/>
              <a:t>	</a:t>
            </a:r>
            <a:r>
              <a:rPr lang="en-US" sz="2000" b="1" smtClean="0"/>
              <a:t>AP/Dual </a:t>
            </a:r>
            <a:r>
              <a:rPr lang="en-US" sz="2000" b="1" dirty="0"/>
              <a:t>Enrollment Information Night</a:t>
            </a:r>
            <a:endParaRPr lang="en-US" sz="2000" dirty="0"/>
          </a:p>
          <a:p>
            <a:r>
              <a:rPr lang="en-US" sz="2000" b="1" dirty="0"/>
              <a:t>February, 2014 	Junior Guidance (Part 2)</a:t>
            </a:r>
            <a:endParaRPr lang="en-US" sz="2000" dirty="0"/>
          </a:p>
          <a:p>
            <a:r>
              <a:rPr lang="en-US" sz="2000" b="1" dirty="0"/>
              <a:t>February 26, 2014	Georgia High School Writing Test Retest</a:t>
            </a:r>
            <a:endParaRPr lang="en-US" sz="2000" dirty="0"/>
          </a:p>
          <a:p>
            <a:r>
              <a:rPr lang="en-US" sz="2000" b="1" dirty="0"/>
              <a:t>March 17-21, 2014	Georgia High School Graduation Tests</a:t>
            </a:r>
            <a:endParaRPr lang="en-US" sz="2000" dirty="0"/>
          </a:p>
          <a:p>
            <a:r>
              <a:rPr lang="en-US" sz="2000" b="1" dirty="0"/>
              <a:t>March 		Course Verification Form for 2013-14 due</a:t>
            </a:r>
          </a:p>
          <a:p>
            <a:r>
              <a:rPr lang="en-US" sz="2000" b="1" dirty="0"/>
              <a:t>March 16</a:t>
            </a:r>
            <a:r>
              <a:rPr lang="en-US" sz="2000" dirty="0"/>
              <a:t>		</a:t>
            </a:r>
            <a:r>
              <a:rPr lang="en-US" sz="2000" b="1" dirty="0"/>
              <a:t> Atlanta National College Fair, 12:00-4:00 PM, 			Georgia World Congress Center (Information 			available at </a:t>
            </a:r>
            <a:r>
              <a:rPr lang="en-US" sz="2000" b="1" u="sng" dirty="0">
                <a:hlinkClick r:id="rId2"/>
              </a:rPr>
              <a:t>www.nacacnet.org</a:t>
            </a:r>
            <a:r>
              <a:rPr lang="en-US" sz="2000" b="1" dirty="0"/>
              <a:t> events tab) </a:t>
            </a:r>
            <a:endParaRPr lang="en-US" sz="2000" dirty="0"/>
          </a:p>
          <a:p>
            <a:pPr marL="0" indent="0">
              <a:buNone/>
            </a:pPr>
            <a:r>
              <a:rPr lang="en-US" sz="2400" b="1" dirty="0"/>
              <a:t>		</a:t>
            </a:r>
            <a:endParaRPr lang="en-US" dirty="0"/>
          </a:p>
          <a:p>
            <a:r>
              <a:rPr lang="en-US" sz="1400" i="1" dirty="0"/>
              <a:t>All dates (with the exception of test dates) are subject to change.  Consult CHS and Counseling Department Calendars at </a:t>
            </a:r>
            <a:r>
              <a:rPr lang="en-US" sz="1400" i="1" u="sng" dirty="0">
                <a:hlinkClick r:id="rId3"/>
              </a:rPr>
              <a:t>www.chsknights.com</a:t>
            </a:r>
            <a:r>
              <a:rPr lang="en-US" sz="1400" i="1" dirty="0"/>
              <a:t> and/or www.mycentennialcounseling.com for updated information.</a:t>
            </a:r>
            <a:endParaRPr lang="en-US" sz="1400" dirty="0"/>
          </a:p>
          <a:p>
            <a:endParaRPr lang="en-US" sz="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372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Kind Of a Parent Are You?</a:t>
            </a:r>
          </a:p>
        </p:txBody>
      </p:sp>
      <p:pic>
        <p:nvPicPr>
          <p:cNvPr id="6147" name="Picture 2" descr="C:\Program Files\Microsoft Office XP\Media\CntCD1\ClipArt7\j0311930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43200" y="2286000"/>
            <a:ext cx="4038600" cy="33528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41148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Preparing for a College Search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CHS Counseling Junior Advisement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pPr marL="514350" indent="-514350">
              <a:buFont typeface="Arial" charset="0"/>
              <a:buNone/>
            </a:pPr>
            <a:r>
              <a:rPr lang="en-US" dirty="0" smtClean="0"/>
              <a:t>*Junior Classroom Guidance – November 1-4 in US History classes</a:t>
            </a:r>
          </a:p>
          <a:p>
            <a:pPr marL="514350" indent="-514350">
              <a:buFont typeface="Arial" charset="0"/>
              <a:buNone/>
            </a:pPr>
            <a:r>
              <a:rPr lang="en-US" dirty="0" smtClean="0"/>
              <a:t>*Junior Conferences, November – April</a:t>
            </a:r>
            <a:r>
              <a:rPr lang="en-US" i="1" dirty="0" smtClean="0"/>
              <a:t> </a:t>
            </a:r>
          </a:p>
        </p:txBody>
      </p:sp>
      <p:pic>
        <p:nvPicPr>
          <p:cNvPr id="5124" name="Picture 2" descr="C:\Program Files\Microsoft Office XP\Media\CntCD1\ClipArt1\j0199673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4114800"/>
            <a:ext cx="2971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3" descr="C:\Program Files\Microsoft Office XP\Media\CntCD1\ClipArt1\j0199675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4114800"/>
            <a:ext cx="2819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105400" cy="6858000"/>
          </a:xfrm>
        </p:spPr>
        <p:txBody>
          <a:bodyPr/>
          <a:lstStyle/>
          <a:p>
            <a:pPr algn="l"/>
            <a:r>
              <a:rPr lang="en-US" smtClean="0"/>
              <a:t>Words of Wisdom</a:t>
            </a:r>
            <a:br>
              <a:rPr lang="en-US" smtClean="0"/>
            </a:b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>93% of college graduates are extremely pleased with the college(s) they attended regardless of whether or not the college(s) was/were their first-choice school(s).</a:t>
            </a:r>
            <a:br>
              <a:rPr lang="en-US" sz="3200" smtClean="0"/>
            </a:b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>However, picking a college is not an irrevocable decision.  Students can always transfer.</a:t>
            </a: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pic>
        <p:nvPicPr>
          <p:cNvPr id="10243" name="Content Placeholder 5" descr="Water lili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05400" y="0"/>
            <a:ext cx="4038600" cy="6858000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2677</TotalTime>
  <Words>1313</Words>
  <Application>Microsoft Office PowerPoint</Application>
  <PresentationFormat>On-screen Show (4:3)</PresentationFormat>
  <Paragraphs>347</Paragraphs>
  <Slides>46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Office Theme</vt:lpstr>
      <vt:lpstr>Acrobat Document</vt:lpstr>
      <vt:lpstr> Junior Parent Night Class of 2015 </vt:lpstr>
      <vt:lpstr>Counseling Department at CHS</vt:lpstr>
      <vt:lpstr>Materials and Agenda</vt:lpstr>
      <vt:lpstr>REMIND 101</vt:lpstr>
      <vt:lpstr>Centennial Counseling  IMPORTANT DATES FOR JUNIORS 2013-14</vt:lpstr>
      <vt:lpstr>What Kind Of a Parent Are You?</vt:lpstr>
      <vt:lpstr>Preparing for a College Search</vt:lpstr>
      <vt:lpstr>CHS Counseling Junior Advisement</vt:lpstr>
      <vt:lpstr>Words of Wisdom  93% of college graduates are extremely pleased with the college(s) they attended regardless of whether or not the college(s) was/were their first-choice school(s).  However, picking a college is not an irrevocable decision.  Students can always transfer. </vt:lpstr>
      <vt:lpstr>Know Yourself</vt:lpstr>
      <vt:lpstr>Know Yourself</vt:lpstr>
      <vt:lpstr>Types of Colleges</vt:lpstr>
      <vt:lpstr>Types of Colleges</vt:lpstr>
      <vt:lpstr>Types of Colleges</vt:lpstr>
      <vt:lpstr>Choosing Your  College Priorities</vt:lpstr>
      <vt:lpstr>Choosing Your  College Priorities</vt:lpstr>
      <vt:lpstr>Other Factors</vt:lpstr>
      <vt:lpstr>Choosing Your  College Priorities</vt:lpstr>
      <vt:lpstr>Choosing Your  College Priorities</vt:lpstr>
      <vt:lpstr>What information do college admission officers review?</vt:lpstr>
      <vt:lpstr>Admission to “Selective” Colleges</vt:lpstr>
      <vt:lpstr>About College Admission Tests</vt:lpstr>
      <vt:lpstr>Test Prep Options </vt:lpstr>
      <vt:lpstr>Student Responsibilities</vt:lpstr>
      <vt:lpstr>College Application Process</vt:lpstr>
      <vt:lpstr>Dual Enrollment Quick Notes</vt:lpstr>
      <vt:lpstr>Financial Aid</vt:lpstr>
      <vt:lpstr>Financing Your Education</vt:lpstr>
      <vt:lpstr>Financing Your Education</vt:lpstr>
      <vt:lpstr>Financing Your Education</vt:lpstr>
      <vt:lpstr>Financing Your Education</vt:lpstr>
      <vt:lpstr>Financing Your Education</vt:lpstr>
      <vt:lpstr>HOPE SCHOLARSHIP</vt:lpstr>
      <vt:lpstr>2. ZELL MILLER (see website)</vt:lpstr>
      <vt:lpstr>3.  HOPE Grant (see website)</vt:lpstr>
      <vt:lpstr>HOPE Grant</vt:lpstr>
      <vt:lpstr>HOPE Scholarship Grade Conversion</vt:lpstr>
      <vt:lpstr>NCAA Eligibility Center</vt:lpstr>
      <vt:lpstr>FINANCIAL AID NIGHT November 5, 2013  7:00PM Cafeteria</vt:lpstr>
      <vt:lpstr>Next Steps for Juniors</vt:lpstr>
      <vt:lpstr>RESOURCES</vt:lpstr>
      <vt:lpstr>RESOURCES</vt:lpstr>
      <vt:lpstr>RESOURCES</vt:lpstr>
      <vt:lpstr>More Resources</vt:lpstr>
      <vt:lpstr>More Resources</vt:lpstr>
      <vt:lpstr>Thank you for attending tonight!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Steps to College Search Success</dc:title>
  <dc:creator>Cox, Patrick H</dc:creator>
  <cp:lastModifiedBy>Windows User</cp:lastModifiedBy>
  <cp:revision>372</cp:revision>
  <dcterms:created xsi:type="dcterms:W3CDTF">2006-08-16T00:00:00Z</dcterms:created>
  <dcterms:modified xsi:type="dcterms:W3CDTF">2013-10-23T18:59:06Z</dcterms:modified>
</cp:coreProperties>
</file>