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 id="2147483654" r:id="rId3"/>
    <p:sldMasterId id="2147483655" r:id="rId4"/>
  </p:sldMasterIdLst>
  <p:notesMasterIdLst>
    <p:notesMasterId r:id="rId8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Lst>
  <p:sldSz cx="9144000" cy="6858000" type="screen4x3"/>
  <p:notesSz cx="6858000" cy="9144000"/>
  <p:embeddedFontLst>
    <p:embeddedFont>
      <p:font typeface="Alegreya" panose="020B0604020202020204" charset="0"/>
      <p:regular r:id="rId88"/>
      <p:bold r:id="rId89"/>
      <p:italic r:id="rId90"/>
      <p:boldItalic r:id="rId91"/>
    </p:embeddedFont>
    <p:embeddedFont>
      <p:font typeface="Helvetica Neue" panose="020B0604020202020204" charset="0"/>
      <p:regular r:id="rId92"/>
      <p:bold r:id="rId93"/>
      <p:italic r:id="rId94"/>
      <p:boldItalic r:id="rId95"/>
    </p:embeddedFont>
    <p:embeddedFont>
      <p:font typeface="Carme" panose="020B0604020202020204" charset="0"/>
      <p:regular r:id="rId96"/>
    </p:embeddedFont>
    <p:embeddedFont>
      <p:font typeface="Raleway" panose="020B0604020202020204" charset="0"/>
      <p:regular r:id="rId97"/>
      <p:bold r:id="rId98"/>
      <p:italic r:id="rId99"/>
      <p:boldItalic r:id="rId100"/>
    </p:embeddedFont>
    <p:embeddedFont>
      <p:font typeface="Calibri" panose="020F050202020403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8337C9-90AA-4543-9D36-50AF7A07A79A}">
  <a:tblStyle styleId="{DC8337C9-90AA-4543-9D36-50AF7A07A79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102"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13.fntdata"/><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16.fntdata"/><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0.fntdata"/><Relationship Id="rId104"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820973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01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39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84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18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26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2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69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45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08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95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47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24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577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60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391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41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96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54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45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076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891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51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6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932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86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654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97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291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149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62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305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088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742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492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491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011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807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871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888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967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109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15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347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63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830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6692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868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906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39" name="Shape 6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704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49" name="Shape 6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575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106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222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511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03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994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81" name="Shape 6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641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616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630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7370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605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474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394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37" name="Shape 7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002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54" name="Shape 7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4661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89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148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21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96" name="Shape 7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9801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100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16" name="Shape 8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336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30" name="Shape 8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3423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840" name="Shape 8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2056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859" name="Shape 8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84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873" name="Shape 8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5049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890" name="Shape 8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1173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908" name="Shape 9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49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1748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14" name="Shape 9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6614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20" name="Shape 9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0537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26" name="Shape 9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3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10308" y="5387903"/>
            <a:ext cx="8821036" cy="910256"/>
          </a:xfrm>
          <a:prstGeom prst="rect">
            <a:avLst/>
          </a:prstGeom>
          <a:noFill/>
          <a:ln>
            <a:noFill/>
          </a:ln>
        </p:spPr>
        <p:txBody>
          <a:bodyPr wrap="square" lIns="91425" tIns="91425" rIns="91425" bIns="91425" anchor="ctr" anchorCtr="0"/>
          <a:lstStyle>
            <a:lvl1pPr marL="0" marR="0" lvl="0" indent="0" algn="r" rtl="0">
              <a:spcBef>
                <a:spcPts val="0"/>
              </a:spcBef>
              <a:spcAft>
                <a:spcPts val="0"/>
              </a:spcAft>
              <a:buNone/>
              <a:defRPr sz="32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ubTitle" idx="1"/>
          </p:nvPr>
        </p:nvSpPr>
        <p:spPr>
          <a:xfrm>
            <a:off x="406723" y="5999359"/>
            <a:ext cx="8524621" cy="524562"/>
          </a:xfrm>
          <a:prstGeom prst="rect">
            <a:avLst/>
          </a:prstGeom>
          <a:noFill/>
          <a:ln>
            <a:noFill/>
          </a:ln>
        </p:spPr>
        <p:txBody>
          <a:bodyPr wrap="square" lIns="91425" tIns="91425" rIns="91425" bIns="91425" anchor="b" anchorCtr="0"/>
          <a:lstStyle>
            <a:lvl1pPr marL="0" marR="0" lvl="0" indent="0" algn="r" rtl="0">
              <a:spcBef>
                <a:spcPts val="560"/>
              </a:spcBef>
              <a:spcAft>
                <a:spcPts val="0"/>
              </a:spcAft>
              <a:buClr>
                <a:srgbClr val="888888"/>
              </a:buClr>
              <a:buFont typeface="Arial"/>
              <a:buNone/>
              <a:defRPr sz="2800" b="0" i="0" u="none" strike="noStrike" cap="none">
                <a:solidFill>
                  <a:srgbClr val="888888"/>
                </a:solidFill>
                <a:latin typeface="Carme"/>
                <a:ea typeface="Carme"/>
                <a:cs typeface="Carme"/>
                <a:sym typeface="Carme"/>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rme"/>
                <a:ea typeface="Carme"/>
                <a:cs typeface="Carme"/>
                <a:sym typeface="Carme"/>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rme"/>
                <a:ea typeface="Carme"/>
                <a:cs typeface="Carme"/>
                <a:sym typeface="Carme"/>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rme"/>
                <a:ea typeface="Carme"/>
                <a:cs typeface="Carme"/>
                <a:sym typeface="Carme"/>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rme"/>
                <a:ea typeface="Carme"/>
                <a:cs typeface="Carme"/>
                <a:sym typeface="Carme"/>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3" y="3656806"/>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722313" y="2156619"/>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rme"/>
                <a:ea typeface="Carme"/>
                <a:cs typeface="Carme"/>
                <a:sym typeface="Carme"/>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rme"/>
                <a:ea typeface="Carme"/>
                <a:cs typeface="Carme"/>
                <a:sym typeface="Carme"/>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rme"/>
                <a:ea typeface="Carme"/>
                <a:cs typeface="Carme"/>
                <a:sym typeface="Carme"/>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rme"/>
                <a:ea typeface="Carme"/>
                <a:cs typeface="Carme"/>
                <a:sym typeface="Carme"/>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rme"/>
                <a:ea typeface="Carme"/>
                <a:cs typeface="Carme"/>
                <a:sym typeface="Carme"/>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697549"/>
            <a:ext cx="8229600" cy="6531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2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79" y="1153677"/>
            <a:ext cx="8229600" cy="662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30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834333"/>
            <a:ext cx="8229600" cy="45735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rme"/>
                <a:ea typeface="Carme"/>
                <a:cs typeface="Carme"/>
                <a:sym typeface="Carme"/>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rme"/>
                <a:ea typeface="Carme"/>
                <a:cs typeface="Carme"/>
                <a:sym typeface="Carme"/>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rme"/>
                <a:ea typeface="Carme"/>
                <a:cs typeface="Carme"/>
                <a:sym typeface="Carme"/>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rme"/>
                <a:ea typeface="Carme"/>
                <a:cs typeface="Carme"/>
                <a:sym typeface="Carm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pic>
        <p:nvPicPr>
          <p:cNvPr id="10" name="Shape 10" descr="logo.png"/>
          <p:cNvPicPr preferRelativeResize="0"/>
          <p:nvPr/>
        </p:nvPicPr>
        <p:blipFill rotWithShape="1">
          <a:blip r:embed="rId4">
            <a:alphaModFix/>
          </a:blip>
          <a:srcRect/>
          <a:stretch/>
        </p:blipFill>
        <p:spPr>
          <a:xfrm>
            <a:off x="109537" y="6442075"/>
            <a:ext cx="1492250" cy="323850"/>
          </a:xfrm>
          <a:prstGeom prst="rect">
            <a:avLst/>
          </a:prstGeom>
          <a:no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p:nvPr/>
        </p:nvSpPr>
        <p:spPr>
          <a:xfrm>
            <a:off x="0" y="6492875"/>
            <a:ext cx="9144000" cy="365125"/>
          </a:xfrm>
          <a:prstGeom prst="rect">
            <a:avLst/>
          </a:prstGeom>
          <a:gradFill>
            <a:gsLst>
              <a:gs pos="0">
                <a:srgbClr val="149FD6"/>
              </a:gs>
              <a:gs pos="100000">
                <a:srgbClr val="1189BA"/>
              </a:gs>
            </a:gsLst>
            <a:lin ang="5400000" scaled="0"/>
          </a:gradFill>
          <a:ln w="9525" cap="flat" cmpd="sng">
            <a:solidFill>
              <a:srgbClr val="98B954"/>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18" name="Shape 18"/>
          <p:cNvSpPr txBox="1"/>
          <p:nvPr/>
        </p:nvSpPr>
        <p:spPr>
          <a:xfrm>
            <a:off x="50800" y="6492875"/>
            <a:ext cx="1277937"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Raleway"/>
              <a:buNone/>
            </a:pPr>
            <a:r>
              <a:rPr lang="en-US" sz="1400" b="0" i="0" u="none">
                <a:solidFill>
                  <a:schemeClr val="lt1"/>
                </a:solidFill>
                <a:latin typeface="Raleway"/>
                <a:ea typeface="Raleway"/>
                <a:cs typeface="Raleway"/>
                <a:sym typeface="Raleway"/>
              </a:rPr>
              <a:t>applerouth</a:t>
            </a:r>
          </a:p>
        </p:txBody>
      </p:sp>
      <p:sp>
        <p:nvSpPr>
          <p:cNvPr id="19" name="Shape 19"/>
          <p:cNvSpPr txBox="1"/>
          <p:nvPr/>
        </p:nvSpPr>
        <p:spPr>
          <a:xfrm>
            <a:off x="8424862" y="6491287"/>
            <a:ext cx="719137" cy="3683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a:solidFill>
                  <a:srgbClr val="FFFFFF"/>
                </a:solidFill>
                <a:latin typeface="Calibri"/>
                <a:ea typeface="Calibri"/>
                <a:cs typeface="Calibri"/>
                <a:sym typeface="Calibri"/>
              </a:rPr>
              <a:t>‹#›</a:t>
            </a:fld>
            <a:endParaRPr lang="en-US" sz="1800" b="0" i="0" u="none">
              <a:solidFill>
                <a:srgbClr val="FFFFFF"/>
              </a:solidFill>
              <a:latin typeface="Calibri"/>
              <a:ea typeface="Calibri"/>
              <a:cs typeface="Calibri"/>
              <a:sym typeface="Calibri"/>
            </a:endParaRPr>
          </a:p>
        </p:txBody>
      </p:sp>
      <p:sp>
        <p:nvSpPr>
          <p:cNvPr id="20" name="Shape 2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p:nvPr/>
        </p:nvSpPr>
        <p:spPr>
          <a:xfrm>
            <a:off x="0" y="6492875"/>
            <a:ext cx="9144000" cy="365100"/>
          </a:xfrm>
          <a:prstGeom prst="rect">
            <a:avLst/>
          </a:prstGeom>
          <a:gradFill>
            <a:gsLst>
              <a:gs pos="0">
                <a:srgbClr val="62A43E"/>
              </a:gs>
              <a:gs pos="25000">
                <a:srgbClr val="62A43E"/>
              </a:gs>
              <a:gs pos="100000">
                <a:srgbClr val="62A43E"/>
              </a:gs>
            </a:gsLst>
            <a:lin ang="5400012" scaled="0"/>
          </a:gradFill>
          <a:ln w="9525" cap="flat" cmpd="sng">
            <a:solidFill>
              <a:srgbClr val="98B954"/>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7" name="Shape 27"/>
          <p:cNvSpPr txBox="1"/>
          <p:nvPr/>
        </p:nvSpPr>
        <p:spPr>
          <a:xfrm>
            <a:off x="8424862" y="6491287"/>
            <a:ext cx="719100" cy="368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a:solidFill>
                  <a:srgbClr val="FFFFFF"/>
                </a:solidFill>
                <a:latin typeface="Calibri"/>
                <a:ea typeface="Calibri"/>
                <a:cs typeface="Calibri"/>
                <a:sym typeface="Calibri"/>
              </a:rPr>
              <a:t>‹#›</a:t>
            </a:fld>
            <a:endParaRPr lang="en-US" sz="1800" b="0" i="0" u="none">
              <a:solidFill>
                <a:srgbClr val="FFFFFF"/>
              </a:solidFill>
              <a:latin typeface="Calibri"/>
              <a:ea typeface="Calibri"/>
              <a:cs typeface="Calibri"/>
              <a:sym typeface="Calibri"/>
            </a:endParaRPr>
          </a:p>
        </p:txBody>
      </p:sp>
      <p:sp>
        <p:nvSpPr>
          <p:cNvPr id="28" name="Shape 28"/>
          <p:cNvSpPr txBox="1"/>
          <p:nvPr/>
        </p:nvSpPr>
        <p:spPr>
          <a:xfrm>
            <a:off x="50800" y="6492875"/>
            <a:ext cx="1278000" cy="365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Raleway"/>
              <a:buNone/>
            </a:pPr>
            <a:r>
              <a:rPr lang="en-US" sz="1400" b="0" i="0" u="none">
                <a:solidFill>
                  <a:schemeClr val="lt1"/>
                </a:solidFill>
                <a:latin typeface="Raleway"/>
                <a:ea typeface="Raleway"/>
                <a:cs typeface="Raleway"/>
                <a:sym typeface="Raleway"/>
              </a:rPr>
              <a:t>applerouth</a:t>
            </a:r>
          </a:p>
        </p:txBody>
      </p:sp>
      <p:sp>
        <p:nvSpPr>
          <p:cNvPr id="29" name="Shape 2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p:nvPr/>
        </p:nvSpPr>
        <p:spPr>
          <a:xfrm>
            <a:off x="0" y="6492875"/>
            <a:ext cx="9144000" cy="365100"/>
          </a:xfrm>
          <a:prstGeom prst="rect">
            <a:avLst/>
          </a:prstGeom>
          <a:gradFill>
            <a:gsLst>
              <a:gs pos="0">
                <a:srgbClr val="62A43E"/>
              </a:gs>
              <a:gs pos="25000">
                <a:srgbClr val="62A43E"/>
              </a:gs>
              <a:gs pos="100000">
                <a:srgbClr val="62A43E"/>
              </a:gs>
            </a:gsLst>
            <a:lin ang="5400012" scaled="0"/>
          </a:gradFill>
          <a:ln w="9525" cap="flat" cmpd="sng">
            <a:solidFill>
              <a:srgbClr val="98B954"/>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cxnSp>
        <p:nvCxnSpPr>
          <p:cNvPr id="35" name="Shape 35"/>
          <p:cNvCxnSpPr/>
          <p:nvPr/>
        </p:nvCxnSpPr>
        <p:spPr>
          <a:xfrm>
            <a:off x="0" y="1682750"/>
            <a:ext cx="8790000" cy="0"/>
          </a:xfrm>
          <a:prstGeom prst="straightConnector1">
            <a:avLst/>
          </a:prstGeom>
          <a:noFill/>
          <a:ln w="19050" cap="flat" cmpd="sng">
            <a:solidFill>
              <a:schemeClr val="dk1"/>
            </a:solidFill>
            <a:prstDash val="solid"/>
            <a:miter lim="8000"/>
            <a:headEnd type="none" w="med" len="med"/>
            <a:tailEnd type="none" w="med" len="med"/>
          </a:ln>
          <a:effectLst>
            <a:outerShdw blurRad="63500" dist="6350" dir="5400000">
              <a:srgbClr val="808080">
                <a:alpha val="49800"/>
              </a:srgbClr>
            </a:outerShdw>
          </a:effectLst>
        </p:spPr>
      </p:cxnSp>
      <p:sp>
        <p:nvSpPr>
          <p:cNvPr id="36" name="Shape 36"/>
          <p:cNvSpPr txBox="1"/>
          <p:nvPr/>
        </p:nvSpPr>
        <p:spPr>
          <a:xfrm>
            <a:off x="8424862" y="6491287"/>
            <a:ext cx="719100" cy="368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a:solidFill>
                  <a:srgbClr val="FFFFFF"/>
                </a:solidFill>
                <a:latin typeface="Calibri"/>
                <a:ea typeface="Calibri"/>
                <a:cs typeface="Calibri"/>
                <a:sym typeface="Calibri"/>
              </a:rPr>
              <a:t>‹#›</a:t>
            </a:fld>
            <a:endParaRPr lang="en-US" sz="1800" b="0" i="0" u="none">
              <a:solidFill>
                <a:srgbClr val="FFFFFF"/>
              </a:solidFill>
              <a:latin typeface="Calibri"/>
              <a:ea typeface="Calibri"/>
              <a:cs typeface="Calibri"/>
              <a:sym typeface="Calibri"/>
            </a:endParaRPr>
          </a:p>
        </p:txBody>
      </p:sp>
      <p:sp>
        <p:nvSpPr>
          <p:cNvPr id="37" name="Shape 37"/>
          <p:cNvSpPr txBox="1"/>
          <p:nvPr/>
        </p:nvSpPr>
        <p:spPr>
          <a:xfrm>
            <a:off x="50800" y="6492875"/>
            <a:ext cx="1278000" cy="365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Raleway"/>
              <a:buNone/>
            </a:pPr>
            <a:r>
              <a:rPr lang="en-US" sz="1400" b="0" i="0" u="none">
                <a:solidFill>
                  <a:schemeClr val="lt1"/>
                </a:solidFill>
                <a:latin typeface="Raleway"/>
                <a:ea typeface="Raleway"/>
                <a:cs typeface="Raleway"/>
                <a:sym typeface="Raleway"/>
              </a:rPr>
              <a:t>applerouth</a:t>
            </a:r>
          </a:p>
        </p:txBody>
      </p:sp>
      <p:sp>
        <p:nvSpPr>
          <p:cNvPr id="38" name="Shape 3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rme"/>
                <a:ea typeface="Carme"/>
                <a:cs typeface="Carme"/>
                <a:sym typeface="Carme"/>
              </a:defRPr>
            </a:lvl1pPr>
            <a:lvl2pPr marL="0" marR="0" lvl="1" indent="0" algn="ctr" rtl="0">
              <a:spcBef>
                <a:spcPts val="0"/>
              </a:spcBef>
              <a:spcAft>
                <a:spcPts val="0"/>
              </a:spcAft>
              <a:buNone/>
              <a:defRPr sz="4400" b="0" i="0" u="none" strike="noStrike" cap="none">
                <a:solidFill>
                  <a:schemeClr val="dk1"/>
                </a:solidFill>
                <a:latin typeface="Carme"/>
                <a:ea typeface="Carme"/>
                <a:cs typeface="Carme"/>
                <a:sym typeface="Carme"/>
              </a:defRPr>
            </a:lvl2pPr>
            <a:lvl3pPr marL="0" marR="0" lvl="2" indent="0" algn="ctr" rtl="0">
              <a:spcBef>
                <a:spcPts val="0"/>
              </a:spcBef>
              <a:spcAft>
                <a:spcPts val="0"/>
              </a:spcAft>
              <a:buNone/>
              <a:defRPr sz="4400" b="0" i="0" u="none" strike="noStrike" cap="none">
                <a:solidFill>
                  <a:schemeClr val="dk1"/>
                </a:solidFill>
                <a:latin typeface="Carme"/>
                <a:ea typeface="Carme"/>
                <a:cs typeface="Carme"/>
                <a:sym typeface="Carme"/>
              </a:defRPr>
            </a:lvl3pPr>
            <a:lvl4pPr marL="0" marR="0" lvl="3" indent="0" algn="ctr" rtl="0">
              <a:spcBef>
                <a:spcPts val="0"/>
              </a:spcBef>
              <a:spcAft>
                <a:spcPts val="0"/>
              </a:spcAft>
              <a:buNone/>
              <a:defRPr sz="4400" b="0" i="0" u="none" strike="noStrike" cap="none">
                <a:solidFill>
                  <a:schemeClr val="dk1"/>
                </a:solidFill>
                <a:latin typeface="Carme"/>
                <a:ea typeface="Carme"/>
                <a:cs typeface="Carme"/>
                <a:sym typeface="Carme"/>
              </a:defRPr>
            </a:lvl4pPr>
            <a:lvl5pPr marL="0" marR="0" lvl="4" indent="0" algn="ctr" rtl="0">
              <a:spcBef>
                <a:spcPts val="0"/>
              </a:spcBef>
              <a:spcAft>
                <a:spcPts val="0"/>
              </a:spcAft>
              <a:buNone/>
              <a:defRPr sz="4400" b="0" i="0" u="none" strike="noStrike" cap="none">
                <a:solidFill>
                  <a:schemeClr val="dk1"/>
                </a:solidFill>
                <a:latin typeface="Carme"/>
                <a:ea typeface="Carme"/>
                <a:cs typeface="Carme"/>
                <a:sym typeface="Carme"/>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rme"/>
                <a:ea typeface="Carme"/>
                <a:cs typeface="Carme"/>
                <a:sym typeface="Carme"/>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rme"/>
                <a:ea typeface="Carme"/>
                <a:cs typeface="Carme"/>
                <a:sym typeface="Carme"/>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rme"/>
                <a:ea typeface="Carme"/>
                <a:cs typeface="Carme"/>
                <a:sym typeface="Carme"/>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rme"/>
                <a:ea typeface="Carme"/>
                <a:cs typeface="Carme"/>
                <a:sym typeface="Carm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applerouth.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54.jpg"/><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7.jpg"/><Relationship Id="rId4" Type="http://schemas.openxmlformats.org/officeDocument/2006/relationships/image" Target="../media/image56.jpg"/></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71.jpg"/><Relationship Id="rId4" Type="http://schemas.openxmlformats.org/officeDocument/2006/relationships/image" Target="../media/image72.jpg"/></Relationships>
</file>

<file path=ppt/slides/_rels/slide5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71.jp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96.png"/><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6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jpg"/><Relationship Id="rId7" Type="http://schemas.openxmlformats.org/officeDocument/2006/relationships/image" Target="../media/image103.jp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102.jpg"/><Relationship Id="rId5" Type="http://schemas.openxmlformats.org/officeDocument/2006/relationships/image" Target="../media/image101.png"/><Relationship Id="rId4" Type="http://schemas.openxmlformats.org/officeDocument/2006/relationships/image" Target="../media/image100.jpg"/></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secure-media.collegeboard.org/digitalServices/misc/trends/2014-trends-college-pricing-report-final.pdf"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www.act.org/content/act/en/products-and-services/the-act/help.html"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p:nvPr/>
        </p:nvSpPr>
        <p:spPr>
          <a:xfrm>
            <a:off x="554037" y="731837"/>
            <a:ext cx="8234362" cy="15700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4800">
                <a:solidFill>
                  <a:schemeClr val="lt1"/>
                </a:solidFill>
                <a:latin typeface="Alegreya"/>
                <a:ea typeface="Alegreya"/>
                <a:cs typeface="Alegreya"/>
                <a:sym typeface="Alegreya"/>
              </a:rPr>
              <a:t>College Admissions and the SAT and ACT</a:t>
            </a:r>
          </a:p>
        </p:txBody>
      </p:sp>
      <p:sp>
        <p:nvSpPr>
          <p:cNvPr id="48" name="Shape 48"/>
          <p:cNvSpPr txBox="1"/>
          <p:nvPr/>
        </p:nvSpPr>
        <p:spPr>
          <a:xfrm>
            <a:off x="871537" y="2830512"/>
            <a:ext cx="7500937" cy="12620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2800">
                <a:solidFill>
                  <a:schemeClr val="lt1"/>
                </a:solidFill>
                <a:latin typeface="Alegreya"/>
                <a:ea typeface="Alegreya"/>
                <a:cs typeface="Alegreya"/>
                <a:sym typeface="Alegreya"/>
              </a:rPr>
              <a:t>Katie Rose</a:t>
            </a:r>
          </a:p>
          <a:p>
            <a:pPr marL="0" marR="0" lvl="0" indent="0" algn="ctr" rtl="0">
              <a:lnSpc>
                <a:spcPct val="100000"/>
              </a:lnSpc>
              <a:spcBef>
                <a:spcPts val="0"/>
              </a:spcBef>
              <a:spcAft>
                <a:spcPts val="0"/>
              </a:spcAft>
              <a:buClr>
                <a:schemeClr val="lt1"/>
              </a:buClr>
              <a:buSzPct val="25000"/>
              <a:buFont typeface="Helvetica Neue"/>
              <a:buNone/>
            </a:pPr>
            <a:r>
              <a:rPr lang="en-US" sz="2800">
                <a:solidFill>
                  <a:schemeClr val="lt1"/>
                </a:solidFill>
                <a:latin typeface="Alegreya"/>
                <a:ea typeface="Alegreya"/>
                <a:cs typeface="Alegreya"/>
                <a:sym typeface="Alegreya"/>
              </a:rPr>
              <a:t>Premium Tutor</a:t>
            </a:r>
          </a:p>
          <a:p>
            <a:pPr marL="0" marR="0" lvl="0" indent="0" algn="ctr" rtl="0">
              <a:lnSpc>
                <a:spcPct val="100000"/>
              </a:lnSpc>
              <a:spcBef>
                <a:spcPts val="0"/>
              </a:spcBef>
              <a:spcAft>
                <a:spcPts val="0"/>
              </a:spcAft>
              <a:buClr>
                <a:schemeClr val="lt1"/>
              </a:buClr>
              <a:buSzPct val="25000"/>
              <a:buFont typeface="Helvetica Neue"/>
              <a:buNone/>
            </a:pPr>
            <a:r>
              <a:rPr lang="en-US" sz="2800">
                <a:solidFill>
                  <a:schemeClr val="lt1"/>
                </a:solidFill>
                <a:latin typeface="Alegreya"/>
                <a:ea typeface="Alegreya"/>
                <a:cs typeface="Alegreya"/>
                <a:sym typeface="Alegreya"/>
              </a:rPr>
              <a:t>Applerouth Tutoring Services</a:t>
            </a:r>
          </a:p>
        </p:txBody>
      </p:sp>
      <p:pic>
        <p:nvPicPr>
          <p:cNvPr id="49" name="Shape 49" descr="Applerouth_logo.png"/>
          <p:cNvPicPr preferRelativeResize="0"/>
          <p:nvPr/>
        </p:nvPicPr>
        <p:blipFill rotWithShape="1">
          <a:blip r:embed="rId3">
            <a:alphaModFix/>
          </a:blip>
          <a:srcRect/>
          <a:stretch/>
        </p:blipFill>
        <p:spPr>
          <a:xfrm>
            <a:off x="4622800" y="5545137"/>
            <a:ext cx="4246562" cy="1077912"/>
          </a:xfrm>
          <a:prstGeom prst="rect">
            <a:avLst/>
          </a:prstGeom>
          <a:noFill/>
          <a:ln>
            <a:noFill/>
          </a:ln>
        </p:spPr>
      </p:pic>
      <p:sp>
        <p:nvSpPr>
          <p:cNvPr id="50" name="Shape 50"/>
          <p:cNvSpPr txBox="1"/>
          <p:nvPr/>
        </p:nvSpPr>
        <p:spPr>
          <a:xfrm>
            <a:off x="100012" y="6249987"/>
            <a:ext cx="1804987" cy="523875"/>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Prior Prior Year:  A small victory</a:t>
            </a:r>
          </a:p>
        </p:txBody>
      </p:sp>
      <p:sp>
        <p:nvSpPr>
          <p:cNvPr id="154" name="Shape 154"/>
          <p:cNvSpPr txBox="1">
            <a:spLocks noGrp="1"/>
          </p:cNvSpPr>
          <p:nvPr>
            <p:ph type="body" idx="1"/>
          </p:nvPr>
        </p:nvSpPr>
        <p:spPr>
          <a:xfrm>
            <a:off x="457200" y="1814512"/>
            <a:ext cx="8229600" cy="32352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300" b="1" i="0" u="none">
                <a:solidFill>
                  <a:schemeClr val="dk1"/>
                </a:solidFill>
                <a:latin typeface="Alegreya"/>
                <a:ea typeface="Alegreya"/>
                <a:cs typeface="Alegreya"/>
                <a:sym typeface="Alegreya"/>
              </a:rPr>
              <a:t>FAFSA submission opens October 1, rather than Jan 1, using prior year’s income and tax info.</a:t>
            </a:r>
          </a:p>
          <a:p>
            <a:pPr marL="342900" marR="0" lvl="0" indent="-342900" algn="l" rtl="0">
              <a:lnSpc>
                <a:spcPct val="100000"/>
              </a:lnSpc>
              <a:spcBef>
                <a:spcPts val="460"/>
              </a:spcBef>
              <a:spcAft>
                <a:spcPts val="0"/>
              </a:spcAft>
              <a:buClr>
                <a:schemeClr val="dk1"/>
              </a:buClr>
              <a:buSzPct val="100000"/>
              <a:buFont typeface="Alegreya"/>
              <a:buChar char="•"/>
            </a:pPr>
            <a:r>
              <a:rPr lang="en-US" sz="2300" b="1" i="0" u="none">
                <a:solidFill>
                  <a:schemeClr val="dk1"/>
                </a:solidFill>
                <a:latin typeface="Alegreya"/>
                <a:ea typeface="Alegreya"/>
                <a:cs typeface="Alegreya"/>
                <a:sym typeface="Alegreya"/>
              </a:rPr>
              <a:t>CSS Profile will also accept prior-prior year tax data</a:t>
            </a:r>
          </a:p>
          <a:p>
            <a:pPr marL="342900" marR="0" lvl="0" indent="-342900" algn="l" rtl="0">
              <a:lnSpc>
                <a:spcPct val="100000"/>
              </a:lnSpc>
              <a:spcBef>
                <a:spcPts val="460"/>
              </a:spcBef>
              <a:spcAft>
                <a:spcPts val="0"/>
              </a:spcAft>
              <a:buClr>
                <a:schemeClr val="dk1"/>
              </a:buClr>
              <a:buSzPct val="100000"/>
              <a:buFont typeface="Alegreya"/>
              <a:buChar char="•"/>
            </a:pPr>
            <a:r>
              <a:rPr lang="en-US" sz="2300" b="1" i="0" u="none">
                <a:solidFill>
                  <a:schemeClr val="dk1"/>
                </a:solidFill>
                <a:latin typeface="Alegreya"/>
                <a:ea typeface="Alegreya"/>
                <a:cs typeface="Alegreya"/>
                <a:sym typeface="Alegreya"/>
              </a:rPr>
              <a:t>Less guesswork, fewer estimates, more informed decisions</a:t>
            </a:r>
          </a:p>
          <a:p>
            <a:pPr marL="342900" marR="0" lvl="0" indent="-342900" algn="l" rtl="0">
              <a:lnSpc>
                <a:spcPct val="100000"/>
              </a:lnSpc>
              <a:spcBef>
                <a:spcPts val="460"/>
              </a:spcBef>
              <a:spcAft>
                <a:spcPts val="0"/>
              </a:spcAft>
              <a:buClr>
                <a:schemeClr val="dk1"/>
              </a:buClr>
              <a:buSzPct val="100000"/>
              <a:buFont typeface="Alegreya"/>
              <a:buChar char="•"/>
            </a:pPr>
            <a:r>
              <a:rPr lang="en-US" sz="2300" b="1" i="0" u="none">
                <a:solidFill>
                  <a:schemeClr val="dk1"/>
                </a:solidFill>
                <a:latin typeface="Alegreya"/>
                <a:ea typeface="Alegreya"/>
                <a:cs typeface="Alegreya"/>
                <a:sym typeface="Alegreya"/>
              </a:rPr>
              <a:t> Some institutions are moving financial aid application deadlines (some for priority deadlines) earlier.</a:t>
            </a:r>
          </a:p>
          <a:p>
            <a:pPr marL="342900" marR="0" lvl="0" indent="-342900" algn="l" rtl="0">
              <a:lnSpc>
                <a:spcPct val="100000"/>
              </a:lnSpc>
              <a:spcBef>
                <a:spcPts val="460"/>
              </a:spcBef>
              <a:spcAft>
                <a:spcPts val="0"/>
              </a:spcAft>
              <a:buClr>
                <a:schemeClr val="dk1"/>
              </a:buClr>
              <a:buSzPct val="100000"/>
              <a:buFont typeface="Alegreya"/>
              <a:buChar char="•"/>
            </a:pPr>
            <a:r>
              <a:rPr lang="en-US" sz="2300" b="1" i="0" u="none">
                <a:solidFill>
                  <a:schemeClr val="dk1"/>
                </a:solidFill>
                <a:latin typeface="Alegreya"/>
                <a:ea typeface="Alegreya"/>
                <a:cs typeface="Alegreya"/>
                <a:sym typeface="Alegreya"/>
              </a:rPr>
              <a:t>Some institutions accepting earlier applications will be sending out earlier financial aid awards</a:t>
            </a:r>
          </a:p>
          <a:p>
            <a:pPr marL="342900" marR="0" lvl="0" indent="-342900" algn="l" rtl="0">
              <a:spcBef>
                <a:spcPts val="460"/>
              </a:spcBef>
              <a:spcAft>
                <a:spcPts val="0"/>
              </a:spcAft>
              <a:buClr>
                <a:schemeClr val="dk1"/>
              </a:buClr>
              <a:buSzPct val="100000"/>
              <a:buFont typeface="Arial"/>
              <a:buNone/>
            </a:pPr>
            <a:endParaRPr sz="2300" b="0" i="0" u="none">
              <a:solidFill>
                <a:schemeClr val="dk1"/>
              </a:solidFill>
              <a:latin typeface="Carme"/>
              <a:ea typeface="Carme"/>
              <a:cs typeface="Carme"/>
              <a:sym typeface="Carme"/>
            </a:endParaRPr>
          </a:p>
        </p:txBody>
      </p:sp>
      <p:pic>
        <p:nvPicPr>
          <p:cNvPr id="155" name="Shape 155" descr="http://www.csac.ca.gov/images/common/FAFSA_Logo_Transparent_800x292.png"/>
          <p:cNvPicPr preferRelativeResize="0"/>
          <p:nvPr/>
        </p:nvPicPr>
        <p:blipFill rotWithShape="1">
          <a:blip r:embed="rId3">
            <a:alphaModFix/>
          </a:blip>
          <a:srcRect/>
          <a:stretch/>
        </p:blipFill>
        <p:spPr>
          <a:xfrm>
            <a:off x="2751137" y="5151437"/>
            <a:ext cx="3086100" cy="11255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400" b="1" i="0" u="none" strike="noStrike" cap="none">
                <a:solidFill>
                  <a:schemeClr val="dk1"/>
                </a:solidFill>
                <a:latin typeface="Alegreya"/>
                <a:ea typeface="Alegreya"/>
                <a:cs typeface="Alegreya"/>
                <a:sym typeface="Alegreya"/>
              </a:rPr>
              <a:t>Types of Applications</a:t>
            </a:r>
          </a:p>
        </p:txBody>
      </p:sp>
      <p:sp>
        <p:nvSpPr>
          <p:cNvPr id="161" name="Shape 161"/>
          <p:cNvSpPr txBox="1">
            <a:spLocks noGrp="1"/>
          </p:cNvSpPr>
          <p:nvPr>
            <p:ph type="body" idx="1"/>
          </p:nvPr>
        </p:nvSpPr>
        <p:spPr>
          <a:xfrm>
            <a:off x="457200" y="1833562"/>
            <a:ext cx="8229600" cy="45735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legreya"/>
                <a:ea typeface="Alegreya"/>
                <a:cs typeface="Alegreya"/>
                <a:sym typeface="Alegreya"/>
              </a:rPr>
              <a:t>Early Applications: </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Early Action </a:t>
            </a:r>
          </a:p>
          <a:p>
            <a:pPr marL="742950" marR="0" lvl="1" indent="-285750" algn="l" rtl="0">
              <a:lnSpc>
                <a:spcPct val="100000"/>
              </a:lnSpc>
              <a:spcBef>
                <a:spcPts val="480"/>
              </a:spcBef>
              <a:spcAft>
                <a:spcPts val="0"/>
              </a:spcAft>
              <a:buClr>
                <a:schemeClr val="dk1"/>
              </a:buClr>
              <a:buSzPct val="100000"/>
              <a:buFont typeface="Alegreya"/>
              <a:buChar char="–"/>
            </a:pPr>
            <a:r>
              <a:rPr lang="en-US" sz="2400" i="0" u="none" strike="noStrike" cap="none">
                <a:solidFill>
                  <a:schemeClr val="dk1"/>
                </a:solidFill>
                <a:latin typeface="Alegreya"/>
                <a:ea typeface="Alegreya"/>
                <a:cs typeface="Alegreya"/>
                <a:sym typeface="Alegreya"/>
              </a:rPr>
              <a:t>Restricted, e.g., Single Choice Early Action </a:t>
            </a:r>
          </a:p>
          <a:p>
            <a:pPr marL="742950" marR="0" lvl="1" indent="-285750" algn="l" rtl="0">
              <a:lnSpc>
                <a:spcPct val="100000"/>
              </a:lnSpc>
              <a:spcBef>
                <a:spcPts val="480"/>
              </a:spcBef>
              <a:spcAft>
                <a:spcPts val="0"/>
              </a:spcAft>
              <a:buClr>
                <a:schemeClr val="dk1"/>
              </a:buClr>
              <a:buSzPct val="100000"/>
              <a:buFont typeface="Alegreya"/>
              <a:buChar char="–"/>
            </a:pPr>
            <a:r>
              <a:rPr lang="en-US" sz="2400" i="0" u="none" strike="noStrike" cap="none">
                <a:solidFill>
                  <a:schemeClr val="dk1"/>
                </a:solidFill>
                <a:latin typeface="Alegreya"/>
                <a:ea typeface="Alegreya"/>
                <a:cs typeface="Alegreya"/>
                <a:sym typeface="Alegreya"/>
              </a:rPr>
              <a:t>Unrestricted</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Early Decision (A </a:t>
            </a:r>
            <a:r>
              <a:rPr lang="en-US" sz="2800" i="0" u="sng">
                <a:solidFill>
                  <a:schemeClr val="dk1"/>
                </a:solidFill>
                <a:latin typeface="Alegreya"/>
                <a:ea typeface="Alegreya"/>
                <a:cs typeface="Alegreya"/>
                <a:sym typeface="Alegreya"/>
              </a:rPr>
              <a:t>Binding</a:t>
            </a:r>
            <a:r>
              <a:rPr lang="en-US" sz="2800" i="0" u="none">
                <a:solidFill>
                  <a:schemeClr val="dk1"/>
                </a:solidFill>
                <a:latin typeface="Alegreya"/>
                <a:ea typeface="Alegreya"/>
                <a:cs typeface="Alegreya"/>
                <a:sym typeface="Alegreya"/>
              </a:rPr>
              <a:t> Commitment)</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Priority Deadlines (Better odds early)</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Rolling Decision (A </a:t>
            </a:r>
            <a:r>
              <a:rPr lang="en-US" sz="2800" i="1" u="none">
                <a:solidFill>
                  <a:schemeClr val="dk1"/>
                </a:solidFill>
                <a:latin typeface="Alegreya"/>
                <a:ea typeface="Alegreya"/>
                <a:cs typeface="Alegreya"/>
                <a:sym typeface="Alegreya"/>
              </a:rPr>
              <a:t>Yes</a:t>
            </a:r>
            <a:r>
              <a:rPr lang="en-US" sz="2800" i="0" u="none">
                <a:solidFill>
                  <a:schemeClr val="dk1"/>
                </a:solidFill>
                <a:latin typeface="Alegreya"/>
                <a:ea typeface="Alegreya"/>
                <a:cs typeface="Alegreya"/>
                <a:sym typeface="Alegreya"/>
              </a:rPr>
              <a:t> in October could become a </a:t>
            </a:r>
            <a:r>
              <a:rPr lang="en-US" sz="2800" i="1" u="none">
                <a:solidFill>
                  <a:schemeClr val="dk1"/>
                </a:solidFill>
                <a:latin typeface="Alegreya"/>
                <a:ea typeface="Alegreya"/>
                <a:cs typeface="Alegreya"/>
                <a:sym typeface="Alegreya"/>
              </a:rPr>
              <a:t>N</a:t>
            </a:r>
            <a:r>
              <a:rPr lang="en-US" sz="2800" i="0" u="none">
                <a:solidFill>
                  <a:schemeClr val="dk1"/>
                </a:solidFill>
                <a:latin typeface="Alegreya"/>
                <a:ea typeface="Alegreya"/>
                <a:cs typeface="Alegreya"/>
                <a:sym typeface="Alegreya"/>
              </a:rPr>
              <a:t>o by December as the class fills)</a:t>
            </a:r>
          </a:p>
          <a:p>
            <a:pPr marL="0" marR="0" lvl="0" indent="0" algn="l" rtl="0">
              <a:lnSpc>
                <a:spcPct val="100000"/>
              </a:lnSpc>
              <a:spcBef>
                <a:spcPts val="560"/>
              </a:spcBef>
              <a:spcAft>
                <a:spcPts val="0"/>
              </a:spcAft>
              <a:buClr>
                <a:schemeClr val="dk1"/>
              </a:buClr>
              <a:buSzPct val="25000"/>
              <a:buFont typeface="Arial"/>
              <a:buNone/>
            </a:pPr>
            <a:r>
              <a:rPr lang="en-US" sz="2800" b="1" i="0" u="none">
                <a:solidFill>
                  <a:schemeClr val="dk1"/>
                </a:solidFill>
                <a:latin typeface="Alegreya"/>
                <a:ea typeface="Alegreya"/>
                <a:cs typeface="Alegreya"/>
                <a:sym typeface="Alegreya"/>
              </a:rPr>
              <a:t>Regular Decision</a:t>
            </a:r>
            <a:r>
              <a:rPr lang="en-US" sz="2800" i="0" u="none">
                <a:solidFill>
                  <a:schemeClr val="dk1"/>
                </a:solidFill>
                <a:latin typeface="Alegreya"/>
                <a:ea typeface="Alegreya"/>
                <a:cs typeface="Alegreya"/>
                <a:sym typeface="Alegreya"/>
              </a:rPr>
              <a:t>: Regular Deadlines Apply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1295400"/>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800" b="1" i="0" u="none" strike="noStrike" cap="none">
                <a:solidFill>
                  <a:schemeClr val="dk1"/>
                </a:solidFill>
                <a:latin typeface="Alegreya"/>
                <a:ea typeface="Alegreya"/>
                <a:cs typeface="Alegreya"/>
                <a:sym typeface="Alegreya"/>
              </a:rPr>
              <a:t>Early admissions will play an even larger role for many colleges</a:t>
            </a:r>
          </a:p>
        </p:txBody>
      </p:sp>
      <p:pic>
        <p:nvPicPr>
          <p:cNvPr id="167" name="Shape 167"/>
          <p:cNvPicPr preferRelativeResize="0"/>
          <p:nvPr/>
        </p:nvPicPr>
        <p:blipFill rotWithShape="1">
          <a:blip r:embed="rId3">
            <a:alphaModFix/>
          </a:blip>
          <a:srcRect/>
          <a:stretch/>
        </p:blipFill>
        <p:spPr>
          <a:xfrm>
            <a:off x="5703887" y="2193925"/>
            <a:ext cx="2252662" cy="2752725"/>
          </a:xfrm>
          <a:prstGeom prst="rect">
            <a:avLst/>
          </a:prstGeom>
          <a:noFill/>
          <a:ln>
            <a:noFill/>
          </a:ln>
        </p:spPr>
      </p:pic>
      <p:pic>
        <p:nvPicPr>
          <p:cNvPr id="168" name="Shape 168" descr="FD002615.png"/>
          <p:cNvPicPr preferRelativeResize="0"/>
          <p:nvPr/>
        </p:nvPicPr>
        <p:blipFill rotWithShape="1">
          <a:blip r:embed="rId4">
            <a:alphaModFix/>
          </a:blip>
          <a:srcRect/>
          <a:stretch/>
        </p:blipFill>
        <p:spPr>
          <a:xfrm>
            <a:off x="1385887" y="2657475"/>
            <a:ext cx="2076450" cy="3717925"/>
          </a:xfrm>
          <a:prstGeom prst="rect">
            <a:avLst/>
          </a:prstGeom>
          <a:noFill/>
          <a:ln>
            <a:noFill/>
          </a:ln>
        </p:spPr>
      </p:pic>
      <p:pic>
        <p:nvPicPr>
          <p:cNvPr id="169" name="Shape 169" descr="stk19975boj.png"/>
          <p:cNvPicPr preferRelativeResize="0"/>
          <p:nvPr/>
        </p:nvPicPr>
        <p:blipFill rotWithShape="1">
          <a:blip r:embed="rId5">
            <a:alphaModFix/>
          </a:blip>
          <a:srcRect/>
          <a:stretch/>
        </p:blipFill>
        <p:spPr>
          <a:xfrm>
            <a:off x="3605212" y="3438525"/>
            <a:ext cx="2058987" cy="2768600"/>
          </a:xfrm>
          <a:prstGeom prst="rect">
            <a:avLst/>
          </a:prstGeom>
          <a:noFill/>
          <a:ln>
            <a:noFill/>
          </a:ln>
        </p:spPr>
      </p:pic>
      <p:sp>
        <p:nvSpPr>
          <p:cNvPr id="170" name="Shape 170"/>
          <p:cNvSpPr txBox="1"/>
          <p:nvPr/>
        </p:nvSpPr>
        <p:spPr>
          <a:xfrm>
            <a:off x="3914775" y="5429250"/>
            <a:ext cx="1438275"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Full pay kids!</a:t>
            </a:r>
          </a:p>
        </p:txBody>
      </p:sp>
      <p:sp>
        <p:nvSpPr>
          <p:cNvPr id="171" name="Shape 171"/>
          <p:cNvSpPr txBox="1"/>
          <p:nvPr/>
        </p:nvSpPr>
        <p:spPr>
          <a:xfrm>
            <a:off x="1509712" y="4225925"/>
            <a:ext cx="1716087" cy="3683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Maximize Yield!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The Early Advantage</a:t>
            </a:r>
          </a:p>
        </p:txBody>
      </p:sp>
      <p:graphicFrame>
        <p:nvGraphicFramePr>
          <p:cNvPr id="177" name="Shape 177"/>
          <p:cNvGraphicFramePr/>
          <p:nvPr/>
        </p:nvGraphicFramePr>
        <p:xfrm>
          <a:off x="1657350" y="1887537"/>
          <a:ext cx="3000000" cy="3000000"/>
        </p:xfrm>
        <a:graphic>
          <a:graphicData uri="http://schemas.openxmlformats.org/drawingml/2006/table">
            <a:tbl>
              <a:tblPr>
                <a:noFill/>
                <a:tableStyleId>{DC8337C9-90AA-4543-9D36-50AF7A07A79A}</a:tableStyleId>
              </a:tblPr>
              <a:tblGrid>
                <a:gridCol w="2193925"/>
                <a:gridCol w="1246175"/>
                <a:gridCol w="1370000"/>
                <a:gridCol w="1450975"/>
              </a:tblGrid>
              <a:tr h="971550">
                <a:tc>
                  <a:txBody>
                    <a:bodyPr/>
                    <a:lstStyle/>
                    <a:p>
                      <a:pPr marL="0" marR="0" lvl="0" indent="0" algn="l" rtl="0">
                        <a:lnSpc>
                          <a:spcPct val="100000"/>
                        </a:lnSpc>
                        <a:spcBef>
                          <a:spcPts val="0"/>
                        </a:spcBef>
                        <a:spcAft>
                          <a:spcPts val="0"/>
                        </a:spcAft>
                        <a:buClr>
                          <a:srgbClr val="000000"/>
                        </a:buClr>
                        <a:buSzPct val="25000"/>
                        <a:buFont typeface="Arial"/>
                        <a:buNone/>
                      </a:pPr>
                      <a:r>
                        <a:rPr lang="en-US" sz="1500" b="0" i="0" u="none">
                          <a:solidFill>
                            <a:srgbClr val="000000"/>
                          </a:solidFill>
                          <a:latin typeface="Arial"/>
                          <a:ea typeface="Arial"/>
                          <a:cs typeface="Arial"/>
                          <a:sym typeface="Arial"/>
                        </a:rPr>
                        <a:t> </a:t>
                      </a:r>
                    </a:p>
                  </a:txBody>
                  <a:tcPr marL="10550" marR="10550" marT="1055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Calibri"/>
                          <a:ea typeface="Calibri"/>
                          <a:cs typeface="Calibri"/>
                          <a:sym typeface="Calibri"/>
                        </a:rPr>
                        <a:t>Accepted Early</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Calibri"/>
                          <a:ea typeface="Calibri"/>
                          <a:cs typeface="Calibri"/>
                          <a:sym typeface="Calibri"/>
                        </a:rPr>
                        <a:t>Accepted</a:t>
                      </a:r>
                    </a:p>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Calibri"/>
                          <a:ea typeface="Calibri"/>
                          <a:cs typeface="Calibri"/>
                          <a:sym typeface="Calibri"/>
                        </a:rPr>
                        <a:t>Regular</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300" b="1" i="0" u="none">
                          <a:solidFill>
                            <a:srgbClr val="FFFFFF"/>
                          </a:solidFill>
                          <a:latin typeface="Calibri"/>
                          <a:ea typeface="Calibri"/>
                          <a:cs typeface="Calibri"/>
                          <a:sym typeface="Calibri"/>
                        </a:rPr>
                        <a:t> Net Gain of Early</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46355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Brown ED</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19%</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8%</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238%</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4318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Columbia ED</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20%</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6%</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321%</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4302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Cornell ED</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37%</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14%</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258%</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4302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Dartmouth ED</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26%</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8%</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322%</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4302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Harvard SCEA</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21%</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6%</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350%</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4318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Penn ED</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*25%</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9%</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278%</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4302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Princeton SCEA</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19%</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5%</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380%</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430200">
                <a:tc>
                  <a:txBody>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Yale SCEA</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16%</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5%</a:t>
                      </a:r>
                    </a:p>
                  </a:txBody>
                  <a:tcPr marL="10550" marR="10550" marT="1055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320%</a:t>
                      </a:r>
                    </a:p>
                  </a:txBody>
                  <a:tcPr marL="10550" marR="10550" marT="1055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And Early is getting earlier and earlier!</a:t>
            </a:r>
          </a:p>
        </p:txBody>
      </p:sp>
      <p:sp>
        <p:nvSpPr>
          <p:cNvPr id="183" name="Shape 183"/>
          <p:cNvSpPr txBox="1">
            <a:spLocks noGrp="1"/>
          </p:cNvSpPr>
          <p:nvPr>
            <p:ph type="body" idx="1"/>
          </p:nvPr>
        </p:nvSpPr>
        <p:spPr>
          <a:xfrm>
            <a:off x="457200" y="1833562"/>
            <a:ext cx="8229600" cy="24749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October 15 application deadlines</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Junior night moves earlier in the Calendar</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College kickoff in November of Junior Year</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Harder to have substantive meetings in January, by which time many college lists are done!</a:t>
            </a:r>
          </a:p>
        </p:txBody>
      </p:sp>
      <p:pic>
        <p:nvPicPr>
          <p:cNvPr id="184" name="Shape 184" descr="http://www.calendarpedia.com/images/school/2015-2016-school-calendar-l.png"/>
          <p:cNvPicPr preferRelativeResize="0"/>
          <p:nvPr/>
        </p:nvPicPr>
        <p:blipFill rotWithShape="1">
          <a:blip r:embed="rId3">
            <a:alphaModFix/>
          </a:blip>
          <a:srcRect/>
          <a:stretch/>
        </p:blipFill>
        <p:spPr>
          <a:xfrm>
            <a:off x="3086100" y="4451350"/>
            <a:ext cx="2381250" cy="1900237"/>
          </a:xfrm>
          <a:prstGeom prst="rect">
            <a:avLst/>
          </a:prstGeom>
          <a:noFill/>
          <a:ln>
            <a:noFill/>
          </a:ln>
        </p:spPr>
      </p:pic>
      <p:sp>
        <p:nvSpPr>
          <p:cNvPr id="185" name="Shape 185"/>
          <p:cNvSpPr/>
          <p:nvPr/>
        </p:nvSpPr>
        <p:spPr>
          <a:xfrm>
            <a:off x="4867275" y="4443412"/>
            <a:ext cx="693737" cy="684212"/>
          </a:xfrm>
          <a:prstGeom prst="ellipse">
            <a:avLst/>
          </a:prstGeom>
          <a:noFill/>
          <a:ln w="2540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186" name="Shape 186"/>
          <p:cNvSpPr txBox="1"/>
          <p:nvPr/>
        </p:nvSpPr>
        <p:spPr>
          <a:xfrm>
            <a:off x="5611796" y="4667250"/>
            <a:ext cx="14649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Jr. Kickoff!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http://www.tufts.edu/home/get_to_know_tufts/history/jumbo/jumbo_200_new.jpg"/>
          <p:cNvPicPr preferRelativeResize="0"/>
          <p:nvPr/>
        </p:nvPicPr>
        <p:blipFill rotWithShape="1">
          <a:blip r:embed="rId3">
            <a:alphaModFix/>
          </a:blip>
          <a:srcRect/>
          <a:stretch/>
        </p:blipFill>
        <p:spPr>
          <a:xfrm>
            <a:off x="5607050" y="4225925"/>
            <a:ext cx="1427162" cy="1577975"/>
          </a:xfrm>
          <a:prstGeom prst="rect">
            <a:avLst/>
          </a:prstGeom>
          <a:noFill/>
          <a:ln>
            <a:noFill/>
          </a:ln>
        </p:spPr>
      </p:pic>
      <p:sp>
        <p:nvSpPr>
          <p:cNvPr id="192" name="Shape 192"/>
          <p:cNvSpPr txBox="1"/>
          <p:nvPr/>
        </p:nvSpPr>
        <p:spPr>
          <a:xfrm>
            <a:off x="5176837" y="5795962"/>
            <a:ext cx="2371725" cy="6461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Already closed its WL!</a:t>
            </a:r>
          </a:p>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Backup school no more</a:t>
            </a:r>
          </a:p>
        </p:txBody>
      </p:sp>
      <p:sp>
        <p:nvSpPr>
          <p:cNvPr id="193" name="Shape 193"/>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100" b="1" i="0" u="none" strike="noStrike" cap="none">
                <a:solidFill>
                  <a:schemeClr val="dk1"/>
                </a:solidFill>
                <a:latin typeface="Alegreya"/>
                <a:ea typeface="Alegreya"/>
                <a:cs typeface="Alegreya"/>
                <a:sym typeface="Alegreya"/>
              </a:rPr>
              <a:t>Some schools may move away from wait lists</a:t>
            </a:r>
          </a:p>
        </p:txBody>
      </p:sp>
      <p:sp>
        <p:nvSpPr>
          <p:cNvPr id="194" name="Shape 194"/>
          <p:cNvSpPr txBox="1"/>
          <p:nvPr/>
        </p:nvSpPr>
        <p:spPr>
          <a:xfrm>
            <a:off x="612775" y="2281237"/>
            <a:ext cx="2668587" cy="76041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i="0" u="none">
                <a:solidFill>
                  <a:schemeClr val="dk1"/>
                </a:solidFill>
                <a:latin typeface="Alegreya"/>
                <a:ea typeface="Alegreya"/>
                <a:cs typeface="Alegreya"/>
                <a:sym typeface="Alegreya"/>
              </a:rPr>
              <a:t>Increased Early</a:t>
            </a:r>
          </a:p>
          <a:p>
            <a:pPr marL="0" marR="0" lvl="0" indent="0" algn="ctr" rtl="0">
              <a:lnSpc>
                <a:spcPct val="100000"/>
              </a:lnSpc>
              <a:spcBef>
                <a:spcPts val="0"/>
              </a:spcBef>
              <a:spcAft>
                <a:spcPts val="0"/>
              </a:spcAft>
              <a:buClr>
                <a:schemeClr val="dk1"/>
              </a:buClr>
              <a:buSzPct val="25000"/>
              <a:buFont typeface="Calibri"/>
              <a:buNone/>
            </a:pPr>
            <a:r>
              <a:rPr lang="en-US" sz="2400" i="0" u="none">
                <a:solidFill>
                  <a:schemeClr val="dk1"/>
                </a:solidFill>
                <a:latin typeface="Alegreya"/>
                <a:ea typeface="Alegreya"/>
                <a:cs typeface="Alegreya"/>
                <a:sym typeface="Alegreya"/>
              </a:rPr>
              <a:t>Applications</a:t>
            </a:r>
          </a:p>
        </p:txBody>
      </p:sp>
      <p:sp>
        <p:nvSpPr>
          <p:cNvPr id="195" name="Shape 195"/>
          <p:cNvSpPr/>
          <p:nvPr/>
        </p:nvSpPr>
        <p:spPr>
          <a:xfrm>
            <a:off x="1336675" y="3073400"/>
            <a:ext cx="1301750" cy="795337"/>
          </a:xfrm>
          <a:custGeom>
            <a:avLst/>
            <a:gdLst/>
            <a:ahLst/>
            <a:cxnLst/>
            <a:rect l="0" t="0" r="0" b="0"/>
            <a:pathLst>
              <a:path w="120000" h="120000" extrusionOk="0">
                <a:moveTo>
                  <a:pt x="15905" y="45888"/>
                </a:moveTo>
                <a:lnTo>
                  <a:pt x="51369" y="45888"/>
                </a:lnTo>
                <a:lnTo>
                  <a:pt x="51369" y="15906"/>
                </a:lnTo>
                <a:lnTo>
                  <a:pt x="68630" y="15906"/>
                </a:lnTo>
                <a:lnTo>
                  <a:pt x="68630" y="45888"/>
                </a:lnTo>
                <a:lnTo>
                  <a:pt x="104094" y="45888"/>
                </a:lnTo>
                <a:lnTo>
                  <a:pt x="104094" y="74111"/>
                </a:lnTo>
                <a:lnTo>
                  <a:pt x="68630" y="74111"/>
                </a:lnTo>
                <a:lnTo>
                  <a:pt x="68630" y="104093"/>
                </a:lnTo>
                <a:lnTo>
                  <a:pt x="51369" y="104093"/>
                </a:lnTo>
                <a:lnTo>
                  <a:pt x="51369" y="74111"/>
                </a:lnTo>
                <a:lnTo>
                  <a:pt x="15905" y="74111"/>
                </a:lnTo>
                <a:lnTo>
                  <a:pt x="15905" y="45888"/>
                </a:lnTo>
                <a:close/>
              </a:path>
            </a:pathLst>
          </a:cu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196" name="Shape 196"/>
          <p:cNvSpPr txBox="1"/>
          <p:nvPr/>
        </p:nvSpPr>
        <p:spPr>
          <a:xfrm>
            <a:off x="612775" y="3898900"/>
            <a:ext cx="2668587" cy="74136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i="0" u="none">
                <a:solidFill>
                  <a:schemeClr val="dk1"/>
                </a:solidFill>
                <a:latin typeface="Alegreya"/>
                <a:ea typeface="Alegreya"/>
                <a:cs typeface="Alegreya"/>
                <a:sym typeface="Alegreya"/>
              </a:rPr>
              <a:t>Enrollment Management</a:t>
            </a:r>
          </a:p>
        </p:txBody>
      </p:sp>
      <p:sp>
        <p:nvSpPr>
          <p:cNvPr id="197" name="Shape 197"/>
          <p:cNvSpPr/>
          <p:nvPr/>
        </p:nvSpPr>
        <p:spPr>
          <a:xfrm>
            <a:off x="1316037" y="4667250"/>
            <a:ext cx="1389062" cy="742950"/>
          </a:xfrm>
          <a:custGeom>
            <a:avLst/>
            <a:gdLst/>
            <a:ahLst/>
            <a:cxnLst/>
            <a:rect l="0" t="0" r="0" b="0"/>
            <a:pathLst>
              <a:path w="120000" h="120000" extrusionOk="0">
                <a:moveTo>
                  <a:pt x="15906" y="24719"/>
                </a:moveTo>
                <a:lnTo>
                  <a:pt x="104093" y="24719"/>
                </a:lnTo>
                <a:lnTo>
                  <a:pt x="104093" y="52943"/>
                </a:lnTo>
                <a:lnTo>
                  <a:pt x="15906" y="52943"/>
                </a:lnTo>
                <a:lnTo>
                  <a:pt x="15906" y="24719"/>
                </a:lnTo>
                <a:close/>
                <a:moveTo>
                  <a:pt x="15906" y="67056"/>
                </a:moveTo>
                <a:lnTo>
                  <a:pt x="104093" y="67056"/>
                </a:lnTo>
                <a:lnTo>
                  <a:pt x="104093" y="95280"/>
                </a:lnTo>
                <a:lnTo>
                  <a:pt x="15906" y="95280"/>
                </a:lnTo>
                <a:lnTo>
                  <a:pt x="15906" y="67056"/>
                </a:lnTo>
                <a:close/>
              </a:path>
            </a:pathLst>
          </a:cu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198" name="Shape 198"/>
          <p:cNvSpPr txBox="1"/>
          <p:nvPr/>
        </p:nvSpPr>
        <p:spPr>
          <a:xfrm>
            <a:off x="612775" y="5410200"/>
            <a:ext cx="2668587" cy="53657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i="0" u="none">
                <a:solidFill>
                  <a:schemeClr val="dk1"/>
                </a:solidFill>
                <a:latin typeface="Alegreya"/>
                <a:ea typeface="Alegreya"/>
                <a:cs typeface="Alegreya"/>
                <a:sym typeface="Alegreya"/>
              </a:rPr>
              <a:t>Higher Yield</a:t>
            </a:r>
          </a:p>
        </p:txBody>
      </p:sp>
      <p:sp>
        <p:nvSpPr>
          <p:cNvPr id="199" name="Shape 199"/>
          <p:cNvSpPr/>
          <p:nvPr/>
        </p:nvSpPr>
        <p:spPr>
          <a:xfrm rot="5400000" flipH="1">
            <a:off x="2543175" y="4059237"/>
            <a:ext cx="2244725" cy="273050"/>
          </a:xfrm>
          <a:prstGeom prst="triangle">
            <a:avLst>
              <a:gd name="adj" fmla="val 50000"/>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00" name="Shape 200"/>
          <p:cNvSpPr txBox="1"/>
          <p:nvPr/>
        </p:nvSpPr>
        <p:spPr>
          <a:xfrm>
            <a:off x="4217987" y="2151062"/>
            <a:ext cx="4244975" cy="56356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Decreased Reliance on Wait lists </a:t>
            </a:r>
          </a:p>
        </p:txBody>
      </p:sp>
      <p:pic>
        <p:nvPicPr>
          <p:cNvPr id="201" name="Shape 201" descr="http://1.bp.blogspot.com/-4ZruNj_uqdI/TaX9v15GbiI/AAAAAAAAAqc/NBq6OCGoyBg/s320/UVA_logo.jpg"/>
          <p:cNvPicPr preferRelativeResize="0"/>
          <p:nvPr/>
        </p:nvPicPr>
        <p:blipFill rotWithShape="1">
          <a:blip r:embed="rId4">
            <a:alphaModFix/>
          </a:blip>
          <a:srcRect/>
          <a:stretch/>
        </p:blipFill>
        <p:spPr>
          <a:xfrm>
            <a:off x="4327525" y="3141662"/>
            <a:ext cx="1462087" cy="1096962"/>
          </a:xfrm>
          <a:prstGeom prst="rect">
            <a:avLst/>
          </a:prstGeom>
          <a:noFill/>
          <a:ln>
            <a:noFill/>
          </a:ln>
        </p:spPr>
      </p:pic>
      <p:sp>
        <p:nvSpPr>
          <p:cNvPr id="202" name="Shape 202"/>
          <p:cNvSpPr txBox="1"/>
          <p:nvPr/>
        </p:nvSpPr>
        <p:spPr>
          <a:xfrm>
            <a:off x="4156075" y="4297362"/>
            <a:ext cx="1709737"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May not use WL</a:t>
            </a:r>
          </a:p>
        </p:txBody>
      </p:sp>
      <p:pic>
        <p:nvPicPr>
          <p:cNvPr id="203" name="Shape 203" descr="http://content.sportslogos.net/logos/33/800/full/2580.gif"/>
          <p:cNvPicPr preferRelativeResize="0"/>
          <p:nvPr/>
        </p:nvPicPr>
        <p:blipFill rotWithShape="1">
          <a:blip r:embed="rId5">
            <a:alphaModFix/>
          </a:blip>
          <a:srcRect/>
          <a:stretch/>
        </p:blipFill>
        <p:spPr>
          <a:xfrm>
            <a:off x="6992937" y="3073400"/>
            <a:ext cx="1470025" cy="1314450"/>
          </a:xfrm>
          <a:prstGeom prst="rect">
            <a:avLst/>
          </a:prstGeom>
          <a:noFill/>
          <a:ln>
            <a:noFill/>
          </a:ln>
        </p:spPr>
      </p:pic>
      <p:sp>
        <p:nvSpPr>
          <p:cNvPr id="204" name="Shape 204"/>
          <p:cNvSpPr txBox="1"/>
          <p:nvPr/>
        </p:nvSpPr>
        <p:spPr>
          <a:xfrm>
            <a:off x="6851650" y="4387850"/>
            <a:ext cx="1709737"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May not use WL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Academic Common Market</a:t>
            </a:r>
          </a:p>
        </p:txBody>
      </p:sp>
      <p:sp>
        <p:nvSpPr>
          <p:cNvPr id="210" name="Shape 210"/>
          <p:cNvSpPr txBox="1">
            <a:spLocks noGrp="1"/>
          </p:cNvSpPr>
          <p:nvPr>
            <p:ph type="body" idx="1"/>
          </p:nvPr>
        </p:nvSpPr>
        <p:spPr>
          <a:xfrm>
            <a:off x="457200" y="1833562"/>
            <a:ext cx="8229600" cy="10112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Leverage In-State-Tuition in Member States if a major or program is unavailable in your state</a:t>
            </a:r>
          </a:p>
        </p:txBody>
      </p:sp>
      <p:pic>
        <p:nvPicPr>
          <p:cNvPr id="211" name="Shape 211"/>
          <p:cNvPicPr preferRelativeResize="0"/>
          <p:nvPr/>
        </p:nvPicPr>
        <p:blipFill rotWithShape="1">
          <a:blip r:embed="rId3">
            <a:alphaModFix/>
          </a:blip>
          <a:srcRect/>
          <a:stretch/>
        </p:blipFill>
        <p:spPr>
          <a:xfrm>
            <a:off x="2789237" y="3889375"/>
            <a:ext cx="4171950" cy="2444750"/>
          </a:xfrm>
          <a:prstGeom prst="rect">
            <a:avLst/>
          </a:prstGeom>
          <a:noFill/>
          <a:ln>
            <a:noFill/>
          </a:ln>
        </p:spPr>
      </p:pic>
      <p:pic>
        <p:nvPicPr>
          <p:cNvPr id="212" name="Shape 212"/>
          <p:cNvPicPr preferRelativeResize="0"/>
          <p:nvPr/>
        </p:nvPicPr>
        <p:blipFill rotWithShape="1">
          <a:blip r:embed="rId4">
            <a:alphaModFix/>
          </a:blip>
          <a:srcRect/>
          <a:stretch/>
        </p:blipFill>
        <p:spPr>
          <a:xfrm>
            <a:off x="2782887" y="2905125"/>
            <a:ext cx="4178300" cy="923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New Application </a:t>
            </a:r>
            <a:r>
              <a:rPr lang="en-US">
                <a:latin typeface="Alegreya"/>
                <a:ea typeface="Alegreya"/>
                <a:cs typeface="Alegreya"/>
                <a:sym typeface="Alegreya"/>
              </a:rPr>
              <a:t>as of </a:t>
            </a:r>
            <a:r>
              <a:rPr lang="en-US" sz="3000" i="0" u="none" strike="noStrike" cap="none">
                <a:solidFill>
                  <a:schemeClr val="dk1"/>
                </a:solidFill>
                <a:latin typeface="Alegreya"/>
                <a:ea typeface="Alegreya"/>
                <a:cs typeface="Alegreya"/>
                <a:sym typeface="Alegreya"/>
              </a:rPr>
              <a:t>2016: The Coalition </a:t>
            </a:r>
          </a:p>
        </p:txBody>
      </p:sp>
      <p:pic>
        <p:nvPicPr>
          <p:cNvPr id="218" name="Shape 218" descr="http://news.psu.edu/sites/default/files/styles/threshold-992/public/coalition-vertical.jpg?itok=rIXYGVXF"/>
          <p:cNvPicPr preferRelativeResize="0"/>
          <p:nvPr/>
        </p:nvPicPr>
        <p:blipFill rotWithShape="1">
          <a:blip r:embed="rId3">
            <a:alphaModFix/>
          </a:blip>
          <a:srcRect/>
          <a:stretch/>
        </p:blipFill>
        <p:spPr>
          <a:xfrm>
            <a:off x="2001837" y="1903412"/>
            <a:ext cx="4959350" cy="3059112"/>
          </a:xfrm>
          <a:prstGeom prst="rect">
            <a:avLst/>
          </a:prstGeom>
          <a:noFill/>
          <a:ln>
            <a:noFill/>
          </a:ln>
        </p:spPr>
      </p:pic>
      <p:pic>
        <p:nvPicPr>
          <p:cNvPr id="219" name="Shape 219" descr="https://upload.wikimedia.org/wikipedia/commons/thumb/3/36/University_of_Florida_Logo.svg/2000px-University_of_Florida_Logo.svg.png"/>
          <p:cNvPicPr preferRelativeResize="0"/>
          <p:nvPr/>
        </p:nvPicPr>
        <p:blipFill rotWithShape="1">
          <a:blip r:embed="rId4">
            <a:alphaModFix/>
          </a:blip>
          <a:srcRect/>
          <a:stretch/>
        </p:blipFill>
        <p:spPr>
          <a:xfrm>
            <a:off x="461962" y="5657850"/>
            <a:ext cx="2555875" cy="476250"/>
          </a:xfrm>
          <a:prstGeom prst="rect">
            <a:avLst/>
          </a:prstGeom>
          <a:noFill/>
          <a:ln>
            <a:noFill/>
          </a:ln>
        </p:spPr>
      </p:pic>
      <p:pic>
        <p:nvPicPr>
          <p:cNvPr id="220" name="Shape 220" descr="http://www.mse.umd.edu/sites/default/files/images/logos/UMD-logo.jpg"/>
          <p:cNvPicPr preferRelativeResize="0"/>
          <p:nvPr/>
        </p:nvPicPr>
        <p:blipFill rotWithShape="1">
          <a:blip r:embed="rId5">
            <a:alphaModFix/>
          </a:blip>
          <a:srcRect/>
          <a:stretch/>
        </p:blipFill>
        <p:spPr>
          <a:xfrm>
            <a:off x="6281737" y="5649912"/>
            <a:ext cx="2689225" cy="498475"/>
          </a:xfrm>
          <a:prstGeom prst="rect">
            <a:avLst/>
          </a:prstGeom>
          <a:noFill/>
          <a:ln>
            <a:noFill/>
          </a:ln>
        </p:spPr>
      </p:pic>
      <p:pic>
        <p:nvPicPr>
          <p:cNvPr id="221" name="Shape 221" descr="http://students.washington.edu/habitat/images/UW_NewLogo.jpg"/>
          <p:cNvPicPr preferRelativeResize="0"/>
          <p:nvPr/>
        </p:nvPicPr>
        <p:blipFill rotWithShape="1">
          <a:blip r:embed="rId6">
            <a:alphaModFix/>
          </a:blip>
          <a:srcRect/>
          <a:stretch/>
        </p:blipFill>
        <p:spPr>
          <a:xfrm>
            <a:off x="3438525" y="5632450"/>
            <a:ext cx="2559050" cy="533400"/>
          </a:xfrm>
          <a:prstGeom prst="rect">
            <a:avLst/>
          </a:prstGeom>
          <a:noFill/>
          <a:ln>
            <a:noFill/>
          </a:ln>
        </p:spPr>
      </p:pic>
      <p:sp>
        <p:nvSpPr>
          <p:cNvPr id="222" name="Shape 222"/>
          <p:cNvSpPr txBox="1"/>
          <p:nvPr/>
        </p:nvSpPr>
        <p:spPr>
          <a:xfrm>
            <a:off x="61912" y="5013325"/>
            <a:ext cx="9009062"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90+ members of the Coalition.  Coalition Application exclusively used by the following schools: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2773362" y="2133600"/>
            <a:ext cx="185737"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28" name="Shape 228"/>
          <p:cNvSpPr txBox="1">
            <a:spLocks noGrp="1"/>
          </p:cNvSpPr>
          <p:nvPr>
            <p:ph type="title"/>
          </p:nvPr>
        </p:nvSpPr>
        <p:spPr>
          <a:xfrm>
            <a:off x="468312" y="2133600"/>
            <a:ext cx="8218487" cy="13620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5400" i="0" u="none" strike="noStrike" cap="none">
                <a:solidFill>
                  <a:schemeClr val="dk1"/>
                </a:solidFill>
                <a:latin typeface="Alegreya"/>
                <a:ea typeface="Alegreya"/>
                <a:cs typeface="Alegreya"/>
                <a:sym typeface="Alegreya"/>
              </a:rPr>
              <a:t>ADMISSIONS FACTORS</a:t>
            </a:r>
            <a:br>
              <a:rPr lang="en-US" sz="5400" i="0" u="none" strike="noStrike" cap="none">
                <a:solidFill>
                  <a:schemeClr val="dk1"/>
                </a:solidFill>
                <a:latin typeface="Alegreya"/>
                <a:ea typeface="Alegreya"/>
                <a:cs typeface="Alegreya"/>
                <a:sym typeface="Alegreya"/>
              </a:rPr>
            </a:br>
            <a:r>
              <a:rPr lang="en-US" sz="3200" i="1" u="none" strike="noStrike" cap="none">
                <a:solidFill>
                  <a:schemeClr val="dk1"/>
                </a:solidFill>
                <a:latin typeface="Alegreya"/>
                <a:ea typeface="Alegreya"/>
                <a:cs typeface="Alegreya"/>
                <a:sym typeface="Alegreya"/>
              </a:rPr>
              <a:t>WHAT ARE COLLEGES LOOKING FOR?</a:t>
            </a:r>
          </a:p>
        </p:txBody>
      </p:sp>
      <p:pic>
        <p:nvPicPr>
          <p:cNvPr id="229" name="Shape 229" descr="apple_color-print.jpg"/>
          <p:cNvPicPr preferRelativeResize="0"/>
          <p:nvPr/>
        </p:nvPicPr>
        <p:blipFill rotWithShape="1">
          <a:blip r:embed="rId3">
            <a:alphaModFix amt="66000"/>
          </a:blip>
          <a:srcRect r="9599" b="41937"/>
          <a:stretch/>
        </p:blipFill>
        <p:spPr>
          <a:xfrm>
            <a:off x="5708650" y="3892550"/>
            <a:ext cx="3306762" cy="2603500"/>
          </a:xfrm>
          <a:prstGeom prst="rect">
            <a:avLst/>
          </a:prstGeom>
          <a:noFill/>
          <a:ln>
            <a:noFill/>
          </a:ln>
        </p:spPr>
      </p:pic>
      <p:pic>
        <p:nvPicPr>
          <p:cNvPr id="230" name="Shape 230" descr="college apple.png"/>
          <p:cNvPicPr preferRelativeResize="0"/>
          <p:nvPr/>
        </p:nvPicPr>
        <p:blipFill rotWithShape="1">
          <a:blip r:embed="rId4">
            <a:alphaModFix/>
          </a:blip>
          <a:srcRect/>
          <a:stretch/>
        </p:blipFill>
        <p:spPr>
          <a:xfrm>
            <a:off x="5837237" y="3789362"/>
            <a:ext cx="3306762" cy="2706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The admissions process</a:t>
            </a:r>
          </a:p>
        </p:txBody>
      </p:sp>
      <p:pic>
        <p:nvPicPr>
          <p:cNvPr id="236" name="Shape 236" descr="j0389390"/>
          <p:cNvPicPr preferRelativeResize="0">
            <a:picLocks noGrp="1"/>
          </p:cNvPicPr>
          <p:nvPr>
            <p:ph type="body" idx="1"/>
          </p:nvPr>
        </p:nvPicPr>
        <p:blipFill rotWithShape="1">
          <a:blip r:embed="rId3">
            <a:alphaModFix/>
          </a:blip>
          <a:srcRect/>
          <a:stretch/>
        </p:blipFill>
        <p:spPr>
          <a:xfrm>
            <a:off x="2305050" y="2814637"/>
            <a:ext cx="742950" cy="925512"/>
          </a:xfrm>
          <a:prstGeom prst="rect">
            <a:avLst/>
          </a:prstGeom>
          <a:noFill/>
          <a:ln>
            <a:noFill/>
          </a:ln>
        </p:spPr>
      </p:pic>
      <p:pic>
        <p:nvPicPr>
          <p:cNvPr id="237" name="Shape 237" descr="j0389390"/>
          <p:cNvPicPr preferRelativeResize="0"/>
          <p:nvPr/>
        </p:nvPicPr>
        <p:blipFill rotWithShape="1">
          <a:blip r:embed="rId3">
            <a:alphaModFix/>
          </a:blip>
          <a:srcRect/>
          <a:stretch/>
        </p:blipFill>
        <p:spPr>
          <a:xfrm>
            <a:off x="5029200" y="2738437"/>
            <a:ext cx="742950" cy="925512"/>
          </a:xfrm>
          <a:prstGeom prst="rect">
            <a:avLst/>
          </a:prstGeom>
          <a:noFill/>
          <a:ln>
            <a:noFill/>
          </a:ln>
        </p:spPr>
      </p:pic>
      <p:sp>
        <p:nvSpPr>
          <p:cNvPr id="238" name="Shape 238"/>
          <p:cNvSpPr/>
          <p:nvPr/>
        </p:nvSpPr>
        <p:spPr>
          <a:xfrm>
            <a:off x="228600" y="1920875"/>
            <a:ext cx="1905000" cy="2722562"/>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H.S. GPA in the context of Schedule Strength and Academic Strength of School</a:t>
            </a:r>
          </a:p>
          <a:p>
            <a:pPr marL="0" marR="0" lvl="0" indent="0" algn="l" rtl="0">
              <a:lnSpc>
                <a:spcPct val="100000"/>
              </a:lnSpc>
              <a:spcBef>
                <a:spcPts val="0"/>
              </a:spcBef>
              <a:spcAft>
                <a:spcPts val="0"/>
              </a:spcAft>
              <a:buNone/>
            </a:pPr>
            <a:endParaRPr sz="1800" b="0" i="0" u="none">
              <a:solidFill>
                <a:srgbClr val="FFFFFF"/>
              </a:solidFill>
              <a:latin typeface="Calibri"/>
              <a:ea typeface="Calibri"/>
              <a:cs typeface="Calibri"/>
              <a:sym typeface="Calibri"/>
            </a:endParaRPr>
          </a:p>
        </p:txBody>
      </p:sp>
      <p:sp>
        <p:nvSpPr>
          <p:cNvPr id="239" name="Shape 239"/>
          <p:cNvSpPr/>
          <p:nvPr/>
        </p:nvSpPr>
        <p:spPr>
          <a:xfrm>
            <a:off x="6172200" y="2665412"/>
            <a:ext cx="2514600" cy="685800"/>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Teacher/Counselor Recommendations</a:t>
            </a:r>
          </a:p>
          <a:p>
            <a:pPr marL="0" marR="0" lvl="0" indent="0" algn="l" rtl="0">
              <a:lnSpc>
                <a:spcPct val="100000"/>
              </a:lnSpc>
              <a:spcBef>
                <a:spcPts val="0"/>
              </a:spcBef>
              <a:spcAft>
                <a:spcPts val="0"/>
              </a:spcAft>
              <a:buNone/>
            </a:pPr>
            <a:endParaRPr sz="1800" b="0" i="0" u="none">
              <a:solidFill>
                <a:srgbClr val="FFFFFF"/>
              </a:solidFill>
              <a:latin typeface="Calibri"/>
              <a:ea typeface="Calibri"/>
              <a:cs typeface="Calibri"/>
              <a:sym typeface="Calibri"/>
            </a:endParaRPr>
          </a:p>
        </p:txBody>
      </p:sp>
      <p:sp>
        <p:nvSpPr>
          <p:cNvPr id="240" name="Shape 240"/>
          <p:cNvSpPr/>
          <p:nvPr/>
        </p:nvSpPr>
        <p:spPr>
          <a:xfrm>
            <a:off x="2895600" y="4033837"/>
            <a:ext cx="2514600" cy="685800"/>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SAT Subject Tests</a:t>
            </a:r>
          </a:p>
          <a:p>
            <a:pPr marL="0" marR="0" lvl="0" indent="0" algn="l" rtl="0">
              <a:lnSpc>
                <a:spcPct val="100000"/>
              </a:lnSpc>
              <a:spcBef>
                <a:spcPts val="0"/>
              </a:spcBef>
              <a:spcAft>
                <a:spcPts val="0"/>
              </a:spcAft>
              <a:buNone/>
            </a:pPr>
            <a:endParaRPr sz="1800" b="0" i="0" u="none">
              <a:solidFill>
                <a:srgbClr val="FFFFFF"/>
              </a:solidFill>
              <a:latin typeface="Calibri"/>
              <a:ea typeface="Calibri"/>
              <a:cs typeface="Calibri"/>
              <a:sym typeface="Calibri"/>
            </a:endParaRPr>
          </a:p>
        </p:txBody>
      </p:sp>
      <p:sp>
        <p:nvSpPr>
          <p:cNvPr id="241" name="Shape 241"/>
          <p:cNvSpPr/>
          <p:nvPr/>
        </p:nvSpPr>
        <p:spPr>
          <a:xfrm>
            <a:off x="6172200" y="1819275"/>
            <a:ext cx="2514600" cy="685800"/>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Admissions Essays</a:t>
            </a:r>
          </a:p>
          <a:p>
            <a:pPr marL="0" marR="0" lvl="0" indent="0" algn="l" rtl="0">
              <a:lnSpc>
                <a:spcPct val="100000"/>
              </a:lnSpc>
              <a:spcBef>
                <a:spcPts val="0"/>
              </a:spcBef>
              <a:spcAft>
                <a:spcPts val="0"/>
              </a:spcAft>
              <a:buNone/>
            </a:pPr>
            <a:endParaRPr sz="1800" b="0" i="0" u="none">
              <a:solidFill>
                <a:srgbClr val="FFFFFF"/>
              </a:solidFill>
              <a:latin typeface="Calibri"/>
              <a:ea typeface="Calibri"/>
              <a:cs typeface="Calibri"/>
              <a:sym typeface="Calibri"/>
            </a:endParaRPr>
          </a:p>
        </p:txBody>
      </p:sp>
      <p:sp>
        <p:nvSpPr>
          <p:cNvPr id="242" name="Shape 242"/>
          <p:cNvSpPr/>
          <p:nvPr/>
        </p:nvSpPr>
        <p:spPr>
          <a:xfrm>
            <a:off x="6172200" y="3579812"/>
            <a:ext cx="2514600" cy="685800"/>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Activities</a:t>
            </a:r>
          </a:p>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(Leadership, Depth)</a:t>
            </a:r>
          </a:p>
          <a:p>
            <a:pPr marL="0" marR="0" lvl="0" indent="0" algn="l" rtl="0">
              <a:lnSpc>
                <a:spcPct val="100000"/>
              </a:lnSpc>
              <a:spcBef>
                <a:spcPts val="0"/>
              </a:spcBef>
              <a:spcAft>
                <a:spcPts val="0"/>
              </a:spcAft>
              <a:buNone/>
            </a:pPr>
            <a:endParaRPr sz="1800" b="0" i="0" u="none">
              <a:solidFill>
                <a:srgbClr val="FFFFFF"/>
              </a:solidFill>
              <a:latin typeface="Calibri"/>
              <a:ea typeface="Calibri"/>
              <a:cs typeface="Calibri"/>
              <a:sym typeface="Calibri"/>
            </a:endParaRPr>
          </a:p>
        </p:txBody>
      </p:sp>
      <p:sp>
        <p:nvSpPr>
          <p:cNvPr id="243" name="Shape 243"/>
          <p:cNvSpPr/>
          <p:nvPr/>
        </p:nvSpPr>
        <p:spPr>
          <a:xfrm>
            <a:off x="3390900" y="2586037"/>
            <a:ext cx="1447800" cy="1143000"/>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2800" b="1" i="0" u="none">
                <a:solidFill>
                  <a:srgbClr val="FFFFFF"/>
                </a:solidFill>
                <a:latin typeface="Alegreya"/>
                <a:ea typeface="Alegreya"/>
                <a:cs typeface="Alegreya"/>
                <a:sym typeface="Alegreya"/>
              </a:rPr>
              <a:t>SAT</a:t>
            </a:r>
          </a:p>
          <a:p>
            <a:pPr marL="0" marR="0" lvl="0" indent="0" algn="ctr" rtl="0">
              <a:lnSpc>
                <a:spcPct val="100000"/>
              </a:lnSpc>
              <a:spcBef>
                <a:spcPts val="0"/>
              </a:spcBef>
              <a:spcAft>
                <a:spcPts val="0"/>
              </a:spcAft>
              <a:buClr>
                <a:srgbClr val="FFFFFF"/>
              </a:buClr>
              <a:buSzPct val="25000"/>
              <a:buFont typeface="Calibri"/>
              <a:buNone/>
            </a:pPr>
            <a:r>
              <a:rPr lang="en-US" sz="2800" b="1" i="0" u="none">
                <a:solidFill>
                  <a:srgbClr val="FFFFFF"/>
                </a:solidFill>
                <a:latin typeface="Alegreya"/>
                <a:ea typeface="Alegreya"/>
                <a:cs typeface="Alegreya"/>
                <a:sym typeface="Alegreya"/>
              </a:rPr>
              <a:t>ACT</a:t>
            </a:r>
          </a:p>
          <a:p>
            <a:pPr marL="0" marR="0" lvl="0" indent="0" algn="l" rtl="0">
              <a:lnSpc>
                <a:spcPct val="100000"/>
              </a:lnSpc>
              <a:spcBef>
                <a:spcPts val="0"/>
              </a:spcBef>
              <a:spcAft>
                <a:spcPts val="0"/>
              </a:spcAft>
              <a:buNone/>
            </a:pPr>
            <a:endParaRPr sz="2800" b="1" i="0" u="none">
              <a:solidFill>
                <a:srgbClr val="FFFFFF"/>
              </a:solidFill>
              <a:latin typeface="Calibri"/>
              <a:ea typeface="Calibri"/>
              <a:cs typeface="Calibri"/>
              <a:sym typeface="Calibri"/>
            </a:endParaRPr>
          </a:p>
        </p:txBody>
      </p:sp>
      <p:sp>
        <p:nvSpPr>
          <p:cNvPr id="244" name="Shape 244"/>
          <p:cNvSpPr/>
          <p:nvPr/>
        </p:nvSpPr>
        <p:spPr>
          <a:xfrm rot="-5400000">
            <a:off x="2705100" y="2852737"/>
            <a:ext cx="304800" cy="4343400"/>
          </a:xfrm>
          <a:prstGeom prst="leftBracket">
            <a:avLst>
              <a:gd name="adj" fmla="val 126"/>
            </a:avLst>
          </a:prstGeom>
          <a:noFill/>
          <a:ln w="19050" cap="flat" cmpd="sng">
            <a:solidFill>
              <a:srgbClr val="28871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45" name="Shape 245"/>
          <p:cNvSpPr txBox="1"/>
          <p:nvPr/>
        </p:nvSpPr>
        <p:spPr>
          <a:xfrm>
            <a:off x="1295400" y="5329237"/>
            <a:ext cx="2971800" cy="12001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Academic Index: quantitative components</a:t>
            </a:r>
          </a:p>
          <a:p>
            <a:pPr marL="0" marR="0" lvl="0" indent="0" algn="ctr" rtl="0">
              <a:lnSpc>
                <a:spcPct val="100000"/>
              </a:lnSpc>
              <a:spcBef>
                <a:spcPts val="0"/>
              </a:spcBef>
              <a:spcAft>
                <a:spcPts val="0"/>
              </a:spcAft>
              <a:buClr>
                <a:schemeClr val="dk1"/>
              </a:buClr>
              <a:buSzPct val="25000"/>
              <a:buFont typeface="Calibri"/>
              <a:buNone/>
            </a:pPr>
            <a:r>
              <a:rPr lang="en-US" sz="1800" b="1" i="0" u="none">
                <a:solidFill>
                  <a:schemeClr val="dk1"/>
                </a:solidFill>
                <a:latin typeface="Calibri"/>
                <a:ea typeface="Calibri"/>
                <a:cs typeface="Calibri"/>
                <a:sym typeface="Calibri"/>
              </a:rPr>
              <a:t>How will they read your application?</a:t>
            </a:r>
          </a:p>
        </p:txBody>
      </p:sp>
      <p:sp>
        <p:nvSpPr>
          <p:cNvPr id="246" name="Shape 246"/>
          <p:cNvSpPr txBox="1"/>
          <p:nvPr/>
        </p:nvSpPr>
        <p:spPr>
          <a:xfrm>
            <a:off x="5927725" y="5216525"/>
            <a:ext cx="2971800" cy="1477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qualitative components: </a:t>
            </a:r>
          </a:p>
          <a:p>
            <a:pPr marL="0" marR="0" lvl="0" indent="0" algn="ctr"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the packaging of the application: </a:t>
            </a:r>
          </a:p>
          <a:p>
            <a:pPr marL="0" marR="0" lvl="0" indent="0" algn="ctr" rtl="0">
              <a:lnSpc>
                <a:spcPct val="100000"/>
              </a:lnSpc>
              <a:spcBef>
                <a:spcPts val="0"/>
              </a:spcBef>
              <a:spcAft>
                <a:spcPts val="0"/>
              </a:spcAft>
              <a:buClr>
                <a:schemeClr val="dk1"/>
              </a:buClr>
              <a:buSzPct val="25000"/>
              <a:buFont typeface="Calibri"/>
              <a:buNone/>
            </a:pPr>
            <a:r>
              <a:rPr lang="en-US" sz="1800" b="1" i="0" u="none">
                <a:solidFill>
                  <a:schemeClr val="dk1"/>
                </a:solidFill>
                <a:latin typeface="Calibri"/>
                <a:ea typeface="Calibri"/>
                <a:cs typeface="Calibri"/>
                <a:sym typeface="Calibri"/>
              </a:rPr>
              <a:t>Is there a cohesive story?</a:t>
            </a:r>
          </a:p>
        </p:txBody>
      </p:sp>
      <p:sp>
        <p:nvSpPr>
          <p:cNvPr id="247" name="Shape 247"/>
          <p:cNvSpPr/>
          <p:nvPr/>
        </p:nvSpPr>
        <p:spPr>
          <a:xfrm>
            <a:off x="6178550" y="4421187"/>
            <a:ext cx="2514600" cy="685800"/>
          </a:xfrm>
          <a:prstGeom prst="roundRect">
            <a:avLst>
              <a:gd name="adj" fmla="val 4267"/>
            </a:avLst>
          </a:prstGeom>
          <a:solidFill>
            <a:srgbClr val="002060"/>
          </a:solidFill>
          <a:ln w="25400" cap="flat" cmpd="sng">
            <a:solidFill>
              <a:srgbClr val="73972E"/>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000" b="0" i="0" u="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b="0" i="0" u="none">
                <a:solidFill>
                  <a:srgbClr val="FFFFFF"/>
                </a:solidFill>
                <a:latin typeface="Calibri"/>
                <a:ea typeface="Calibri"/>
                <a:cs typeface="Calibri"/>
                <a:sym typeface="Calibri"/>
              </a:rPr>
              <a:t>Demonstrated</a:t>
            </a:r>
          </a:p>
          <a:p>
            <a:pPr marL="0" marR="0" lvl="0" indent="0" algn="ctr" rtl="0">
              <a:lnSpc>
                <a:spcPct val="100000"/>
              </a:lnSpc>
              <a:spcBef>
                <a:spcPts val="0"/>
              </a:spcBef>
              <a:spcAft>
                <a:spcPts val="0"/>
              </a:spcAft>
              <a:buClr>
                <a:srgbClr val="FFFFFF"/>
              </a:buClr>
              <a:buSzPct val="25000"/>
              <a:buFont typeface="Calibri"/>
              <a:buNone/>
            </a:pPr>
            <a:r>
              <a:rPr lang="en-US" sz="2000" b="0" i="0" u="none">
                <a:solidFill>
                  <a:srgbClr val="FFFFFF"/>
                </a:solidFill>
                <a:latin typeface="Calibri"/>
                <a:ea typeface="Calibri"/>
                <a:cs typeface="Calibri"/>
                <a:sym typeface="Calibri"/>
              </a:rPr>
              <a:t>Interest</a:t>
            </a:r>
          </a:p>
          <a:p>
            <a:pPr marL="0" marR="0" lvl="0" indent="0" algn="l" rtl="0">
              <a:lnSpc>
                <a:spcPct val="100000"/>
              </a:lnSpc>
              <a:spcBef>
                <a:spcPts val="0"/>
              </a:spcBef>
              <a:spcAft>
                <a:spcPts val="0"/>
              </a:spcAft>
              <a:buNone/>
            </a:pPr>
            <a:endParaRPr sz="2000" b="0" i="0" u="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60387" y="2152650"/>
            <a:ext cx="8269200" cy="13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5400">
                <a:latin typeface="Alegreya"/>
                <a:ea typeface="Alegreya"/>
                <a:cs typeface="Alegreya"/>
                <a:sym typeface="Alegreya"/>
              </a:rPr>
              <a:t>ADMISSIONS TRENDS</a:t>
            </a:r>
            <a:r>
              <a:rPr lang="en-US" sz="5400" i="0" u="none" strike="noStrike" cap="none">
                <a:solidFill>
                  <a:schemeClr val="dk1"/>
                </a:solidFill>
                <a:latin typeface="Alegreya"/>
                <a:ea typeface="Alegreya"/>
                <a:cs typeface="Alegreya"/>
                <a:sym typeface="Alegreya"/>
              </a:rPr>
              <a:t/>
            </a:r>
            <a:br>
              <a:rPr lang="en-US" sz="5400" i="0" u="none" strike="noStrike" cap="none">
                <a:solidFill>
                  <a:schemeClr val="dk1"/>
                </a:solidFill>
                <a:latin typeface="Alegreya"/>
                <a:ea typeface="Alegreya"/>
                <a:cs typeface="Alegreya"/>
                <a:sym typeface="Alegreya"/>
              </a:rPr>
            </a:br>
            <a:endParaRPr lang="en-US" sz="5400" i="0" u="none" strike="noStrike" cap="none">
              <a:solidFill>
                <a:schemeClr val="dk1"/>
              </a:solidFill>
              <a:latin typeface="Alegreya"/>
              <a:ea typeface="Alegreya"/>
              <a:cs typeface="Alegreya"/>
              <a:sym typeface="Alegreya"/>
            </a:endParaRPr>
          </a:p>
        </p:txBody>
      </p:sp>
      <p:pic>
        <p:nvPicPr>
          <p:cNvPr id="56" name="Shape 56" descr="apple_color-print.jpg"/>
          <p:cNvPicPr preferRelativeResize="0"/>
          <p:nvPr/>
        </p:nvPicPr>
        <p:blipFill rotWithShape="1">
          <a:blip r:embed="rId3">
            <a:alphaModFix amt="66000"/>
          </a:blip>
          <a:srcRect r="9600" b="41938"/>
          <a:stretch/>
        </p:blipFill>
        <p:spPr>
          <a:xfrm>
            <a:off x="5475287" y="3719512"/>
            <a:ext cx="3540000" cy="2787600"/>
          </a:xfrm>
          <a:prstGeom prst="rect">
            <a:avLst/>
          </a:prstGeom>
          <a:noFill/>
          <a:ln>
            <a:noFill/>
          </a:ln>
        </p:spPr>
      </p:pic>
      <p:pic>
        <p:nvPicPr>
          <p:cNvPr id="57" name="Shape 57" descr="books apple.png"/>
          <p:cNvPicPr preferRelativeResize="0"/>
          <p:nvPr/>
        </p:nvPicPr>
        <p:blipFill rotWithShape="1">
          <a:blip r:embed="rId4">
            <a:alphaModFix/>
          </a:blip>
          <a:srcRect/>
          <a:stretch/>
        </p:blipFill>
        <p:spPr>
          <a:xfrm>
            <a:off x="5603875" y="3609975"/>
            <a:ext cx="3540000" cy="2897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2800" i="0" u="none" strike="noStrike" cap="none">
                <a:solidFill>
                  <a:schemeClr val="dk1"/>
                </a:solidFill>
                <a:latin typeface="Alegreya"/>
                <a:ea typeface="Alegreya"/>
                <a:cs typeface="Alegreya"/>
                <a:sym typeface="Alegreya"/>
              </a:rPr>
              <a:t>How Most Colleges Evaluate Applicants</a:t>
            </a:r>
          </a:p>
        </p:txBody>
      </p:sp>
      <p:sp>
        <p:nvSpPr>
          <p:cNvPr id="253" name="Shape 253"/>
          <p:cNvSpPr txBox="1">
            <a:spLocks noGrp="1"/>
          </p:cNvSpPr>
          <p:nvPr>
            <p:ph type="body" idx="1"/>
          </p:nvPr>
        </p:nvSpPr>
        <p:spPr>
          <a:xfrm>
            <a:off x="457200" y="1833562"/>
            <a:ext cx="8229600" cy="45735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500" b="1" i="0" u="none">
                <a:solidFill>
                  <a:schemeClr val="dk1"/>
                </a:solidFill>
                <a:latin typeface="Alegreya"/>
                <a:ea typeface="Alegreya"/>
                <a:cs typeface="Alegreya"/>
                <a:sym typeface="Alegreya"/>
              </a:rPr>
              <a:t>Step 1:  Academic Indexing</a:t>
            </a:r>
          </a:p>
          <a:p>
            <a:pPr marL="0" marR="0" lvl="0" indent="0" algn="l" rtl="0">
              <a:lnSpc>
                <a:spcPct val="100000"/>
              </a:lnSpc>
              <a:spcBef>
                <a:spcPts val="17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Applications are indexed through an algorithm that typically includes:</a:t>
            </a:r>
          </a:p>
          <a:p>
            <a:pPr marL="914400" marR="0" lvl="1" indent="-520700" algn="l" rtl="0">
              <a:lnSpc>
                <a:spcPct val="100000"/>
              </a:lnSpc>
              <a:spcBef>
                <a:spcPts val="0"/>
              </a:spcBef>
              <a:spcAft>
                <a:spcPts val="0"/>
              </a:spcAft>
              <a:buClr>
                <a:schemeClr val="dk1"/>
              </a:buClr>
              <a:buSzPct val="100000"/>
              <a:buFont typeface="Alegreya"/>
              <a:buChar char="–"/>
            </a:pPr>
            <a:r>
              <a:rPr lang="en-US" sz="2500" i="1" u="none" strike="noStrike" cap="none">
                <a:solidFill>
                  <a:schemeClr val="dk1"/>
                </a:solidFill>
                <a:latin typeface="Alegreya"/>
                <a:ea typeface="Alegreya"/>
                <a:cs typeface="Alegreya"/>
                <a:sym typeface="Alegreya"/>
              </a:rPr>
              <a:t>Course rigor</a:t>
            </a:r>
          </a:p>
          <a:p>
            <a:pPr marL="914400" marR="0" lvl="1" indent="-520700" algn="l" rtl="0">
              <a:lnSpc>
                <a:spcPct val="100000"/>
              </a:lnSpc>
              <a:spcBef>
                <a:spcPts val="0"/>
              </a:spcBef>
              <a:spcAft>
                <a:spcPts val="0"/>
              </a:spcAft>
              <a:buClr>
                <a:schemeClr val="dk1"/>
              </a:buClr>
              <a:buSzPct val="100000"/>
              <a:buFont typeface="Alegreya"/>
              <a:buChar char="–"/>
            </a:pPr>
            <a:r>
              <a:rPr lang="en-US" sz="2500" i="1" u="none" strike="noStrike" cap="none">
                <a:solidFill>
                  <a:schemeClr val="dk1"/>
                </a:solidFill>
                <a:latin typeface="Alegreya"/>
                <a:ea typeface="Alegreya"/>
                <a:cs typeface="Alegreya"/>
                <a:sym typeface="Alegreya"/>
              </a:rPr>
              <a:t>Grades in core classes</a:t>
            </a:r>
          </a:p>
          <a:p>
            <a:pPr marL="914400" marR="0" lvl="1" indent="-520700" algn="l" rtl="0">
              <a:lnSpc>
                <a:spcPct val="100000"/>
              </a:lnSpc>
              <a:spcBef>
                <a:spcPts val="0"/>
              </a:spcBef>
              <a:spcAft>
                <a:spcPts val="0"/>
              </a:spcAft>
              <a:buClr>
                <a:schemeClr val="dk1"/>
              </a:buClr>
              <a:buSzPct val="100000"/>
              <a:buFont typeface="Alegreya"/>
              <a:buChar char="–"/>
            </a:pPr>
            <a:r>
              <a:rPr lang="en-US" sz="2500" i="1" u="none" strike="noStrike" cap="none">
                <a:solidFill>
                  <a:schemeClr val="dk1"/>
                </a:solidFill>
                <a:latin typeface="Alegreya"/>
                <a:ea typeface="Alegreya"/>
                <a:cs typeface="Alegreya"/>
                <a:sym typeface="Alegreya"/>
              </a:rPr>
              <a:t>Test scores</a:t>
            </a:r>
          </a:p>
          <a:p>
            <a:pPr marL="914400" marR="0" lvl="1" indent="-520700" algn="l" rtl="0">
              <a:lnSpc>
                <a:spcPct val="100000"/>
              </a:lnSpc>
              <a:spcBef>
                <a:spcPts val="0"/>
              </a:spcBef>
              <a:spcAft>
                <a:spcPts val="0"/>
              </a:spcAft>
              <a:buClr>
                <a:schemeClr val="dk1"/>
              </a:buClr>
              <a:buSzPct val="100000"/>
              <a:buFont typeface="Alegreya"/>
              <a:buChar char="–"/>
            </a:pPr>
            <a:r>
              <a:rPr lang="en-US" sz="2500" i="1" u="none" strike="noStrike" cap="none">
                <a:solidFill>
                  <a:schemeClr val="dk1"/>
                </a:solidFill>
                <a:latin typeface="Alegreya"/>
                <a:ea typeface="Alegreya"/>
                <a:cs typeface="Alegreya"/>
                <a:sym typeface="Alegreya"/>
              </a:rPr>
              <a:t>School strength</a:t>
            </a:r>
          </a:p>
          <a:p>
            <a:pPr marL="0" marR="0" lvl="0" indent="0" algn="l" rtl="0">
              <a:lnSpc>
                <a:spcPct val="100000"/>
              </a:lnSpc>
              <a:spcBef>
                <a:spcPts val="17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Schools assign different weights to these factors, but core GPA and course rigor often </a:t>
            </a:r>
            <a:r>
              <a:rPr lang="en-US" sz="2500">
                <a:latin typeface="Alegreya"/>
                <a:ea typeface="Alegreya"/>
                <a:cs typeface="Alegreya"/>
                <a:sym typeface="Alegreya"/>
              </a:rPr>
              <a:t>rank higher than</a:t>
            </a:r>
            <a:r>
              <a:rPr lang="en-US" sz="2500" i="0" u="none">
                <a:solidFill>
                  <a:schemeClr val="dk1"/>
                </a:solidFill>
                <a:latin typeface="Alegreya"/>
                <a:ea typeface="Alegreya"/>
                <a:cs typeface="Alegreya"/>
                <a:sym typeface="Alegreya"/>
              </a:rPr>
              <a:t> testing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1325562"/>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The Academic Index Impacts the “Read” a Student Receives</a:t>
            </a:r>
          </a:p>
        </p:txBody>
      </p:sp>
      <p:sp>
        <p:nvSpPr>
          <p:cNvPr id="259" name="Shape 259"/>
          <p:cNvSpPr/>
          <p:nvPr/>
        </p:nvSpPr>
        <p:spPr>
          <a:xfrm>
            <a:off x="879475" y="2528887"/>
            <a:ext cx="914400" cy="1030287"/>
          </a:xfrm>
          <a:prstGeom prst="bracketPair">
            <a:avLst/>
          </a:prstGeom>
          <a:noFill/>
          <a:ln w="25400" cap="flat" cmpd="sng">
            <a:solidFill>
              <a:srgbClr val="4F6228"/>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grpSp>
        <p:nvGrpSpPr>
          <p:cNvPr id="260" name="Shape 260"/>
          <p:cNvGrpSpPr/>
          <p:nvPr/>
        </p:nvGrpSpPr>
        <p:grpSpPr>
          <a:xfrm>
            <a:off x="1060450" y="2200275"/>
            <a:ext cx="2232025" cy="3444875"/>
            <a:chOff x="1060450" y="2200275"/>
            <a:chExt cx="2232025" cy="3444875"/>
          </a:xfrm>
        </p:grpSpPr>
        <p:pic>
          <p:nvPicPr>
            <p:cNvPr id="261" name="Shape 261"/>
            <p:cNvPicPr preferRelativeResize="0"/>
            <p:nvPr/>
          </p:nvPicPr>
          <p:blipFill rotWithShape="1">
            <a:blip r:embed="rId3">
              <a:alphaModFix/>
            </a:blip>
            <a:srcRect/>
            <a:stretch/>
          </p:blipFill>
          <p:spPr>
            <a:xfrm>
              <a:off x="1060450" y="2200275"/>
              <a:ext cx="2232025" cy="3444875"/>
            </a:xfrm>
            <a:prstGeom prst="rect">
              <a:avLst/>
            </a:prstGeom>
            <a:noFill/>
            <a:ln>
              <a:noFill/>
            </a:ln>
          </p:spPr>
        </p:pic>
        <p:sp>
          <p:nvSpPr>
            <p:cNvPr id="262" name="Shape 262"/>
            <p:cNvSpPr txBox="1"/>
            <p:nvPr/>
          </p:nvSpPr>
          <p:spPr>
            <a:xfrm>
              <a:off x="1108075" y="2757487"/>
              <a:ext cx="2133600" cy="25527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grpSp>
      <p:sp>
        <p:nvSpPr>
          <p:cNvPr id="263" name="Shape 263"/>
          <p:cNvSpPr txBox="1"/>
          <p:nvPr/>
        </p:nvSpPr>
        <p:spPr>
          <a:xfrm>
            <a:off x="193675" y="2747962"/>
            <a:ext cx="990600" cy="647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class size</a:t>
            </a:r>
          </a:p>
        </p:txBody>
      </p:sp>
      <p:sp>
        <p:nvSpPr>
          <p:cNvPr id="264" name="Shape 264"/>
          <p:cNvSpPr/>
          <p:nvPr/>
        </p:nvSpPr>
        <p:spPr>
          <a:xfrm>
            <a:off x="3317875" y="2376487"/>
            <a:ext cx="152400" cy="609600"/>
          </a:xfrm>
          <a:prstGeom prst="rightBrace">
            <a:avLst>
              <a:gd name="adj1" fmla="val 450"/>
              <a:gd name="adj2" fmla="val 50000"/>
            </a:avLst>
          </a:prstGeom>
          <a:noFill/>
          <a:ln w="25400" cap="flat" cmpd="sng">
            <a:solidFill>
              <a:srgbClr val="4F6228"/>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65" name="Shape 265"/>
          <p:cNvSpPr txBox="1"/>
          <p:nvPr/>
        </p:nvSpPr>
        <p:spPr>
          <a:xfrm>
            <a:off x="3716337" y="2376487"/>
            <a:ext cx="5105400"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Is there a compelling reason </a:t>
            </a:r>
            <a:r>
              <a:rPr lang="en-US" sz="2000" b="1" i="0" u="none">
                <a:solidFill>
                  <a:schemeClr val="dk1"/>
                </a:solidFill>
                <a:latin typeface="Alegreya"/>
                <a:ea typeface="Alegreya"/>
                <a:cs typeface="Alegreya"/>
                <a:sym typeface="Alegreya"/>
              </a:rPr>
              <a:t>not</a:t>
            </a:r>
            <a:r>
              <a:rPr lang="en-US" sz="2000" i="0" u="none">
                <a:solidFill>
                  <a:schemeClr val="dk1"/>
                </a:solidFill>
                <a:latin typeface="Alegreya"/>
                <a:ea typeface="Alegreya"/>
                <a:cs typeface="Alegreya"/>
                <a:sym typeface="Alegreya"/>
              </a:rPr>
              <a:t> to give an offer to these students?</a:t>
            </a:r>
          </a:p>
        </p:txBody>
      </p:sp>
      <p:sp>
        <p:nvSpPr>
          <p:cNvPr id="266" name="Shape 266"/>
          <p:cNvSpPr txBox="1"/>
          <p:nvPr/>
        </p:nvSpPr>
        <p:spPr>
          <a:xfrm>
            <a:off x="3724275" y="4648200"/>
            <a:ext cx="5105400"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Is there a compelling reason to take a risk on these students?</a:t>
            </a:r>
          </a:p>
        </p:txBody>
      </p:sp>
      <p:sp>
        <p:nvSpPr>
          <p:cNvPr id="267" name="Shape 267"/>
          <p:cNvSpPr/>
          <p:nvPr/>
        </p:nvSpPr>
        <p:spPr>
          <a:xfrm>
            <a:off x="3317875" y="4662487"/>
            <a:ext cx="152400" cy="609600"/>
          </a:xfrm>
          <a:prstGeom prst="rightBrace">
            <a:avLst>
              <a:gd name="adj1" fmla="val 450"/>
              <a:gd name="adj2" fmla="val 50000"/>
            </a:avLst>
          </a:prstGeom>
          <a:noFill/>
          <a:ln w="25400" cap="flat" cmpd="sng">
            <a:solidFill>
              <a:srgbClr val="4F6228"/>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68" name="Shape 268"/>
          <p:cNvSpPr/>
          <p:nvPr/>
        </p:nvSpPr>
        <p:spPr>
          <a:xfrm>
            <a:off x="3317875" y="3559175"/>
            <a:ext cx="152400" cy="609600"/>
          </a:xfrm>
          <a:prstGeom prst="rightBrace">
            <a:avLst>
              <a:gd name="adj1" fmla="val 450"/>
              <a:gd name="adj2" fmla="val 50000"/>
            </a:avLst>
          </a:prstGeom>
          <a:noFill/>
          <a:ln w="25400" cap="flat" cmpd="sng">
            <a:solidFill>
              <a:srgbClr val="4F6228"/>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69" name="Shape 269"/>
          <p:cNvSpPr txBox="1"/>
          <p:nvPr/>
        </p:nvSpPr>
        <p:spPr>
          <a:xfrm>
            <a:off x="3729037" y="3519487"/>
            <a:ext cx="5105400"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The real work for the admissions committee – the kids in the middle</a:t>
            </a:r>
          </a:p>
        </p:txBody>
      </p:sp>
      <p:sp>
        <p:nvSpPr>
          <p:cNvPr id="270" name="Shape 270"/>
          <p:cNvSpPr txBox="1"/>
          <p:nvPr/>
        </p:nvSpPr>
        <p:spPr>
          <a:xfrm>
            <a:off x="1260475" y="2692400"/>
            <a:ext cx="182880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Top of the index</a:t>
            </a:r>
          </a:p>
        </p:txBody>
      </p:sp>
      <p:grpSp>
        <p:nvGrpSpPr>
          <p:cNvPr id="271" name="Shape 271"/>
          <p:cNvGrpSpPr/>
          <p:nvPr/>
        </p:nvGrpSpPr>
        <p:grpSpPr>
          <a:xfrm>
            <a:off x="1060450" y="3060700"/>
            <a:ext cx="2232025" cy="2554287"/>
            <a:chOff x="1060450" y="3060700"/>
            <a:chExt cx="2232025" cy="2554287"/>
          </a:xfrm>
        </p:grpSpPr>
        <p:pic>
          <p:nvPicPr>
            <p:cNvPr id="272" name="Shape 272"/>
            <p:cNvPicPr preferRelativeResize="0"/>
            <p:nvPr/>
          </p:nvPicPr>
          <p:blipFill rotWithShape="1">
            <a:blip r:embed="rId4">
              <a:alphaModFix/>
            </a:blip>
            <a:srcRect/>
            <a:stretch/>
          </p:blipFill>
          <p:spPr>
            <a:xfrm>
              <a:off x="1060450" y="3060700"/>
              <a:ext cx="2232025" cy="2554287"/>
            </a:xfrm>
            <a:prstGeom prst="rect">
              <a:avLst/>
            </a:prstGeom>
            <a:noFill/>
            <a:ln>
              <a:noFill/>
            </a:ln>
          </p:spPr>
        </p:pic>
        <p:sp>
          <p:nvSpPr>
            <p:cNvPr id="273" name="Shape 273"/>
            <p:cNvSpPr txBox="1"/>
            <p:nvPr/>
          </p:nvSpPr>
          <p:spPr>
            <a:xfrm>
              <a:off x="1108075" y="3617912"/>
              <a:ext cx="2133600" cy="1657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grpSp>
      <p:sp>
        <p:nvSpPr>
          <p:cNvPr id="274" name="Shape 274"/>
          <p:cNvSpPr txBox="1"/>
          <p:nvPr/>
        </p:nvSpPr>
        <p:spPr>
          <a:xfrm>
            <a:off x="1076325" y="4811712"/>
            <a:ext cx="254635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Bottom of the index</a:t>
            </a:r>
          </a:p>
        </p:txBody>
      </p:sp>
      <p:sp>
        <p:nvSpPr>
          <p:cNvPr id="275" name="Shape 275"/>
          <p:cNvSpPr/>
          <p:nvPr/>
        </p:nvSpPr>
        <p:spPr>
          <a:xfrm>
            <a:off x="1108075" y="3883025"/>
            <a:ext cx="2133600" cy="609600"/>
          </a:xfrm>
          <a:prstGeom prst="ellipse">
            <a:avLst/>
          </a:prstGeom>
          <a:solidFill>
            <a:srgbClr val="77933C"/>
          </a:soli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grpSp>
        <p:nvGrpSpPr>
          <p:cNvPr id="276" name="Shape 276"/>
          <p:cNvGrpSpPr/>
          <p:nvPr/>
        </p:nvGrpSpPr>
        <p:grpSpPr>
          <a:xfrm>
            <a:off x="328612" y="5522912"/>
            <a:ext cx="8461375" cy="1103312"/>
            <a:chOff x="328612" y="5522912"/>
            <a:chExt cx="8461375" cy="1103312"/>
          </a:xfrm>
        </p:grpSpPr>
        <p:pic>
          <p:nvPicPr>
            <p:cNvPr id="277" name="Shape 277"/>
            <p:cNvPicPr preferRelativeResize="0"/>
            <p:nvPr/>
          </p:nvPicPr>
          <p:blipFill rotWithShape="1">
            <a:blip r:embed="rId5">
              <a:alphaModFix/>
            </a:blip>
            <a:srcRect/>
            <a:stretch/>
          </p:blipFill>
          <p:spPr>
            <a:xfrm>
              <a:off x="328612" y="5522912"/>
              <a:ext cx="8461375" cy="1103312"/>
            </a:xfrm>
            <a:prstGeom prst="rect">
              <a:avLst/>
            </a:prstGeom>
            <a:noFill/>
            <a:ln>
              <a:noFill/>
            </a:ln>
          </p:spPr>
        </p:pic>
        <p:sp>
          <p:nvSpPr>
            <p:cNvPr id="278" name="Shape 278"/>
            <p:cNvSpPr txBox="1"/>
            <p:nvPr/>
          </p:nvSpPr>
          <p:spPr>
            <a:xfrm>
              <a:off x="571500" y="5768975"/>
              <a:ext cx="7972425" cy="6143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Students at the bottom of the index may only receive a cursory read at best, looking for hooks. Academically they are riskier.</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13874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4000" i="0" u="none" strike="noStrike" cap="none">
                <a:solidFill>
                  <a:schemeClr val="dk1"/>
                </a:solidFill>
                <a:latin typeface="Alegreya"/>
                <a:ea typeface="Alegreya"/>
                <a:cs typeface="Alegreya"/>
                <a:sym typeface="Alegreya"/>
              </a:rPr>
              <a:t>How Most Colleges Evaluate Applicants Continued…</a:t>
            </a:r>
          </a:p>
        </p:txBody>
      </p:sp>
      <p:sp>
        <p:nvSpPr>
          <p:cNvPr id="284" name="Shape 284"/>
          <p:cNvSpPr txBox="1"/>
          <p:nvPr/>
        </p:nvSpPr>
        <p:spPr>
          <a:xfrm>
            <a:off x="119062" y="2605087"/>
            <a:ext cx="8836025" cy="3495675"/>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3000" b="1" i="0" u="none">
                <a:solidFill>
                  <a:schemeClr val="dk1"/>
                </a:solidFill>
                <a:latin typeface="Alegreya"/>
                <a:ea typeface="Alegreya"/>
                <a:cs typeface="Alegreya"/>
                <a:sym typeface="Alegreya"/>
              </a:rPr>
              <a:t>Step 2*:  Involvement/Leadership Evaluation</a:t>
            </a:r>
          </a:p>
          <a:p>
            <a:pPr marL="0" marR="0" lvl="0" indent="0" algn="l" rtl="0">
              <a:lnSpc>
                <a:spcPct val="80000"/>
              </a:lnSpc>
              <a:spcBef>
                <a:spcPts val="1800"/>
              </a:spcBef>
              <a:spcAft>
                <a:spcPts val="0"/>
              </a:spcAft>
              <a:buClr>
                <a:schemeClr val="dk1"/>
              </a:buClr>
              <a:buSzPct val="100000"/>
              <a:buFont typeface="Alegreya"/>
              <a:buChar char="•"/>
            </a:pPr>
            <a:r>
              <a:rPr lang="en-US" sz="3000" i="0" u="none">
                <a:solidFill>
                  <a:schemeClr val="dk1"/>
                </a:solidFill>
                <a:latin typeface="Alegreya"/>
                <a:ea typeface="Alegreya"/>
                <a:cs typeface="Alegreya"/>
                <a:sym typeface="Alegreya"/>
              </a:rPr>
              <a:t>Student résumé </a:t>
            </a:r>
          </a:p>
          <a:p>
            <a:pPr marL="0" marR="0" lvl="0" indent="0" algn="l" rtl="0">
              <a:lnSpc>
                <a:spcPct val="80000"/>
              </a:lnSpc>
              <a:spcBef>
                <a:spcPts val="600"/>
              </a:spcBef>
              <a:spcAft>
                <a:spcPts val="0"/>
              </a:spcAft>
              <a:buClr>
                <a:schemeClr val="dk1"/>
              </a:buClr>
              <a:buSzPct val="100000"/>
              <a:buFont typeface="Alegreya"/>
              <a:buChar char="•"/>
            </a:pPr>
            <a:r>
              <a:rPr lang="en-US" sz="3000" i="0" u="none">
                <a:solidFill>
                  <a:schemeClr val="dk1"/>
                </a:solidFill>
                <a:latin typeface="Alegreya"/>
                <a:ea typeface="Alegreya"/>
                <a:cs typeface="Alegreya"/>
                <a:sym typeface="Alegreya"/>
              </a:rPr>
              <a:t>Extra Curricular Activities</a:t>
            </a:r>
          </a:p>
          <a:p>
            <a:pPr marL="0" marR="0" lvl="0" indent="0" algn="l" rtl="0">
              <a:lnSpc>
                <a:spcPct val="80000"/>
              </a:lnSpc>
              <a:spcBef>
                <a:spcPts val="600"/>
              </a:spcBef>
              <a:spcAft>
                <a:spcPts val="0"/>
              </a:spcAft>
              <a:buClr>
                <a:schemeClr val="dk1"/>
              </a:buClr>
              <a:buSzPct val="100000"/>
              <a:buFont typeface="Alegreya"/>
              <a:buChar char="•"/>
            </a:pPr>
            <a:r>
              <a:rPr lang="en-US" sz="3000" i="0" u="none">
                <a:solidFill>
                  <a:schemeClr val="dk1"/>
                </a:solidFill>
                <a:latin typeface="Alegreya"/>
                <a:ea typeface="Alegreya"/>
                <a:cs typeface="Alegreya"/>
                <a:sym typeface="Alegreya"/>
              </a:rPr>
              <a:t>Leadership positions (depth) </a:t>
            </a:r>
            <a:r>
              <a:rPr lang="en-US" sz="3000">
                <a:solidFill>
                  <a:schemeClr val="dk1"/>
                </a:solidFill>
                <a:latin typeface="Alegreya"/>
                <a:ea typeface="Alegreya"/>
                <a:cs typeface="Alegreya"/>
                <a:sym typeface="Alegreya"/>
              </a:rPr>
              <a:t>more important than</a:t>
            </a:r>
            <a:r>
              <a:rPr lang="en-US" sz="3000" i="0" u="none">
                <a:solidFill>
                  <a:schemeClr val="dk1"/>
                </a:solidFill>
                <a:latin typeface="Alegreya"/>
                <a:ea typeface="Alegreya"/>
                <a:cs typeface="Alegreya"/>
                <a:sym typeface="Alegreya"/>
              </a:rPr>
              <a:t> variety (breadth)</a:t>
            </a:r>
          </a:p>
          <a:p>
            <a:pPr marL="0" marR="0" lvl="0" indent="0" algn="r" rtl="0">
              <a:lnSpc>
                <a:spcPct val="80000"/>
              </a:lnSpc>
              <a:spcBef>
                <a:spcPts val="600"/>
              </a:spcBef>
              <a:spcAft>
                <a:spcPts val="0"/>
              </a:spcAft>
              <a:buClr>
                <a:schemeClr val="dk1"/>
              </a:buClr>
              <a:buSzPct val="25000"/>
              <a:buFont typeface="Calibri"/>
              <a:buNone/>
            </a:pPr>
            <a:r>
              <a:rPr lang="en-US" sz="3000" i="0" u="none">
                <a:solidFill>
                  <a:schemeClr val="dk1"/>
                </a:solidFill>
                <a:latin typeface="Alegreya"/>
                <a:ea typeface="Alegreya"/>
                <a:cs typeface="Alegreya"/>
                <a:sym typeface="Alegreya"/>
              </a:rPr>
              <a:t>*The factors in Steps 2 and 3 are considered only if the student’s academic index justifies a holistic read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13366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4000" i="0" u="none" strike="noStrike" cap="none">
                <a:solidFill>
                  <a:schemeClr val="dk1"/>
                </a:solidFill>
                <a:latin typeface="Alegreya"/>
                <a:ea typeface="Alegreya"/>
                <a:cs typeface="Alegreya"/>
                <a:sym typeface="Alegreya"/>
              </a:rPr>
              <a:t>How Most Colleges Evaluate Applicants Continued…</a:t>
            </a:r>
          </a:p>
        </p:txBody>
      </p:sp>
      <p:sp>
        <p:nvSpPr>
          <p:cNvPr id="290" name="Shape 290"/>
          <p:cNvSpPr txBox="1"/>
          <p:nvPr/>
        </p:nvSpPr>
        <p:spPr>
          <a:xfrm>
            <a:off x="322262" y="2289175"/>
            <a:ext cx="9024937" cy="4460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1" i="0" u="none">
                <a:solidFill>
                  <a:schemeClr val="dk1"/>
                </a:solidFill>
                <a:latin typeface="Calibri"/>
                <a:ea typeface="Calibri"/>
                <a:cs typeface="Calibri"/>
                <a:sym typeface="Calibri"/>
              </a:rPr>
              <a:t>Step 3:  Consider Other, Qualitative Factors</a:t>
            </a:r>
          </a:p>
          <a:p>
            <a:pPr marL="0" marR="0" lvl="0" indent="0" algn="l" rtl="0">
              <a:lnSpc>
                <a:spcPct val="100000"/>
              </a:lnSpc>
              <a:spcBef>
                <a:spcPts val="17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Adversity</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Contributions to the community</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Diversity</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Awards and recognitions</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Personality and voice</a:t>
            </a:r>
          </a:p>
          <a:p>
            <a:pPr marL="0" marR="0" lvl="0" indent="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Student’s self-awareness or insights, as demonstrated through the essays or letters of recommendation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560387" y="2152650"/>
            <a:ext cx="8269287" cy="13620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5400" i="0" u="none" strike="noStrike" cap="none">
                <a:solidFill>
                  <a:schemeClr val="dk1"/>
                </a:solidFill>
                <a:latin typeface="Alegreya"/>
                <a:ea typeface="Alegreya"/>
                <a:cs typeface="Alegreya"/>
                <a:sym typeface="Alegreya"/>
              </a:rPr>
              <a:t>ACADEMICS</a:t>
            </a:r>
            <a:br>
              <a:rPr lang="en-US" sz="5400" i="0" u="none" strike="noStrike" cap="none">
                <a:solidFill>
                  <a:schemeClr val="dk1"/>
                </a:solidFill>
                <a:latin typeface="Alegreya"/>
                <a:ea typeface="Alegreya"/>
                <a:cs typeface="Alegreya"/>
                <a:sym typeface="Alegreya"/>
              </a:rPr>
            </a:br>
            <a:r>
              <a:rPr lang="en-US" sz="2800" i="1" u="none" strike="noStrike" cap="none">
                <a:solidFill>
                  <a:schemeClr val="dk1"/>
                </a:solidFill>
                <a:latin typeface="Alegreya"/>
                <a:ea typeface="Alegreya"/>
                <a:cs typeface="Alegreya"/>
                <a:sym typeface="Alegreya"/>
              </a:rPr>
              <a:t>HOW WILL COLLEGES VIEW MY TRANSCRIPT?</a:t>
            </a:r>
          </a:p>
        </p:txBody>
      </p:sp>
      <p:pic>
        <p:nvPicPr>
          <p:cNvPr id="296" name="Shape 296" descr="apple_color-print.jpg"/>
          <p:cNvPicPr preferRelativeResize="0"/>
          <p:nvPr/>
        </p:nvPicPr>
        <p:blipFill rotWithShape="1">
          <a:blip r:embed="rId3">
            <a:alphaModFix amt="66000"/>
          </a:blip>
          <a:srcRect r="9599" b="41937"/>
          <a:stretch/>
        </p:blipFill>
        <p:spPr>
          <a:xfrm>
            <a:off x="5475287" y="3719512"/>
            <a:ext cx="3540125" cy="2787650"/>
          </a:xfrm>
          <a:prstGeom prst="rect">
            <a:avLst/>
          </a:prstGeom>
          <a:noFill/>
          <a:ln>
            <a:noFill/>
          </a:ln>
        </p:spPr>
      </p:pic>
      <p:pic>
        <p:nvPicPr>
          <p:cNvPr id="297" name="Shape 297" descr="books apple.png"/>
          <p:cNvPicPr preferRelativeResize="0"/>
          <p:nvPr/>
        </p:nvPicPr>
        <p:blipFill rotWithShape="1">
          <a:blip r:embed="rId4">
            <a:alphaModFix/>
          </a:blip>
          <a:srcRect/>
          <a:stretch/>
        </p:blipFill>
        <p:spPr>
          <a:xfrm>
            <a:off x="5603875" y="3609975"/>
            <a:ext cx="3540125" cy="28971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125412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800" i="0" u="none" strike="noStrike" cap="none">
                <a:solidFill>
                  <a:schemeClr val="dk1"/>
                </a:solidFill>
                <a:latin typeface="Alegreya"/>
                <a:ea typeface="Alegreya"/>
                <a:cs typeface="Alegreya"/>
                <a:sym typeface="Alegreya"/>
              </a:rPr>
              <a:t>Curricular strength will be more important than ever</a:t>
            </a:r>
          </a:p>
        </p:txBody>
      </p:sp>
      <p:pic>
        <p:nvPicPr>
          <p:cNvPr id="303" name="Shape 303" descr="https://upload.wikimedia.org/wikipedia/commons/thumb/f/f5/AP_Exams_Taken_in_2013.svg/2000px-AP_Exams_Taken_in_2013.svg.png"/>
          <p:cNvPicPr preferRelativeResize="0"/>
          <p:nvPr/>
        </p:nvPicPr>
        <p:blipFill rotWithShape="1">
          <a:blip r:embed="rId3">
            <a:alphaModFix/>
          </a:blip>
          <a:srcRect/>
          <a:stretch/>
        </p:blipFill>
        <p:spPr>
          <a:xfrm>
            <a:off x="350837" y="2193925"/>
            <a:ext cx="5546725" cy="4286250"/>
          </a:xfrm>
          <a:prstGeom prst="rect">
            <a:avLst/>
          </a:prstGeom>
          <a:noFill/>
          <a:ln>
            <a:noFill/>
          </a:ln>
        </p:spPr>
      </p:pic>
      <p:grpSp>
        <p:nvGrpSpPr>
          <p:cNvPr id="304" name="Shape 304"/>
          <p:cNvGrpSpPr/>
          <p:nvPr/>
        </p:nvGrpSpPr>
        <p:grpSpPr>
          <a:xfrm>
            <a:off x="6003925" y="2773362"/>
            <a:ext cx="3127375" cy="2981325"/>
            <a:chOff x="6003925" y="2773362"/>
            <a:chExt cx="3127375" cy="2981325"/>
          </a:xfrm>
        </p:grpSpPr>
        <p:pic>
          <p:nvPicPr>
            <p:cNvPr id="305" name="Shape 305"/>
            <p:cNvPicPr preferRelativeResize="0"/>
            <p:nvPr/>
          </p:nvPicPr>
          <p:blipFill rotWithShape="1">
            <a:blip r:embed="rId4">
              <a:alphaModFix/>
            </a:blip>
            <a:srcRect/>
            <a:stretch/>
          </p:blipFill>
          <p:spPr>
            <a:xfrm>
              <a:off x="6003925" y="2773362"/>
              <a:ext cx="3127375" cy="2981325"/>
            </a:xfrm>
            <a:prstGeom prst="rect">
              <a:avLst/>
            </a:prstGeom>
            <a:noFill/>
            <a:ln>
              <a:noFill/>
            </a:ln>
          </p:spPr>
        </p:pic>
        <p:sp>
          <p:nvSpPr>
            <p:cNvPr id="306" name="Shape 306"/>
            <p:cNvSpPr txBox="1"/>
            <p:nvPr/>
          </p:nvSpPr>
          <p:spPr>
            <a:xfrm>
              <a:off x="6248400" y="3016250"/>
              <a:ext cx="2640012" cy="24923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More focus on APs and IB classes and Dual Enrollment College Level Classes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2800" i="0" u="none" strike="noStrike" cap="none">
                <a:solidFill>
                  <a:schemeClr val="dk1"/>
                </a:solidFill>
                <a:latin typeface="Alegreya"/>
                <a:ea typeface="Alegreya"/>
                <a:cs typeface="Alegreya"/>
                <a:sym typeface="Alegreya"/>
              </a:rPr>
              <a:t>Balance Course Rigor and GPA</a:t>
            </a:r>
          </a:p>
        </p:txBody>
      </p:sp>
      <p:sp>
        <p:nvSpPr>
          <p:cNvPr id="312" name="Shape 312"/>
          <p:cNvSpPr txBox="1"/>
          <p:nvPr/>
        </p:nvSpPr>
        <p:spPr>
          <a:xfrm>
            <a:off x="325437" y="1727200"/>
            <a:ext cx="8507412" cy="9144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2800" i="0" u="none">
                <a:solidFill>
                  <a:schemeClr val="dk1"/>
                </a:solidFill>
                <a:latin typeface="Alegreya"/>
                <a:ea typeface="Alegreya"/>
                <a:cs typeface="Alegreya"/>
                <a:sym typeface="Alegreya"/>
              </a:rPr>
              <a:t>Encourage students to take a challenging curriculum </a:t>
            </a:r>
            <a:r>
              <a:rPr lang="en-US" sz="2800" b="1" i="0" u="none">
                <a:solidFill>
                  <a:schemeClr val="dk1"/>
                </a:solidFill>
                <a:latin typeface="Alegreya"/>
                <a:ea typeface="Alegreya"/>
                <a:cs typeface="Alegreya"/>
                <a:sym typeface="Alegreya"/>
              </a:rPr>
              <a:t>in the context of your school</a:t>
            </a:r>
          </a:p>
          <a:p>
            <a:pPr marL="0" marR="0" lvl="0" indent="0" algn="l" rtl="0">
              <a:lnSpc>
                <a:spcPct val="100000"/>
              </a:lnSpc>
              <a:spcBef>
                <a:spcPts val="0"/>
              </a:spcBef>
              <a:spcAft>
                <a:spcPts val="0"/>
              </a:spcAft>
              <a:buNone/>
            </a:pPr>
            <a:endParaRPr sz="2800" b="1" i="0" u="none">
              <a:solidFill>
                <a:schemeClr val="dk1"/>
              </a:solidFill>
              <a:latin typeface="Calibri"/>
              <a:ea typeface="Calibri"/>
              <a:cs typeface="Calibri"/>
              <a:sym typeface="Calibri"/>
            </a:endParaRPr>
          </a:p>
        </p:txBody>
      </p:sp>
      <p:pic>
        <p:nvPicPr>
          <p:cNvPr id="313" name="Shape 313"/>
          <p:cNvPicPr preferRelativeResize="0"/>
          <p:nvPr/>
        </p:nvPicPr>
        <p:blipFill rotWithShape="1">
          <a:blip r:embed="rId3">
            <a:alphaModFix/>
          </a:blip>
          <a:srcRect/>
          <a:stretch/>
        </p:blipFill>
        <p:spPr>
          <a:xfrm>
            <a:off x="457200" y="2794000"/>
            <a:ext cx="3630612" cy="2414587"/>
          </a:xfrm>
          <a:prstGeom prst="rect">
            <a:avLst/>
          </a:prstGeom>
          <a:noFill/>
          <a:ln>
            <a:noFill/>
          </a:ln>
        </p:spPr>
      </p:pic>
      <p:sp>
        <p:nvSpPr>
          <p:cNvPr id="314" name="Shape 314"/>
          <p:cNvSpPr txBox="1">
            <a:spLocks noGrp="1"/>
          </p:cNvSpPr>
          <p:nvPr>
            <p:ph type="body" idx="1"/>
          </p:nvPr>
        </p:nvSpPr>
        <p:spPr>
          <a:xfrm>
            <a:off x="4419600" y="2662237"/>
            <a:ext cx="4144962" cy="2651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500" i="0" u="none">
                <a:solidFill>
                  <a:schemeClr val="dk1"/>
                </a:solidFill>
                <a:latin typeface="Alegreya"/>
                <a:ea typeface="Alegreya"/>
                <a:cs typeface="Alegreya"/>
                <a:sym typeface="Alegreya"/>
              </a:rPr>
              <a:t>To strike the right balance, consider:</a:t>
            </a:r>
          </a:p>
          <a:p>
            <a:pPr marL="742950" marR="0" lvl="1" indent="-285750" algn="l" rtl="0">
              <a:lnSpc>
                <a:spcPct val="100000"/>
              </a:lnSpc>
              <a:spcBef>
                <a:spcPts val="500"/>
              </a:spcBef>
              <a:spcAft>
                <a:spcPts val="0"/>
              </a:spcAft>
              <a:buClr>
                <a:schemeClr val="dk1"/>
              </a:buClr>
              <a:buSzPct val="100000"/>
              <a:buFont typeface="Alegreya"/>
              <a:buChar char="-"/>
            </a:pPr>
            <a:r>
              <a:rPr lang="en-US" sz="2500" i="0" u="none" strike="noStrike" cap="none">
                <a:solidFill>
                  <a:schemeClr val="dk1"/>
                </a:solidFill>
                <a:latin typeface="Alegreya"/>
                <a:ea typeface="Alegreya"/>
                <a:cs typeface="Alegreya"/>
                <a:sym typeface="Alegreya"/>
              </a:rPr>
              <a:t>Past performance</a:t>
            </a:r>
          </a:p>
          <a:p>
            <a:pPr marL="742950" marR="0" lvl="1" indent="-285750" algn="l" rtl="0">
              <a:lnSpc>
                <a:spcPct val="100000"/>
              </a:lnSpc>
              <a:spcBef>
                <a:spcPts val="500"/>
              </a:spcBef>
              <a:spcAft>
                <a:spcPts val="0"/>
              </a:spcAft>
              <a:buClr>
                <a:schemeClr val="dk1"/>
              </a:buClr>
              <a:buSzPct val="100000"/>
              <a:buFont typeface="Alegreya"/>
              <a:buChar char="-"/>
            </a:pPr>
            <a:r>
              <a:rPr lang="en-US" sz="2500" i="0" u="none" strike="noStrike" cap="none">
                <a:solidFill>
                  <a:schemeClr val="dk1"/>
                </a:solidFill>
                <a:latin typeface="Alegreya"/>
                <a:ea typeface="Alegreya"/>
                <a:cs typeface="Alegreya"/>
                <a:sym typeface="Alegreya"/>
              </a:rPr>
              <a:t>In-school commitments</a:t>
            </a:r>
          </a:p>
          <a:p>
            <a:pPr marL="742950" marR="0" lvl="1" indent="-285750" algn="l" rtl="0">
              <a:lnSpc>
                <a:spcPct val="100000"/>
              </a:lnSpc>
              <a:spcBef>
                <a:spcPts val="500"/>
              </a:spcBef>
              <a:spcAft>
                <a:spcPts val="0"/>
              </a:spcAft>
              <a:buClr>
                <a:schemeClr val="dk1"/>
              </a:buClr>
              <a:buSzPct val="100000"/>
              <a:buFont typeface="Alegreya"/>
              <a:buChar char="-"/>
            </a:pPr>
            <a:r>
              <a:rPr lang="en-US" sz="2500" i="0" u="none" strike="noStrike" cap="none">
                <a:solidFill>
                  <a:schemeClr val="dk1"/>
                </a:solidFill>
                <a:latin typeface="Alegreya"/>
                <a:ea typeface="Alegreya"/>
                <a:cs typeface="Alegreya"/>
                <a:sym typeface="Alegreya"/>
              </a:rPr>
              <a:t>Other commitments</a:t>
            </a:r>
          </a:p>
        </p:txBody>
      </p:sp>
      <p:grpSp>
        <p:nvGrpSpPr>
          <p:cNvPr id="315" name="Shape 315"/>
          <p:cNvGrpSpPr/>
          <p:nvPr/>
        </p:nvGrpSpPr>
        <p:grpSpPr>
          <a:xfrm>
            <a:off x="0" y="5346700"/>
            <a:ext cx="9277350" cy="1139825"/>
            <a:chOff x="0" y="5346700"/>
            <a:chExt cx="9277350" cy="1139825"/>
          </a:xfrm>
        </p:grpSpPr>
        <p:pic>
          <p:nvPicPr>
            <p:cNvPr id="316" name="Shape 316"/>
            <p:cNvPicPr preferRelativeResize="0"/>
            <p:nvPr/>
          </p:nvPicPr>
          <p:blipFill rotWithShape="1">
            <a:blip r:embed="rId4">
              <a:alphaModFix/>
            </a:blip>
            <a:srcRect/>
            <a:stretch/>
          </p:blipFill>
          <p:spPr>
            <a:xfrm>
              <a:off x="0" y="5346700"/>
              <a:ext cx="9277350" cy="1139825"/>
            </a:xfrm>
            <a:prstGeom prst="rect">
              <a:avLst/>
            </a:prstGeom>
            <a:noFill/>
            <a:ln>
              <a:noFill/>
            </a:ln>
          </p:spPr>
        </p:pic>
        <p:sp>
          <p:nvSpPr>
            <p:cNvPr id="317" name="Shape 317"/>
            <p:cNvSpPr txBox="1"/>
            <p:nvPr/>
          </p:nvSpPr>
          <p:spPr>
            <a:xfrm>
              <a:off x="244475" y="5592762"/>
              <a:ext cx="8786812" cy="646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Getting Cs in advanced courses does not constitute performance. If you are pushing into AP and IB land, As and Bs demonstrate success. More selective colleges want to see more As.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300" i="0" u="none" strike="noStrike" cap="none">
                <a:solidFill>
                  <a:schemeClr val="dk1"/>
                </a:solidFill>
                <a:latin typeface="Alegreya"/>
                <a:ea typeface="Alegreya"/>
                <a:cs typeface="Alegreya"/>
                <a:sym typeface="Alegreya"/>
              </a:rPr>
              <a:t>Grade</a:t>
            </a:r>
            <a:r>
              <a:rPr lang="en-US" sz="3300" i="0" u="none" strike="noStrike" cap="none">
                <a:solidFill>
                  <a:srgbClr val="595959"/>
                </a:solidFill>
                <a:latin typeface="Alegreya"/>
                <a:ea typeface="Alegreya"/>
                <a:cs typeface="Alegreya"/>
                <a:sym typeface="Alegreya"/>
              </a:rPr>
              <a:t> </a:t>
            </a:r>
            <a:r>
              <a:rPr lang="en-US" sz="3300" i="0" u="none" strike="noStrike" cap="none">
                <a:solidFill>
                  <a:schemeClr val="dk1"/>
                </a:solidFill>
                <a:latin typeface="Alegreya"/>
                <a:ea typeface="Alegreya"/>
                <a:cs typeface="Alegreya"/>
                <a:sym typeface="Alegreya"/>
              </a:rPr>
              <a:t>Trends are Essential</a:t>
            </a:r>
          </a:p>
        </p:txBody>
      </p:sp>
      <p:sp>
        <p:nvSpPr>
          <p:cNvPr id="323" name="Shape 323"/>
          <p:cNvSpPr txBox="1">
            <a:spLocks noGrp="1"/>
          </p:cNvSpPr>
          <p:nvPr>
            <p:ph type="body" idx="1"/>
          </p:nvPr>
        </p:nvSpPr>
        <p:spPr>
          <a:xfrm>
            <a:off x="457200" y="1833562"/>
            <a:ext cx="5110162" cy="4573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i="0" u="none">
                <a:solidFill>
                  <a:schemeClr val="dk1"/>
                </a:solidFill>
                <a:latin typeface="Alegreya"/>
                <a:ea typeface="Alegreya"/>
                <a:cs typeface="Alegreya"/>
                <a:sym typeface="Alegreya"/>
              </a:rPr>
              <a:t>It is </a:t>
            </a:r>
            <a:r>
              <a:rPr lang="en-US" sz="2800" b="1" i="1" u="sng">
                <a:solidFill>
                  <a:schemeClr val="dk1"/>
                </a:solidFill>
                <a:latin typeface="Alegreya"/>
                <a:ea typeface="Alegreya"/>
                <a:cs typeface="Alegreya"/>
                <a:sym typeface="Alegreya"/>
              </a:rPr>
              <a:t>never</a:t>
            </a:r>
            <a:r>
              <a:rPr lang="en-US" sz="2800" b="1" i="1" u="none">
                <a:solidFill>
                  <a:schemeClr val="dk1"/>
                </a:solidFill>
                <a:latin typeface="Alegreya"/>
                <a:ea typeface="Alegreya"/>
                <a:cs typeface="Alegreya"/>
                <a:sym typeface="Alegreya"/>
              </a:rPr>
              <a:t> </a:t>
            </a:r>
            <a:r>
              <a:rPr lang="en-US" sz="2800" i="0" u="none">
                <a:solidFill>
                  <a:schemeClr val="dk1"/>
                </a:solidFill>
                <a:latin typeface="Alegreya"/>
                <a:ea typeface="Alegreya"/>
                <a:cs typeface="Alegreya"/>
                <a:sym typeface="Alegreya"/>
              </a:rPr>
              <a:t>too late to improve your grades. It may be tough to change your cumulative GPA first semester senior year, but an upward trend can help with admissions -- </a:t>
            </a:r>
            <a:r>
              <a:rPr lang="en-US" sz="2800" i="1" u="none">
                <a:solidFill>
                  <a:schemeClr val="dk1"/>
                </a:solidFill>
                <a:latin typeface="Alegreya"/>
                <a:ea typeface="Alegreya"/>
                <a:cs typeface="Alegreya"/>
                <a:sym typeface="Alegreya"/>
              </a:rPr>
              <a:t>especially</a:t>
            </a:r>
            <a:r>
              <a:rPr lang="en-US" sz="2800" i="0" u="none">
                <a:solidFill>
                  <a:schemeClr val="dk1"/>
                </a:solidFill>
                <a:latin typeface="Alegreya"/>
                <a:ea typeface="Alegreya"/>
                <a:cs typeface="Alegreya"/>
                <a:sym typeface="Alegreya"/>
              </a:rPr>
              <a:t> if you can explain the change with a compelling narrative.</a:t>
            </a:r>
          </a:p>
          <a:p>
            <a:pPr marL="342900" marR="0" lvl="0" indent="-342900" algn="l" rtl="0">
              <a:spcBef>
                <a:spcPts val="560"/>
              </a:spcBef>
              <a:spcAft>
                <a:spcPts val="0"/>
              </a:spcAft>
              <a:buClr>
                <a:schemeClr val="dk1"/>
              </a:buClr>
              <a:buSzPct val="100000"/>
              <a:buFont typeface="Arial"/>
              <a:buNone/>
            </a:pPr>
            <a:endParaRPr sz="2800" b="0" i="0" u="none">
              <a:solidFill>
                <a:schemeClr val="dk1"/>
              </a:solidFill>
              <a:latin typeface="Carme"/>
              <a:ea typeface="Carme"/>
              <a:cs typeface="Carme"/>
              <a:sym typeface="Carme"/>
            </a:endParaRPr>
          </a:p>
        </p:txBody>
      </p:sp>
      <p:pic>
        <p:nvPicPr>
          <p:cNvPr id="324" name="Shape 324"/>
          <p:cNvPicPr preferRelativeResize="0"/>
          <p:nvPr/>
        </p:nvPicPr>
        <p:blipFill rotWithShape="1">
          <a:blip r:embed="rId3">
            <a:alphaModFix/>
          </a:blip>
          <a:srcRect/>
          <a:stretch/>
        </p:blipFill>
        <p:spPr>
          <a:xfrm>
            <a:off x="5567362" y="2120900"/>
            <a:ext cx="3149600" cy="3692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A 3.5 CGPA can tell different stories</a:t>
            </a:r>
          </a:p>
        </p:txBody>
      </p:sp>
      <p:grpSp>
        <p:nvGrpSpPr>
          <p:cNvPr id="330" name="Shape 330"/>
          <p:cNvGrpSpPr/>
          <p:nvPr/>
        </p:nvGrpSpPr>
        <p:grpSpPr>
          <a:xfrm>
            <a:off x="66675" y="5761037"/>
            <a:ext cx="8931275" cy="877887"/>
            <a:chOff x="66675" y="5761037"/>
            <a:chExt cx="8931275" cy="877887"/>
          </a:xfrm>
        </p:grpSpPr>
        <p:pic>
          <p:nvPicPr>
            <p:cNvPr id="331" name="Shape 331"/>
            <p:cNvPicPr preferRelativeResize="0"/>
            <p:nvPr/>
          </p:nvPicPr>
          <p:blipFill rotWithShape="1">
            <a:blip r:embed="rId3">
              <a:alphaModFix/>
            </a:blip>
            <a:srcRect/>
            <a:stretch/>
          </p:blipFill>
          <p:spPr>
            <a:xfrm>
              <a:off x="66675" y="5761037"/>
              <a:ext cx="8931275" cy="877887"/>
            </a:xfrm>
            <a:prstGeom prst="rect">
              <a:avLst/>
            </a:prstGeom>
            <a:noFill/>
            <a:ln>
              <a:noFill/>
            </a:ln>
          </p:spPr>
        </p:pic>
        <p:sp>
          <p:nvSpPr>
            <p:cNvPr id="332" name="Shape 332"/>
            <p:cNvSpPr txBox="1"/>
            <p:nvPr/>
          </p:nvSpPr>
          <p:spPr>
            <a:xfrm>
              <a:off x="311150" y="6007100"/>
              <a:ext cx="8442325" cy="3857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900" i="0" u="none">
                  <a:solidFill>
                    <a:srgbClr val="000000"/>
                  </a:solidFill>
                  <a:latin typeface="Alegreya"/>
                  <a:ea typeface="Alegreya"/>
                  <a:cs typeface="Alegreya"/>
                  <a:sym typeface="Alegreya"/>
                </a:rPr>
                <a:t>Upward grade trends are your friends: And typically Core GPA has the most weight.  </a:t>
              </a:r>
            </a:p>
          </p:txBody>
        </p:sp>
      </p:grpSp>
      <p:grpSp>
        <p:nvGrpSpPr>
          <p:cNvPr id="333" name="Shape 333"/>
          <p:cNvGrpSpPr/>
          <p:nvPr/>
        </p:nvGrpSpPr>
        <p:grpSpPr>
          <a:xfrm>
            <a:off x="311150" y="2295525"/>
            <a:ext cx="8229600" cy="3162300"/>
            <a:chOff x="0" y="0"/>
            <a:chExt cx="2147483647" cy="2147483647"/>
          </a:xfrm>
        </p:grpSpPr>
        <p:cxnSp>
          <p:nvCxnSpPr>
            <p:cNvPr id="334" name="Shape 334"/>
            <p:cNvCxnSpPr/>
            <p:nvPr/>
          </p:nvCxnSpPr>
          <p:spPr>
            <a:xfrm>
              <a:off x="0" y="1073741823"/>
              <a:ext cx="2147483647"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cxnSp>
          <p:nvCxnSpPr>
            <p:cNvPr id="335" name="Shape 335"/>
            <p:cNvCxnSpPr/>
            <p:nvPr/>
          </p:nvCxnSpPr>
          <p:spPr>
            <a:xfrm>
              <a:off x="0" y="0"/>
              <a:ext cx="2147483647" cy="2147483579"/>
            </a:xfrm>
            <a:prstGeom prst="straightConnector1">
              <a:avLst/>
            </a:prstGeom>
            <a:noFill/>
            <a:ln w="25400" cap="flat" cmpd="sng">
              <a:solidFill>
                <a:schemeClr val="accent2"/>
              </a:solidFill>
              <a:prstDash val="solid"/>
              <a:miter lim="8000"/>
              <a:headEnd type="none" w="med" len="med"/>
              <a:tailEnd type="none" w="med" len="med"/>
            </a:ln>
            <a:effectLst>
              <a:outerShdw blurRad="63500" dist="20000" dir="5400000">
                <a:srgbClr val="808080">
                  <a:alpha val="37647"/>
                </a:srgbClr>
              </a:outerShdw>
            </a:effectLst>
          </p:spPr>
        </p:cxnSp>
        <p:cxnSp>
          <p:nvCxnSpPr>
            <p:cNvPr id="336" name="Shape 336"/>
            <p:cNvCxnSpPr/>
            <p:nvPr/>
          </p:nvCxnSpPr>
          <p:spPr>
            <a:xfrm rot="10800000" flipH="1">
              <a:off x="0" y="67"/>
              <a:ext cx="2147483647" cy="2147483579"/>
            </a:xfrm>
            <a:prstGeom prst="straightConnector1">
              <a:avLst/>
            </a:prstGeom>
            <a:noFill/>
            <a:ln w="25400" cap="flat" cmpd="sng">
              <a:solidFill>
                <a:srgbClr val="9BBB59"/>
              </a:solidFill>
              <a:prstDash val="solid"/>
              <a:miter lim="8000"/>
              <a:headEnd type="none" w="med" len="med"/>
              <a:tailEnd type="none" w="med" len="med"/>
            </a:ln>
            <a:effectLst>
              <a:outerShdw blurRad="63500" dist="20000" dir="5400000">
                <a:srgbClr val="808080">
                  <a:alpha val="37647"/>
                </a:srgbClr>
              </a:outerShdw>
            </a:effectLst>
          </p:spPr>
        </p:cxnSp>
        <p:cxnSp>
          <p:nvCxnSpPr>
            <p:cNvPr id="337" name="Shape 337"/>
            <p:cNvCxnSpPr/>
            <p:nvPr/>
          </p:nvCxnSpPr>
          <p:spPr>
            <a:xfrm>
              <a:off x="531899871" y="0"/>
              <a:ext cx="12427567" cy="2147483141"/>
            </a:xfrm>
            <a:prstGeom prst="straightConnector1">
              <a:avLst/>
            </a:prstGeom>
            <a:noFill/>
            <a:ln w="9525" cap="flat" cmpd="sng">
              <a:solidFill>
                <a:srgbClr val="4A7EBB"/>
              </a:solidFill>
              <a:prstDash val="solid"/>
              <a:miter lim="8000"/>
              <a:headEnd type="none" w="med" len="med"/>
              <a:tailEnd type="none" w="med" len="med"/>
            </a:ln>
          </p:spPr>
        </p:cxnSp>
        <p:cxnSp>
          <p:nvCxnSpPr>
            <p:cNvPr id="338" name="Shape 338"/>
            <p:cNvCxnSpPr/>
            <p:nvPr/>
          </p:nvCxnSpPr>
          <p:spPr>
            <a:xfrm>
              <a:off x="1068770756" y="418"/>
              <a:ext cx="12427567" cy="2147483141"/>
            </a:xfrm>
            <a:prstGeom prst="straightConnector1">
              <a:avLst/>
            </a:prstGeom>
            <a:noFill/>
            <a:ln w="9525" cap="flat" cmpd="sng">
              <a:solidFill>
                <a:srgbClr val="4A7EBB"/>
              </a:solidFill>
              <a:prstDash val="solid"/>
              <a:miter lim="8000"/>
              <a:headEnd type="none" w="med" len="med"/>
              <a:tailEnd type="none" w="med" len="med"/>
            </a:ln>
          </p:spPr>
        </p:cxnSp>
        <p:cxnSp>
          <p:nvCxnSpPr>
            <p:cNvPr id="339" name="Shape 339"/>
            <p:cNvCxnSpPr/>
            <p:nvPr/>
          </p:nvCxnSpPr>
          <p:spPr>
            <a:xfrm>
              <a:off x="1650380872" y="418"/>
              <a:ext cx="12427567" cy="2147483141"/>
            </a:xfrm>
            <a:prstGeom prst="straightConnector1">
              <a:avLst/>
            </a:prstGeom>
            <a:noFill/>
            <a:ln w="9525" cap="flat" cmpd="sng">
              <a:solidFill>
                <a:srgbClr val="4A7EBB"/>
              </a:solidFill>
              <a:prstDash val="solid"/>
              <a:miter lim="8000"/>
              <a:headEnd type="none" w="med" len="med"/>
              <a:tailEnd type="none" w="med" len="med"/>
            </a:ln>
          </p:spPr>
        </p:cxnSp>
      </p:grpSp>
      <p:sp>
        <p:nvSpPr>
          <p:cNvPr id="340" name="Shape 340"/>
          <p:cNvSpPr txBox="1"/>
          <p:nvPr/>
        </p:nvSpPr>
        <p:spPr>
          <a:xfrm>
            <a:off x="449249" y="1747825"/>
            <a:ext cx="17319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Freshman Year</a:t>
            </a:r>
          </a:p>
        </p:txBody>
      </p:sp>
      <p:sp>
        <p:nvSpPr>
          <p:cNvPr id="341" name="Shape 341"/>
          <p:cNvSpPr txBox="1"/>
          <p:nvPr/>
        </p:nvSpPr>
        <p:spPr>
          <a:xfrm>
            <a:off x="2331550" y="1747825"/>
            <a:ext cx="19722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Sophomore Year</a:t>
            </a:r>
          </a:p>
        </p:txBody>
      </p:sp>
      <p:sp>
        <p:nvSpPr>
          <p:cNvPr id="342" name="Shape 342"/>
          <p:cNvSpPr txBox="1"/>
          <p:nvPr/>
        </p:nvSpPr>
        <p:spPr>
          <a:xfrm>
            <a:off x="4557675" y="1747825"/>
            <a:ext cx="15669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Junior Year</a:t>
            </a:r>
          </a:p>
        </p:txBody>
      </p:sp>
      <p:sp>
        <p:nvSpPr>
          <p:cNvPr id="343" name="Shape 343"/>
          <p:cNvSpPr txBox="1"/>
          <p:nvPr/>
        </p:nvSpPr>
        <p:spPr>
          <a:xfrm>
            <a:off x="6885325" y="1747825"/>
            <a:ext cx="13473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Senior Year</a:t>
            </a:r>
          </a:p>
        </p:txBody>
      </p:sp>
      <p:sp>
        <p:nvSpPr>
          <p:cNvPr id="344" name="Shape 344"/>
          <p:cNvSpPr txBox="1"/>
          <p:nvPr/>
        </p:nvSpPr>
        <p:spPr>
          <a:xfrm>
            <a:off x="8521700" y="2114550"/>
            <a:ext cx="47625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3.5</a:t>
            </a:r>
          </a:p>
        </p:txBody>
      </p:sp>
      <p:sp>
        <p:nvSpPr>
          <p:cNvPr id="345" name="Shape 345"/>
          <p:cNvSpPr txBox="1"/>
          <p:nvPr/>
        </p:nvSpPr>
        <p:spPr>
          <a:xfrm>
            <a:off x="8550275" y="3716337"/>
            <a:ext cx="47625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3.5</a:t>
            </a:r>
          </a:p>
        </p:txBody>
      </p:sp>
      <p:sp>
        <p:nvSpPr>
          <p:cNvPr id="346" name="Shape 346"/>
          <p:cNvSpPr txBox="1"/>
          <p:nvPr/>
        </p:nvSpPr>
        <p:spPr>
          <a:xfrm>
            <a:off x="8540750" y="5313362"/>
            <a:ext cx="476250" cy="368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3.5</a:t>
            </a:r>
          </a:p>
        </p:txBody>
      </p:sp>
      <p:sp>
        <p:nvSpPr>
          <p:cNvPr id="347" name="Shape 347"/>
          <p:cNvSpPr txBox="1"/>
          <p:nvPr/>
        </p:nvSpPr>
        <p:spPr>
          <a:xfrm>
            <a:off x="7049250" y="3578225"/>
            <a:ext cx="12408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consistent</a:t>
            </a:r>
          </a:p>
        </p:txBody>
      </p:sp>
      <p:sp>
        <p:nvSpPr>
          <p:cNvPr id="348" name="Shape 348"/>
          <p:cNvSpPr txBox="1"/>
          <p:nvPr/>
        </p:nvSpPr>
        <p:spPr>
          <a:xfrm rot="-1380000">
            <a:off x="6792912" y="2400300"/>
            <a:ext cx="1385887"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late bloomer</a:t>
            </a:r>
          </a:p>
        </p:txBody>
      </p:sp>
      <p:sp>
        <p:nvSpPr>
          <p:cNvPr id="349" name="Shape 349"/>
          <p:cNvSpPr txBox="1"/>
          <p:nvPr/>
        </p:nvSpPr>
        <p:spPr>
          <a:xfrm rot="1379470">
            <a:off x="7084227" y="4790284"/>
            <a:ext cx="1175148" cy="36993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struggling</a:t>
            </a:r>
          </a:p>
        </p:txBody>
      </p:sp>
      <p:sp>
        <p:nvSpPr>
          <p:cNvPr id="350" name="Shape 350"/>
          <p:cNvSpPr/>
          <p:nvPr/>
        </p:nvSpPr>
        <p:spPr>
          <a:xfrm rot="5400000">
            <a:off x="6338093" y="3725068"/>
            <a:ext cx="385762" cy="4171950"/>
          </a:xfrm>
          <a:prstGeom prst="rightBrace">
            <a:avLst>
              <a:gd name="adj1" fmla="val 166"/>
              <a:gd name="adj2" fmla="val 50000"/>
            </a:avLst>
          </a:prstGeom>
          <a:noFill/>
          <a:ln w="15875" cap="flat" cmpd="sng">
            <a:solidFill>
              <a:schemeClr val="dk1"/>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51" name="Shape 351"/>
          <p:cNvSpPr txBox="1"/>
          <p:nvPr/>
        </p:nvSpPr>
        <p:spPr>
          <a:xfrm>
            <a:off x="4721225" y="5489575"/>
            <a:ext cx="3695700" cy="368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Approaching college level of difficulty</a:t>
            </a:r>
          </a:p>
        </p:txBody>
      </p:sp>
      <p:sp>
        <p:nvSpPr>
          <p:cNvPr id="352" name="Shape 352"/>
          <p:cNvSpPr txBox="1"/>
          <p:nvPr/>
        </p:nvSpPr>
        <p:spPr>
          <a:xfrm>
            <a:off x="380974" y="2022475"/>
            <a:ext cx="15669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i="0" u="none">
                <a:solidFill>
                  <a:schemeClr val="dk1"/>
                </a:solidFill>
                <a:latin typeface="Alegreya"/>
                <a:ea typeface="Alegreya"/>
                <a:cs typeface="Alegreya"/>
                <a:sym typeface="Alegreya"/>
              </a:rPr>
              <a:t>(Easier to forgive)</a:t>
            </a:r>
          </a:p>
        </p:txBody>
      </p:sp>
      <p:sp>
        <p:nvSpPr>
          <p:cNvPr id="353" name="Shape 353"/>
          <p:cNvSpPr txBox="1"/>
          <p:nvPr/>
        </p:nvSpPr>
        <p:spPr>
          <a:xfrm>
            <a:off x="4678925" y="2028825"/>
            <a:ext cx="14202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i="0" u="none">
                <a:solidFill>
                  <a:schemeClr val="dk1"/>
                </a:solidFill>
                <a:latin typeface="Alegreya"/>
                <a:ea typeface="Alegreya"/>
                <a:cs typeface="Alegreya"/>
                <a:sym typeface="Alegreya"/>
              </a:rPr>
              <a:t>(The Big Show)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College Admissions Essay</a:t>
            </a:r>
          </a:p>
        </p:txBody>
      </p:sp>
      <p:sp>
        <p:nvSpPr>
          <p:cNvPr id="359" name="Shape 359"/>
          <p:cNvSpPr txBox="1">
            <a:spLocks noGrp="1"/>
          </p:cNvSpPr>
          <p:nvPr>
            <p:ph type="body" idx="1"/>
          </p:nvPr>
        </p:nvSpPr>
        <p:spPr>
          <a:xfrm>
            <a:off x="457200" y="1833562"/>
            <a:ext cx="5191125" cy="4573587"/>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The personal statement is the single most important essay most students will write in high school</a:t>
            </a:r>
          </a:p>
          <a:p>
            <a:pPr marL="457200" marR="0" lvl="0" indent="-457200" algn="l" rtl="0">
              <a:lnSpc>
                <a:spcPct val="100000"/>
              </a:lnSpc>
              <a:spcBef>
                <a:spcPts val="560"/>
              </a:spcBef>
              <a:spcAft>
                <a:spcPts val="0"/>
              </a:spcAft>
              <a:buClr>
                <a:schemeClr val="dk1"/>
              </a:buClr>
              <a:buSzPct val="25000"/>
              <a:buFont typeface="Arial"/>
              <a:buNone/>
            </a:pPr>
            <a:endParaRPr sz="2800" i="0" u="none">
              <a:solidFill>
                <a:schemeClr val="dk1"/>
              </a:solidFill>
              <a:latin typeface="Alegreya"/>
              <a:ea typeface="Alegreya"/>
              <a:cs typeface="Alegreya"/>
              <a:sym typeface="Alegreya"/>
            </a:endParaRPr>
          </a:p>
          <a:p>
            <a:pPr marL="457200" marR="0" lvl="0" indent="-4572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Students often need specific help with essay writing instruction</a:t>
            </a:r>
          </a:p>
          <a:p>
            <a:pPr marL="457200" marR="0" lvl="0" indent="-457200" algn="l" rtl="0">
              <a:lnSpc>
                <a:spcPct val="100000"/>
              </a:lnSpc>
              <a:spcBef>
                <a:spcPts val="560"/>
              </a:spcBef>
              <a:spcAft>
                <a:spcPts val="0"/>
              </a:spcAft>
              <a:buClr>
                <a:schemeClr val="dk1"/>
              </a:buClr>
              <a:buSzPct val="100000"/>
              <a:buFont typeface="Arial"/>
              <a:buNone/>
            </a:pPr>
            <a:endParaRPr sz="2800" b="0" i="0" u="none">
              <a:solidFill>
                <a:srgbClr val="595959"/>
              </a:solidFill>
              <a:latin typeface="Helvetica Neue"/>
              <a:ea typeface="Helvetica Neue"/>
              <a:cs typeface="Helvetica Neue"/>
              <a:sym typeface="Helvetica Neue"/>
            </a:endParaRPr>
          </a:p>
          <a:p>
            <a:pPr marL="342900" marR="0" lvl="0" indent="-342900" algn="l" rtl="0">
              <a:spcBef>
                <a:spcPts val="560"/>
              </a:spcBef>
              <a:spcAft>
                <a:spcPts val="0"/>
              </a:spcAft>
              <a:buClr>
                <a:schemeClr val="dk1"/>
              </a:buClr>
              <a:buSzPct val="100000"/>
              <a:buFont typeface="Arial"/>
              <a:buNone/>
            </a:pPr>
            <a:endParaRPr sz="2800" b="0" i="0" u="none">
              <a:solidFill>
                <a:srgbClr val="595959"/>
              </a:solidFill>
              <a:latin typeface="Helvetica Neue"/>
              <a:ea typeface="Helvetica Neue"/>
              <a:cs typeface="Helvetica Neue"/>
              <a:sym typeface="Helvetica Neue"/>
            </a:endParaRPr>
          </a:p>
        </p:txBody>
      </p:sp>
      <p:pic>
        <p:nvPicPr>
          <p:cNvPr id="360" name="Shape 360"/>
          <p:cNvPicPr preferRelativeResize="0"/>
          <p:nvPr/>
        </p:nvPicPr>
        <p:blipFill rotWithShape="1">
          <a:blip r:embed="rId3">
            <a:alphaModFix/>
          </a:blip>
          <a:srcRect/>
          <a:stretch/>
        </p:blipFill>
        <p:spPr>
          <a:xfrm>
            <a:off x="5741987" y="2193925"/>
            <a:ext cx="3101975" cy="206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Application numbers continue to rise</a:t>
            </a:r>
          </a:p>
        </p:txBody>
      </p:sp>
      <p:sp>
        <p:nvSpPr>
          <p:cNvPr id="63" name="Shape 63"/>
          <p:cNvSpPr txBox="1"/>
          <p:nvPr/>
        </p:nvSpPr>
        <p:spPr>
          <a:xfrm>
            <a:off x="255587" y="1816100"/>
            <a:ext cx="8323262" cy="18161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1/3 of freshmen applied to 7+ institutions. </a:t>
            </a:r>
          </a:p>
          <a:p>
            <a:pPr marL="457200" marR="0" lvl="0" indent="-4572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Yield rates are falling at most colleges. </a:t>
            </a:r>
          </a:p>
          <a:p>
            <a:pPr marL="457200" marR="0" lvl="0" indent="-457200" algn="l" rtl="0">
              <a:lnSpc>
                <a:spcPct val="100000"/>
              </a:lnSpc>
              <a:spcBef>
                <a:spcPts val="0"/>
              </a:spcBef>
              <a:spcAft>
                <a:spcPts val="0"/>
              </a:spcAft>
              <a:buClr>
                <a:schemeClr val="dk1"/>
              </a:buClr>
              <a:buSzPct val="100000"/>
              <a:buFont typeface="Arial"/>
              <a:buChar char="•"/>
            </a:pPr>
            <a:r>
              <a:rPr lang="en-US" sz="2800" i="0" u="none">
                <a:solidFill>
                  <a:schemeClr val="dk1"/>
                </a:solidFill>
                <a:latin typeface="Alegreya"/>
                <a:ea typeface="Alegreya"/>
                <a:cs typeface="Alegreya"/>
                <a:sym typeface="Alegreya"/>
              </a:rPr>
              <a:t>The average yield rate for all institutions in  2014 was 36%, down from 49% in 2002.</a:t>
            </a:r>
            <a:r>
              <a:rPr lang="en-US" sz="2800" b="0" i="0" u="none">
                <a:solidFill>
                  <a:schemeClr val="dk1"/>
                </a:solidFill>
                <a:latin typeface="Calibri"/>
                <a:ea typeface="Calibri"/>
                <a:cs typeface="Calibri"/>
                <a:sym typeface="Calibri"/>
              </a:rPr>
              <a:t> </a:t>
            </a:r>
          </a:p>
        </p:txBody>
      </p:sp>
      <p:pic>
        <p:nvPicPr>
          <p:cNvPr id="64" name="Shape 64"/>
          <p:cNvPicPr preferRelativeResize="0"/>
          <p:nvPr/>
        </p:nvPicPr>
        <p:blipFill rotWithShape="1">
          <a:blip r:embed="rId3">
            <a:alphaModFix/>
          </a:blip>
          <a:srcRect/>
          <a:stretch/>
        </p:blipFill>
        <p:spPr>
          <a:xfrm>
            <a:off x="4818062" y="3551237"/>
            <a:ext cx="3411537" cy="2559050"/>
          </a:xfrm>
          <a:prstGeom prst="rect">
            <a:avLst/>
          </a:prstGeom>
          <a:noFill/>
          <a:ln>
            <a:noFill/>
          </a:ln>
        </p:spPr>
      </p:pic>
      <p:sp>
        <p:nvSpPr>
          <p:cNvPr id="65" name="Shape 65"/>
          <p:cNvSpPr txBox="1"/>
          <p:nvPr/>
        </p:nvSpPr>
        <p:spPr>
          <a:xfrm>
            <a:off x="255587" y="6105525"/>
            <a:ext cx="4738687" cy="3381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a:solidFill>
                  <a:schemeClr val="dk1"/>
                </a:solidFill>
                <a:latin typeface="Calibri"/>
                <a:ea typeface="Calibri"/>
                <a:cs typeface="Calibri"/>
                <a:sym typeface="Calibri"/>
              </a:rPr>
              <a:t>Chronicle of higher education Annual Survey, 2015</a:t>
            </a:r>
          </a:p>
        </p:txBody>
      </p:sp>
      <p:pic>
        <p:nvPicPr>
          <p:cNvPr id="66" name="Shape 66" descr="http://www.positionu4college.com/content/uploads/2012/06/common-app.jpg"/>
          <p:cNvPicPr preferRelativeResize="0"/>
          <p:nvPr/>
        </p:nvPicPr>
        <p:blipFill rotWithShape="1">
          <a:blip r:embed="rId4">
            <a:alphaModFix/>
          </a:blip>
          <a:srcRect/>
          <a:stretch/>
        </p:blipFill>
        <p:spPr>
          <a:xfrm>
            <a:off x="1492250" y="3895725"/>
            <a:ext cx="2627312" cy="1990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Why the Essay Matters</a:t>
            </a:r>
          </a:p>
        </p:txBody>
      </p:sp>
      <p:sp>
        <p:nvSpPr>
          <p:cNvPr id="366" name="Shape 366"/>
          <p:cNvSpPr txBox="1">
            <a:spLocks noGrp="1"/>
          </p:cNvSpPr>
          <p:nvPr>
            <p:ph type="body" idx="1"/>
          </p:nvPr>
        </p:nvSpPr>
        <p:spPr>
          <a:xfrm>
            <a:off x="457200" y="1833562"/>
            <a:ext cx="8229600" cy="2424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Offers the student a chance to come alive as a human being and share something not found anywhere else in the application</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A well-crafted essay can turn an application reader into a vocal advocate in committee</a:t>
            </a:r>
          </a:p>
          <a:p>
            <a:pPr marL="342900" marR="0" lvl="0" indent="-342900" algn="l" rtl="0">
              <a:spcBef>
                <a:spcPts val="560"/>
              </a:spcBef>
              <a:spcAft>
                <a:spcPts val="0"/>
              </a:spcAft>
              <a:buClr>
                <a:schemeClr val="dk1"/>
              </a:buClr>
              <a:buSzPct val="100000"/>
              <a:buFont typeface="Arial"/>
              <a:buNone/>
            </a:pPr>
            <a:endParaRPr sz="2800" b="0" i="0" u="none">
              <a:solidFill>
                <a:schemeClr val="dk1"/>
              </a:solidFill>
              <a:latin typeface="Carme"/>
              <a:ea typeface="Carme"/>
              <a:cs typeface="Carme"/>
              <a:sym typeface="Carme"/>
            </a:endParaRPr>
          </a:p>
        </p:txBody>
      </p:sp>
      <p:grpSp>
        <p:nvGrpSpPr>
          <p:cNvPr id="367" name="Shape 367"/>
          <p:cNvGrpSpPr/>
          <p:nvPr/>
        </p:nvGrpSpPr>
        <p:grpSpPr>
          <a:xfrm>
            <a:off x="463550" y="4791075"/>
            <a:ext cx="8345487" cy="1438275"/>
            <a:chOff x="463550" y="4791075"/>
            <a:chExt cx="8345487" cy="1438275"/>
          </a:xfrm>
        </p:grpSpPr>
        <p:pic>
          <p:nvPicPr>
            <p:cNvPr id="368" name="Shape 368"/>
            <p:cNvPicPr preferRelativeResize="0"/>
            <p:nvPr/>
          </p:nvPicPr>
          <p:blipFill rotWithShape="1">
            <a:blip r:embed="rId3">
              <a:alphaModFix/>
            </a:blip>
            <a:srcRect/>
            <a:stretch/>
          </p:blipFill>
          <p:spPr>
            <a:xfrm>
              <a:off x="463550" y="4791075"/>
              <a:ext cx="8345487" cy="1438275"/>
            </a:xfrm>
            <a:prstGeom prst="rect">
              <a:avLst/>
            </a:prstGeom>
            <a:noFill/>
            <a:ln>
              <a:noFill/>
            </a:ln>
          </p:spPr>
        </p:pic>
        <p:sp>
          <p:nvSpPr>
            <p:cNvPr id="369" name="Shape 369"/>
            <p:cNvSpPr txBox="1"/>
            <p:nvPr/>
          </p:nvSpPr>
          <p:spPr>
            <a:xfrm>
              <a:off x="708025" y="5033962"/>
              <a:ext cx="7854900" cy="954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800" i="0" u="none">
                  <a:solidFill>
                    <a:srgbClr val="000000"/>
                  </a:solidFill>
                  <a:latin typeface="Alegreya"/>
                  <a:ea typeface="Alegreya"/>
                  <a:cs typeface="Alegreya"/>
                  <a:sym typeface="Alegreya"/>
                </a:rPr>
                <a:t>For students on the margin, the essay can be a deciding factor in the admissions decision.</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Tips to Write a Better Essay</a:t>
            </a:r>
          </a:p>
        </p:txBody>
      </p:sp>
      <p:sp>
        <p:nvSpPr>
          <p:cNvPr id="375" name="Shape 375"/>
          <p:cNvSpPr txBox="1">
            <a:spLocks noGrp="1"/>
          </p:cNvSpPr>
          <p:nvPr>
            <p:ph type="body" idx="1"/>
          </p:nvPr>
        </p:nvSpPr>
        <p:spPr>
          <a:xfrm>
            <a:off x="457200" y="1833562"/>
            <a:ext cx="8229600" cy="3449637"/>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ct val="100000"/>
              <a:buFont typeface="Alegreya"/>
              <a:buAutoNum type="arabicParenR"/>
            </a:pPr>
            <a:r>
              <a:rPr lang="en-US" sz="2800" i="0" u="none">
                <a:solidFill>
                  <a:schemeClr val="dk1"/>
                </a:solidFill>
                <a:latin typeface="Alegreya"/>
                <a:ea typeface="Alegreya"/>
                <a:cs typeface="Alegreya"/>
                <a:sym typeface="Alegreya"/>
              </a:rPr>
              <a:t>Write the essay only you could write.</a:t>
            </a:r>
          </a:p>
          <a:p>
            <a:pPr marL="514350" marR="0" lvl="0" indent="-514350" algn="l" rtl="0">
              <a:lnSpc>
                <a:spcPct val="100000"/>
              </a:lnSpc>
              <a:spcBef>
                <a:spcPts val="560"/>
              </a:spcBef>
              <a:spcAft>
                <a:spcPts val="0"/>
              </a:spcAft>
              <a:buClr>
                <a:schemeClr val="dk1"/>
              </a:buClr>
              <a:buSzPct val="100000"/>
              <a:buFont typeface="Alegreya"/>
              <a:buAutoNum type="arabicParenR"/>
            </a:pPr>
            <a:r>
              <a:rPr lang="en-US" sz="2800" i="0" u="none">
                <a:solidFill>
                  <a:schemeClr val="dk1"/>
                </a:solidFill>
                <a:latin typeface="Alegreya"/>
                <a:ea typeface="Alegreya"/>
                <a:cs typeface="Alegreya"/>
                <a:sym typeface="Alegreya"/>
              </a:rPr>
              <a:t>Write in your own voice.</a:t>
            </a:r>
          </a:p>
          <a:p>
            <a:pPr marL="514350" marR="0" lvl="0" indent="-514350" algn="l" rtl="0">
              <a:lnSpc>
                <a:spcPct val="100000"/>
              </a:lnSpc>
              <a:spcBef>
                <a:spcPts val="560"/>
              </a:spcBef>
              <a:spcAft>
                <a:spcPts val="0"/>
              </a:spcAft>
              <a:buClr>
                <a:schemeClr val="dk1"/>
              </a:buClr>
              <a:buSzPct val="100000"/>
              <a:buFont typeface="Alegreya"/>
              <a:buAutoNum type="arabicParenR"/>
            </a:pPr>
            <a:r>
              <a:rPr lang="en-US" sz="2800" i="0" u="none">
                <a:solidFill>
                  <a:schemeClr val="dk1"/>
                </a:solidFill>
                <a:latin typeface="Alegreya"/>
                <a:ea typeface="Alegreya"/>
                <a:cs typeface="Alegreya"/>
                <a:sym typeface="Alegreya"/>
              </a:rPr>
              <a:t>Keep the scope narrow; focus on a “thin slice” of life.</a:t>
            </a:r>
          </a:p>
          <a:p>
            <a:pPr marL="514350" marR="0" lvl="0" indent="-514350" algn="l" rtl="0">
              <a:lnSpc>
                <a:spcPct val="100000"/>
              </a:lnSpc>
              <a:spcBef>
                <a:spcPts val="560"/>
              </a:spcBef>
              <a:spcAft>
                <a:spcPts val="0"/>
              </a:spcAft>
              <a:buClr>
                <a:schemeClr val="dk1"/>
              </a:buClr>
              <a:buSzPct val="100000"/>
              <a:buFont typeface="Alegreya"/>
              <a:buAutoNum type="arabicParenR"/>
            </a:pPr>
            <a:r>
              <a:rPr lang="en-US" sz="2800" i="0" u="none">
                <a:solidFill>
                  <a:schemeClr val="dk1"/>
                </a:solidFill>
                <a:latin typeface="Alegreya"/>
                <a:ea typeface="Alegreya"/>
                <a:cs typeface="Alegreya"/>
                <a:sym typeface="Alegreya"/>
              </a:rPr>
              <a:t>Be specific.</a:t>
            </a:r>
          </a:p>
          <a:p>
            <a:pPr marL="514350" marR="0" lvl="0" indent="-514350" algn="l" rtl="0">
              <a:lnSpc>
                <a:spcPct val="100000"/>
              </a:lnSpc>
              <a:spcBef>
                <a:spcPts val="560"/>
              </a:spcBef>
              <a:spcAft>
                <a:spcPts val="0"/>
              </a:spcAft>
              <a:buClr>
                <a:schemeClr val="dk1"/>
              </a:buClr>
              <a:buSzPct val="100000"/>
              <a:buFont typeface="Alegreya"/>
              <a:buAutoNum type="arabicParenR"/>
            </a:pPr>
            <a:r>
              <a:rPr lang="en-US" sz="2800" i="0" u="none">
                <a:solidFill>
                  <a:schemeClr val="dk1"/>
                </a:solidFill>
                <a:latin typeface="Alegreya"/>
                <a:ea typeface="Alegreya"/>
                <a:cs typeface="Alegreya"/>
                <a:sym typeface="Alegreya"/>
              </a:rPr>
              <a:t>Hook your reader.  Use a dynamic introduction or cut the intro altogether. </a:t>
            </a:r>
          </a:p>
        </p:txBody>
      </p:sp>
      <p:grpSp>
        <p:nvGrpSpPr>
          <p:cNvPr id="376" name="Shape 376"/>
          <p:cNvGrpSpPr/>
          <p:nvPr/>
        </p:nvGrpSpPr>
        <p:grpSpPr>
          <a:xfrm>
            <a:off x="-12700" y="5303837"/>
            <a:ext cx="9120187" cy="1193800"/>
            <a:chOff x="-12700" y="5303837"/>
            <a:chExt cx="9120187" cy="1193800"/>
          </a:xfrm>
        </p:grpSpPr>
        <p:pic>
          <p:nvPicPr>
            <p:cNvPr id="377" name="Shape 377"/>
            <p:cNvPicPr preferRelativeResize="0"/>
            <p:nvPr/>
          </p:nvPicPr>
          <p:blipFill rotWithShape="1">
            <a:blip r:embed="rId3">
              <a:alphaModFix/>
            </a:blip>
            <a:srcRect/>
            <a:stretch/>
          </p:blipFill>
          <p:spPr>
            <a:xfrm>
              <a:off x="-12700" y="5303837"/>
              <a:ext cx="9120187" cy="1193800"/>
            </a:xfrm>
            <a:prstGeom prst="rect">
              <a:avLst/>
            </a:prstGeom>
            <a:noFill/>
            <a:ln>
              <a:noFill/>
            </a:ln>
          </p:spPr>
        </p:pic>
        <p:sp>
          <p:nvSpPr>
            <p:cNvPr id="378" name="Shape 378"/>
            <p:cNvSpPr txBox="1"/>
            <p:nvPr/>
          </p:nvSpPr>
          <p:spPr>
            <a:xfrm>
              <a:off x="233362" y="5548312"/>
              <a:ext cx="8629650" cy="708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000" i="0" u="none">
                  <a:solidFill>
                    <a:srgbClr val="000000"/>
                  </a:solidFill>
                  <a:latin typeface="Alegreya"/>
                  <a:ea typeface="Alegreya"/>
                  <a:cs typeface="Alegreya"/>
                  <a:sym typeface="Alegreya"/>
                </a:rPr>
                <a:t>For some additional thoughts on the college essay, go to </a:t>
              </a:r>
              <a:r>
                <a:rPr lang="en-US" sz="2000" i="0" u="sng">
                  <a:solidFill>
                    <a:schemeClr val="hlink"/>
                  </a:solidFill>
                  <a:latin typeface="Alegreya"/>
                  <a:ea typeface="Alegreya"/>
                  <a:cs typeface="Alegreya"/>
                  <a:sym typeface="Alegreya"/>
                  <a:hlinkClick r:id="rId4"/>
                </a:rPr>
                <a:t>www.applerouth.com</a:t>
              </a:r>
              <a:r>
                <a:rPr lang="en-US" sz="2000" i="0" u="none">
                  <a:solidFill>
                    <a:srgbClr val="595959"/>
                  </a:solidFill>
                  <a:latin typeface="Alegreya"/>
                  <a:ea typeface="Alegreya"/>
                  <a:cs typeface="Alegreya"/>
                  <a:sym typeface="Alegreya"/>
                </a:rPr>
                <a:t>  </a:t>
              </a:r>
              <a:r>
                <a:rPr lang="en-US" sz="2000" i="0" u="none">
                  <a:solidFill>
                    <a:srgbClr val="000000"/>
                  </a:solidFill>
                  <a:latin typeface="Alegreya"/>
                  <a:ea typeface="Alegreya"/>
                  <a:cs typeface="Alegreya"/>
                  <a:sym typeface="Alegreya"/>
                </a:rPr>
                <a:t>Resources- Experts Corner- Jed Said- Writing the College Essay </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560387" y="2152650"/>
            <a:ext cx="8269287" cy="13620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5400" i="0" u="none" strike="noStrike" cap="none">
                <a:solidFill>
                  <a:schemeClr val="dk1"/>
                </a:solidFill>
                <a:latin typeface="Alegreya"/>
                <a:ea typeface="Alegreya"/>
                <a:cs typeface="Alegreya"/>
                <a:sym typeface="Alegreya"/>
              </a:rPr>
              <a:t>ACTIVITIES</a:t>
            </a:r>
            <a:br>
              <a:rPr lang="en-US" sz="5400" i="0" u="none" strike="noStrike" cap="none">
                <a:solidFill>
                  <a:schemeClr val="dk1"/>
                </a:solidFill>
                <a:latin typeface="Alegreya"/>
                <a:ea typeface="Alegreya"/>
                <a:cs typeface="Alegreya"/>
                <a:sym typeface="Alegreya"/>
              </a:rPr>
            </a:br>
            <a:r>
              <a:rPr lang="en-US" sz="3000" i="1" u="none" strike="noStrike" cap="none">
                <a:solidFill>
                  <a:schemeClr val="dk1"/>
                </a:solidFill>
                <a:latin typeface="Alegreya"/>
                <a:ea typeface="Alegreya"/>
                <a:cs typeface="Alegreya"/>
                <a:sym typeface="Alegreya"/>
              </a:rPr>
              <a:t>SHOULD I JOIN EVERY CLUB IN SCHOOL?</a:t>
            </a:r>
          </a:p>
        </p:txBody>
      </p:sp>
      <p:pic>
        <p:nvPicPr>
          <p:cNvPr id="384" name="Shape 384" descr="apple_color-print.jpg"/>
          <p:cNvPicPr preferRelativeResize="0"/>
          <p:nvPr/>
        </p:nvPicPr>
        <p:blipFill rotWithShape="1">
          <a:blip r:embed="rId3">
            <a:alphaModFix amt="66000"/>
          </a:blip>
          <a:srcRect r="9599" b="41937"/>
          <a:stretch/>
        </p:blipFill>
        <p:spPr>
          <a:xfrm>
            <a:off x="5562600" y="3802062"/>
            <a:ext cx="3432175" cy="2730500"/>
          </a:xfrm>
          <a:prstGeom prst="rect">
            <a:avLst/>
          </a:prstGeom>
          <a:noFill/>
          <a:ln>
            <a:noFill/>
          </a:ln>
        </p:spPr>
      </p:pic>
      <p:pic>
        <p:nvPicPr>
          <p:cNvPr id="385" name="Shape 385" descr="activity apple.png"/>
          <p:cNvPicPr preferRelativeResize="0"/>
          <p:nvPr/>
        </p:nvPicPr>
        <p:blipFill rotWithShape="1">
          <a:blip r:embed="rId4">
            <a:alphaModFix/>
          </a:blip>
          <a:srcRect/>
          <a:stretch/>
        </p:blipFill>
        <p:spPr>
          <a:xfrm>
            <a:off x="5692775" y="3708400"/>
            <a:ext cx="3451225" cy="28241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200" i="0" u="none" strike="noStrike" cap="none">
                <a:solidFill>
                  <a:schemeClr val="dk1"/>
                </a:solidFill>
                <a:latin typeface="Alegreya"/>
                <a:ea typeface="Alegreya"/>
                <a:cs typeface="Alegreya"/>
                <a:sym typeface="Alegreya"/>
              </a:rPr>
              <a:t>How Do Activities Factor into Admissions?</a:t>
            </a:r>
          </a:p>
        </p:txBody>
      </p:sp>
      <p:sp>
        <p:nvSpPr>
          <p:cNvPr id="391" name="Shape 391"/>
          <p:cNvSpPr txBox="1">
            <a:spLocks noGrp="1"/>
          </p:cNvSpPr>
          <p:nvPr>
            <p:ph type="body" idx="1"/>
          </p:nvPr>
        </p:nvSpPr>
        <p:spPr>
          <a:xfrm>
            <a:off x="457200" y="1833562"/>
            <a:ext cx="5343525" cy="31035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i="0" u="none">
                <a:solidFill>
                  <a:schemeClr val="dk1"/>
                </a:solidFill>
                <a:latin typeface="Alegreya"/>
                <a:ea typeface="Alegreya"/>
                <a:cs typeface="Alegreya"/>
                <a:sym typeface="Alegreya"/>
              </a:rPr>
              <a:t>Admissions officers look for </a:t>
            </a:r>
            <a:r>
              <a:rPr lang="en-US" sz="2800" b="1" i="0" u="none">
                <a:solidFill>
                  <a:schemeClr val="dk1"/>
                </a:solidFill>
                <a:latin typeface="Alegreya"/>
                <a:ea typeface="Alegreya"/>
                <a:cs typeface="Alegreya"/>
                <a:sym typeface="Alegreya"/>
              </a:rPr>
              <a:t>continuity</a:t>
            </a:r>
            <a:r>
              <a:rPr lang="en-US" sz="2800" i="0" u="none">
                <a:solidFill>
                  <a:schemeClr val="dk1"/>
                </a:solidFill>
                <a:latin typeface="Alegreya"/>
                <a:ea typeface="Alegreya"/>
                <a:cs typeface="Alegreya"/>
                <a:sym typeface="Alegreya"/>
              </a:rPr>
              <a:t>, </a:t>
            </a:r>
            <a:r>
              <a:rPr lang="en-US" sz="2800" b="1" i="0" u="none">
                <a:solidFill>
                  <a:schemeClr val="dk1"/>
                </a:solidFill>
                <a:latin typeface="Alegreya"/>
                <a:ea typeface="Alegreya"/>
                <a:cs typeface="Alegreya"/>
                <a:sym typeface="Alegreya"/>
              </a:rPr>
              <a:t>depth</a:t>
            </a:r>
            <a:r>
              <a:rPr lang="en-US" sz="2800" i="0" u="none">
                <a:solidFill>
                  <a:schemeClr val="dk1"/>
                </a:solidFill>
                <a:latin typeface="Alegreya"/>
                <a:ea typeface="Alegreya"/>
                <a:cs typeface="Alegreya"/>
                <a:sym typeface="Alegreya"/>
              </a:rPr>
              <a:t>, and </a:t>
            </a:r>
            <a:r>
              <a:rPr lang="en-US" sz="2800" b="1" i="0" u="none">
                <a:solidFill>
                  <a:schemeClr val="dk1"/>
                </a:solidFill>
                <a:latin typeface="Alegreya"/>
                <a:ea typeface="Alegreya"/>
                <a:cs typeface="Alegreya"/>
                <a:sym typeface="Alegreya"/>
              </a:rPr>
              <a:t>contribution</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Doing the activity consistently over multiple years is key; do not switch every year.</a:t>
            </a:r>
          </a:p>
        </p:txBody>
      </p:sp>
      <p:pic>
        <p:nvPicPr>
          <p:cNvPr id="392" name="Shape 392"/>
          <p:cNvPicPr preferRelativeResize="0"/>
          <p:nvPr/>
        </p:nvPicPr>
        <p:blipFill rotWithShape="1">
          <a:blip r:embed="rId3">
            <a:alphaModFix/>
          </a:blip>
          <a:srcRect/>
          <a:stretch/>
        </p:blipFill>
        <p:spPr>
          <a:xfrm>
            <a:off x="6391275" y="1919287"/>
            <a:ext cx="2465387" cy="3255962"/>
          </a:xfrm>
          <a:prstGeom prst="rect">
            <a:avLst/>
          </a:prstGeom>
          <a:noFill/>
          <a:ln>
            <a:noFill/>
          </a:ln>
        </p:spPr>
      </p:pic>
      <p:grpSp>
        <p:nvGrpSpPr>
          <p:cNvPr id="393" name="Shape 393"/>
          <p:cNvGrpSpPr/>
          <p:nvPr/>
        </p:nvGrpSpPr>
        <p:grpSpPr>
          <a:xfrm>
            <a:off x="201612" y="5175250"/>
            <a:ext cx="8899525" cy="1292225"/>
            <a:chOff x="201612" y="5175250"/>
            <a:chExt cx="8899525" cy="1292225"/>
          </a:xfrm>
        </p:grpSpPr>
        <p:pic>
          <p:nvPicPr>
            <p:cNvPr id="394" name="Shape 394"/>
            <p:cNvPicPr preferRelativeResize="0"/>
            <p:nvPr/>
          </p:nvPicPr>
          <p:blipFill rotWithShape="1">
            <a:blip r:embed="rId4">
              <a:alphaModFix/>
            </a:blip>
            <a:srcRect/>
            <a:stretch/>
          </p:blipFill>
          <p:spPr>
            <a:xfrm>
              <a:off x="201612" y="5175250"/>
              <a:ext cx="8899525" cy="1292225"/>
            </a:xfrm>
            <a:prstGeom prst="rect">
              <a:avLst/>
            </a:prstGeom>
            <a:noFill/>
            <a:ln>
              <a:noFill/>
            </a:ln>
          </p:spPr>
        </p:pic>
        <p:sp>
          <p:nvSpPr>
            <p:cNvPr id="395" name="Shape 395"/>
            <p:cNvSpPr txBox="1"/>
            <p:nvPr/>
          </p:nvSpPr>
          <p:spPr>
            <a:xfrm>
              <a:off x="444500" y="5421312"/>
              <a:ext cx="8412162" cy="800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300" i="0" u="none">
                  <a:solidFill>
                    <a:srgbClr val="000000"/>
                  </a:solidFill>
                  <a:latin typeface="Alegreya"/>
                  <a:ea typeface="Alegreya"/>
                  <a:cs typeface="Alegreya"/>
                  <a:sym typeface="Alegreya"/>
                </a:rPr>
                <a:t>It’s good to have involvement beyond sports, if possible.  Admissions officers are asking, “what will this student bring to campus?” </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722312" y="2335212"/>
            <a:ext cx="7772400" cy="13620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4300" i="0" u="none" strike="noStrike" cap="none">
                <a:solidFill>
                  <a:schemeClr val="dk1"/>
                </a:solidFill>
                <a:latin typeface="Alegreya"/>
                <a:ea typeface="Alegreya"/>
                <a:cs typeface="Alegreya"/>
                <a:sym typeface="Alegreya"/>
              </a:rPr>
              <a:t>DEMONSTRATED INTEREST</a:t>
            </a:r>
            <a:r>
              <a:rPr lang="en-US" sz="3200" i="0" u="none" strike="noStrike" cap="none">
                <a:solidFill>
                  <a:schemeClr val="dk1"/>
                </a:solidFill>
                <a:latin typeface="Alegreya"/>
                <a:ea typeface="Alegreya"/>
                <a:cs typeface="Alegreya"/>
                <a:sym typeface="Alegreya"/>
              </a:rPr>
              <a:t/>
            </a:r>
            <a:br>
              <a:rPr lang="en-US" sz="3200" i="0" u="none" strike="noStrike" cap="none">
                <a:solidFill>
                  <a:schemeClr val="dk1"/>
                </a:solidFill>
                <a:latin typeface="Alegreya"/>
                <a:ea typeface="Alegreya"/>
                <a:cs typeface="Alegreya"/>
                <a:sym typeface="Alegreya"/>
              </a:rPr>
            </a:br>
            <a:r>
              <a:rPr lang="en-US" sz="3000" i="1" u="none" strike="noStrike" cap="none">
                <a:solidFill>
                  <a:schemeClr val="dk1"/>
                </a:solidFill>
                <a:latin typeface="Alegreya"/>
                <a:ea typeface="Alegreya"/>
                <a:cs typeface="Alegreya"/>
                <a:sym typeface="Alegreya"/>
              </a:rPr>
              <a:t>WHY SHOULD I GO ON COLLEGE VISITS?</a:t>
            </a:r>
          </a:p>
        </p:txBody>
      </p:sp>
      <p:pic>
        <p:nvPicPr>
          <p:cNvPr id="401" name="Shape 401" descr="apple_color-print.jpg"/>
          <p:cNvPicPr preferRelativeResize="0"/>
          <p:nvPr/>
        </p:nvPicPr>
        <p:blipFill rotWithShape="1">
          <a:blip r:embed="rId3">
            <a:alphaModFix amt="66000"/>
          </a:blip>
          <a:srcRect r="9599" b="41937"/>
          <a:stretch/>
        </p:blipFill>
        <p:spPr>
          <a:xfrm>
            <a:off x="5589587" y="3811587"/>
            <a:ext cx="3378200" cy="2686050"/>
          </a:xfrm>
          <a:prstGeom prst="rect">
            <a:avLst/>
          </a:prstGeom>
          <a:noFill/>
          <a:ln>
            <a:noFill/>
          </a:ln>
        </p:spPr>
      </p:pic>
      <p:pic>
        <p:nvPicPr>
          <p:cNvPr id="402" name="Shape 402"/>
          <p:cNvPicPr preferRelativeResize="0"/>
          <p:nvPr/>
        </p:nvPicPr>
        <p:blipFill rotWithShape="1">
          <a:blip r:embed="rId4">
            <a:alphaModFix/>
          </a:blip>
          <a:srcRect/>
          <a:stretch/>
        </p:blipFill>
        <p:spPr>
          <a:xfrm>
            <a:off x="5746750" y="3717925"/>
            <a:ext cx="3397250" cy="27797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130492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800" i="0" u="none" strike="noStrike" cap="none">
                <a:solidFill>
                  <a:schemeClr val="dk1"/>
                </a:solidFill>
                <a:latin typeface="Alegreya"/>
                <a:ea typeface="Alegreya"/>
                <a:cs typeface="Alegreya"/>
                <a:sym typeface="Alegreya"/>
              </a:rPr>
              <a:t>Demonstrated Interest May Improve Admissions Chances</a:t>
            </a:r>
          </a:p>
        </p:txBody>
      </p:sp>
      <p:sp>
        <p:nvSpPr>
          <p:cNvPr id="408" name="Shape 408"/>
          <p:cNvSpPr txBox="1"/>
          <p:nvPr/>
        </p:nvSpPr>
        <p:spPr>
          <a:xfrm>
            <a:off x="184150" y="2292350"/>
            <a:ext cx="8866187" cy="28686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Demonstrated interest helps college manage yield.</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Demonstrated interest is a plus, but it’s not essential for low SES students. </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DI doesn’t factor into the decision for the Ivies, or other super-high yield schools, who are not remotely worried about filling their classes.</a:t>
            </a:r>
          </a:p>
        </p:txBody>
      </p:sp>
      <p:grpSp>
        <p:nvGrpSpPr>
          <p:cNvPr id="409" name="Shape 409"/>
          <p:cNvGrpSpPr/>
          <p:nvPr/>
        </p:nvGrpSpPr>
        <p:grpSpPr>
          <a:xfrm>
            <a:off x="1090612" y="5084762"/>
            <a:ext cx="6754812" cy="1444625"/>
            <a:chOff x="1090612" y="5084762"/>
            <a:chExt cx="6754812" cy="1444625"/>
          </a:xfrm>
        </p:grpSpPr>
        <p:pic>
          <p:nvPicPr>
            <p:cNvPr id="410" name="Shape 410"/>
            <p:cNvPicPr preferRelativeResize="0"/>
            <p:nvPr/>
          </p:nvPicPr>
          <p:blipFill rotWithShape="1">
            <a:blip r:embed="rId3">
              <a:alphaModFix/>
            </a:blip>
            <a:srcRect/>
            <a:stretch/>
          </p:blipFill>
          <p:spPr>
            <a:xfrm>
              <a:off x="1090612" y="5084762"/>
              <a:ext cx="6754812" cy="1444625"/>
            </a:xfrm>
            <a:prstGeom prst="rect">
              <a:avLst/>
            </a:prstGeom>
            <a:noFill/>
            <a:ln>
              <a:noFill/>
            </a:ln>
          </p:spPr>
        </p:pic>
        <p:sp>
          <p:nvSpPr>
            <p:cNvPr id="411" name="Shape 411"/>
            <p:cNvSpPr txBox="1"/>
            <p:nvPr/>
          </p:nvSpPr>
          <p:spPr>
            <a:xfrm>
              <a:off x="1336675" y="5329237"/>
              <a:ext cx="6264275" cy="9540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800" i="0" u="none">
                  <a:solidFill>
                    <a:srgbClr val="000000"/>
                  </a:solidFill>
                  <a:latin typeface="Alegreya"/>
                  <a:ea typeface="Alegreya"/>
                  <a:cs typeface="Alegreya"/>
                  <a:sym typeface="Alegreya"/>
                </a:rPr>
                <a:t>Interact with college admissions officers, even if you cannot visit their schools. </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2900" i="0" u="none" strike="noStrike" cap="none">
                <a:solidFill>
                  <a:schemeClr val="dk1"/>
                </a:solidFill>
                <a:latin typeface="Alegreya"/>
                <a:ea typeface="Alegreya"/>
                <a:cs typeface="Alegreya"/>
                <a:sym typeface="Alegreya"/>
              </a:rPr>
              <a:t>College Visits Demonstrate Interest and More</a:t>
            </a:r>
          </a:p>
        </p:txBody>
      </p:sp>
      <p:sp>
        <p:nvSpPr>
          <p:cNvPr id="417" name="Shape 417"/>
          <p:cNvSpPr txBox="1">
            <a:spLocks noGrp="1"/>
          </p:cNvSpPr>
          <p:nvPr>
            <p:ph type="body" idx="1"/>
          </p:nvPr>
        </p:nvSpPr>
        <p:spPr>
          <a:xfrm>
            <a:off x="457200" y="1833562"/>
            <a:ext cx="8229600" cy="2424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May help you clarify your interest level and help you narrow your list</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Can inform your application (why Oberlin?)</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May provide a chance for an on-campus interview</a:t>
            </a:r>
          </a:p>
          <a:p>
            <a:pPr marL="342900" marR="0" lvl="0" indent="-342900" algn="l" rtl="0">
              <a:lnSpc>
                <a:spcPct val="100000"/>
              </a:lnSpc>
              <a:spcBef>
                <a:spcPts val="560"/>
              </a:spcBef>
              <a:spcAft>
                <a:spcPts val="0"/>
              </a:spcAft>
              <a:buClr>
                <a:srgbClr val="595959"/>
              </a:buClr>
              <a:buSzPct val="25000"/>
              <a:buFont typeface="Arial"/>
              <a:buNone/>
            </a:pPr>
            <a:r>
              <a:rPr lang="en-US" sz="2800" b="0" i="0" u="none">
                <a:solidFill>
                  <a:srgbClr val="595959"/>
                </a:solidFill>
                <a:latin typeface="Helvetica Neue"/>
                <a:ea typeface="Helvetica Neue"/>
                <a:cs typeface="Helvetica Neue"/>
                <a:sym typeface="Helvetica Neue"/>
              </a:rPr>
              <a:t/>
            </a:r>
            <a:br>
              <a:rPr lang="en-US" sz="2800" b="0" i="0" u="none">
                <a:solidFill>
                  <a:srgbClr val="595959"/>
                </a:solidFill>
                <a:latin typeface="Helvetica Neue"/>
                <a:ea typeface="Helvetica Neue"/>
                <a:cs typeface="Helvetica Neue"/>
                <a:sym typeface="Helvetica Neue"/>
              </a:rPr>
            </a:br>
            <a:endParaRPr lang="en-US" sz="2800" b="0" i="0" u="none">
              <a:solidFill>
                <a:srgbClr val="595959"/>
              </a:solidFill>
              <a:latin typeface="Helvetica Neue"/>
              <a:ea typeface="Helvetica Neue"/>
              <a:cs typeface="Helvetica Neue"/>
              <a:sym typeface="Helvetica Neue"/>
            </a:endParaRPr>
          </a:p>
        </p:txBody>
      </p:sp>
      <p:pic>
        <p:nvPicPr>
          <p:cNvPr id="418" name="Shape 418" descr="C:\Documents and Settings\ATS Employee\Local Settings\Temporary Internet Files\Content.IE5\GTM5CVS5\MPj04329770000[1].jpg"/>
          <p:cNvPicPr preferRelativeResize="0"/>
          <p:nvPr/>
        </p:nvPicPr>
        <p:blipFill rotWithShape="1">
          <a:blip r:embed="rId3">
            <a:alphaModFix/>
          </a:blip>
          <a:srcRect/>
          <a:stretch/>
        </p:blipFill>
        <p:spPr>
          <a:xfrm>
            <a:off x="3124200" y="4378325"/>
            <a:ext cx="2971800" cy="1981200"/>
          </a:xfrm>
          <a:prstGeom prst="rect">
            <a:avLst/>
          </a:prstGeom>
          <a:noFill/>
          <a:ln>
            <a:noFill/>
          </a:ln>
        </p:spPr>
      </p:pic>
      <p:pic>
        <p:nvPicPr>
          <p:cNvPr id="419" name="Shape 419" descr="C:\Documents and Settings\ATS Employee\Local Settings\Temporary Internet Files\Content.IE5\YHYB670T\MPj04034600000[1].jpg"/>
          <p:cNvPicPr preferRelativeResize="0"/>
          <p:nvPr/>
        </p:nvPicPr>
        <p:blipFill rotWithShape="1">
          <a:blip r:embed="rId4">
            <a:alphaModFix/>
          </a:blip>
          <a:srcRect/>
          <a:stretch/>
        </p:blipFill>
        <p:spPr>
          <a:xfrm>
            <a:off x="381000" y="4375150"/>
            <a:ext cx="2438400" cy="1951037"/>
          </a:xfrm>
          <a:prstGeom prst="rect">
            <a:avLst/>
          </a:prstGeom>
          <a:noFill/>
          <a:ln>
            <a:noFill/>
          </a:ln>
        </p:spPr>
      </p:pic>
      <p:pic>
        <p:nvPicPr>
          <p:cNvPr id="420" name="Shape 420" descr="C:\Documents and Settings\ATS Employee\Local Settings\Temporary Internet Files\Content.IE5\YHYB670T\MPj04034620000[1].jpg"/>
          <p:cNvPicPr preferRelativeResize="0"/>
          <p:nvPr/>
        </p:nvPicPr>
        <p:blipFill rotWithShape="1">
          <a:blip r:embed="rId5">
            <a:alphaModFix/>
          </a:blip>
          <a:srcRect/>
          <a:stretch/>
        </p:blipFill>
        <p:spPr>
          <a:xfrm>
            <a:off x="6400800" y="4378325"/>
            <a:ext cx="2438400" cy="19669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Building a College List</a:t>
            </a:r>
          </a:p>
        </p:txBody>
      </p:sp>
      <p:sp>
        <p:nvSpPr>
          <p:cNvPr id="426" name="Shape 426"/>
          <p:cNvSpPr txBox="1">
            <a:spLocks noGrp="1"/>
          </p:cNvSpPr>
          <p:nvPr>
            <p:ph type="body" idx="1"/>
          </p:nvPr>
        </p:nvSpPr>
        <p:spPr>
          <a:xfrm>
            <a:off x="457200" y="1833562"/>
            <a:ext cx="8229600" cy="4573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College Fairs (NACAC), visits from college Reps and virtual tours online</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College Visits, particularly local ones, help you identify categories of schools that may interest you (e.g., big state school, football school, small liberal arts school, city, burbs)</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Think about fit and financial fit</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Get all the non-negotiables on the table early so there are no surprises</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Using guide books (Like the Fiske guide) to build overlap schools</a:t>
            </a:r>
          </a:p>
          <a:p>
            <a:pPr marL="342900" marR="0" lvl="0" indent="-342900" algn="l" rtl="0">
              <a:spcBef>
                <a:spcPts val="480"/>
              </a:spcBef>
              <a:spcAft>
                <a:spcPts val="0"/>
              </a:spcAft>
              <a:buClr>
                <a:schemeClr val="dk1"/>
              </a:buClr>
              <a:buSzPct val="100000"/>
              <a:buFont typeface="Arial"/>
              <a:buNone/>
            </a:pPr>
            <a:endParaRPr sz="2400" b="0" i="0" u="none">
              <a:solidFill>
                <a:schemeClr val="dk1"/>
              </a:solidFill>
              <a:latin typeface="Carme"/>
              <a:ea typeface="Carme"/>
              <a:cs typeface="Carme"/>
              <a:sym typeface="Carm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Some good resources</a:t>
            </a:r>
          </a:p>
        </p:txBody>
      </p:sp>
      <p:pic>
        <p:nvPicPr>
          <p:cNvPr id="432" name="Shape 432" descr="http://www.oakmeadowbookstore.com/images/products/1325.jpg"/>
          <p:cNvPicPr preferRelativeResize="0"/>
          <p:nvPr/>
        </p:nvPicPr>
        <p:blipFill rotWithShape="1">
          <a:blip r:embed="rId3">
            <a:alphaModFix/>
          </a:blip>
          <a:srcRect/>
          <a:stretch/>
        </p:blipFill>
        <p:spPr>
          <a:xfrm>
            <a:off x="3643312" y="2147887"/>
            <a:ext cx="2554287" cy="3943350"/>
          </a:xfrm>
          <a:prstGeom prst="rect">
            <a:avLst/>
          </a:prstGeom>
          <a:noFill/>
          <a:ln>
            <a:noFill/>
          </a:ln>
        </p:spPr>
      </p:pic>
      <p:pic>
        <p:nvPicPr>
          <p:cNvPr id="433" name="Shape 433" descr="http://www.warren-wilson.edu/content/uploads/2016/06/fiskecover.jpg"/>
          <p:cNvPicPr preferRelativeResize="0"/>
          <p:nvPr/>
        </p:nvPicPr>
        <p:blipFill rotWithShape="1">
          <a:blip r:embed="rId4">
            <a:alphaModFix/>
          </a:blip>
          <a:srcRect/>
          <a:stretch/>
        </p:blipFill>
        <p:spPr>
          <a:xfrm>
            <a:off x="547687" y="2508250"/>
            <a:ext cx="2651125" cy="3373437"/>
          </a:xfrm>
          <a:prstGeom prst="rect">
            <a:avLst/>
          </a:prstGeom>
          <a:noFill/>
          <a:ln>
            <a:noFill/>
          </a:ln>
        </p:spPr>
      </p:pic>
      <p:pic>
        <p:nvPicPr>
          <p:cNvPr id="434" name="Shape 434" descr="https://asunow.asu.edu/sites/default/files/best379cover_lg.jpg"/>
          <p:cNvPicPr preferRelativeResize="0"/>
          <p:nvPr/>
        </p:nvPicPr>
        <p:blipFill rotWithShape="1">
          <a:blip r:embed="rId5">
            <a:alphaModFix/>
          </a:blip>
          <a:srcRect/>
          <a:stretch/>
        </p:blipFill>
        <p:spPr>
          <a:xfrm>
            <a:off x="6521450" y="2695575"/>
            <a:ext cx="2154237" cy="2847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Getting more help</a:t>
            </a:r>
          </a:p>
        </p:txBody>
      </p:sp>
      <p:sp>
        <p:nvSpPr>
          <p:cNvPr id="440" name="Shape 440"/>
          <p:cNvSpPr txBox="1">
            <a:spLocks noGrp="1"/>
          </p:cNvSpPr>
          <p:nvPr>
            <p:ph type="body" idx="1"/>
          </p:nvPr>
        </p:nvSpPr>
        <p:spPr>
          <a:xfrm>
            <a:off x="457200" y="1833562"/>
            <a:ext cx="8229600" cy="14986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Leverage your school counselor	</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Consider hiring an Independent Educational Consultant</a:t>
            </a:r>
          </a:p>
          <a:p>
            <a:pPr marL="342900" marR="0" lvl="0" indent="-342900" algn="l" rtl="0">
              <a:spcBef>
                <a:spcPts val="560"/>
              </a:spcBef>
              <a:spcAft>
                <a:spcPts val="0"/>
              </a:spcAft>
              <a:buClr>
                <a:schemeClr val="dk1"/>
              </a:buClr>
              <a:buSzPct val="100000"/>
              <a:buFont typeface="Arial"/>
              <a:buNone/>
            </a:pPr>
            <a:endParaRPr sz="2800" b="0" i="0" u="none">
              <a:solidFill>
                <a:schemeClr val="dk1"/>
              </a:solidFill>
              <a:latin typeface="Carme"/>
              <a:ea typeface="Carme"/>
              <a:cs typeface="Carme"/>
              <a:sym typeface="Carme"/>
            </a:endParaRPr>
          </a:p>
        </p:txBody>
      </p:sp>
      <p:pic>
        <p:nvPicPr>
          <p:cNvPr id="441" name="Shape 441" descr="https://pbs.twimg.com/profile_images/661946783917056004/B5jPfTHc.jpg"/>
          <p:cNvPicPr preferRelativeResize="0"/>
          <p:nvPr/>
        </p:nvPicPr>
        <p:blipFill rotWithShape="1">
          <a:blip r:embed="rId3">
            <a:alphaModFix/>
          </a:blip>
          <a:srcRect/>
          <a:stretch/>
        </p:blipFill>
        <p:spPr>
          <a:xfrm>
            <a:off x="1270000" y="3546475"/>
            <a:ext cx="2614612" cy="2613025"/>
          </a:xfrm>
          <a:prstGeom prst="rect">
            <a:avLst/>
          </a:prstGeom>
          <a:noFill/>
          <a:ln>
            <a:noFill/>
          </a:ln>
        </p:spPr>
      </p:pic>
      <p:pic>
        <p:nvPicPr>
          <p:cNvPr id="442" name="Shape 442" descr="http://i0.wp.com/brandcollegeconsulting.com/wp-content/uploads/2012/02/HECA-logo.jpg"/>
          <p:cNvPicPr preferRelativeResize="0"/>
          <p:nvPr/>
        </p:nvPicPr>
        <p:blipFill rotWithShape="1">
          <a:blip r:embed="rId4">
            <a:alphaModFix/>
          </a:blip>
          <a:srcRect/>
          <a:stretch/>
        </p:blipFill>
        <p:spPr>
          <a:xfrm>
            <a:off x="4451350" y="3767137"/>
            <a:ext cx="3722687" cy="22526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12350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800" b="1" i="0" u="none" strike="noStrike" cap="none">
                <a:solidFill>
                  <a:schemeClr val="dk1"/>
                </a:solidFill>
                <a:latin typeface="Alegreya"/>
                <a:ea typeface="Alegreya"/>
                <a:cs typeface="Alegreya"/>
                <a:sym typeface="Alegreya"/>
              </a:rPr>
              <a:t>Expect increasing competition at state flagship universities</a:t>
            </a:r>
          </a:p>
        </p:txBody>
      </p:sp>
      <p:sp>
        <p:nvSpPr>
          <p:cNvPr id="72" name="Shape 72"/>
          <p:cNvSpPr txBox="1"/>
          <p:nvPr/>
        </p:nvSpPr>
        <p:spPr>
          <a:xfrm>
            <a:off x="2136775" y="2640012"/>
            <a:ext cx="1536700" cy="9144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Number of state residents</a:t>
            </a:r>
          </a:p>
        </p:txBody>
      </p:sp>
      <p:sp>
        <p:nvSpPr>
          <p:cNvPr id="73" name="Shape 73"/>
          <p:cNvSpPr/>
          <p:nvPr/>
        </p:nvSpPr>
        <p:spPr>
          <a:xfrm rot="10800000">
            <a:off x="4232275" y="2216150"/>
            <a:ext cx="703262" cy="1338262"/>
          </a:xfrm>
          <a:prstGeom prst="downArrow">
            <a:avLst>
              <a:gd name="adj1" fmla="val 15923"/>
              <a:gd name="adj2" fmla="val 50000"/>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4" name="Shape 74"/>
          <p:cNvSpPr txBox="1"/>
          <p:nvPr/>
        </p:nvSpPr>
        <p:spPr>
          <a:xfrm>
            <a:off x="457200" y="2640012"/>
            <a:ext cx="1536700" cy="9144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i="0" u="none">
                <a:solidFill>
                  <a:srgbClr val="FFFFFF"/>
                </a:solidFill>
                <a:latin typeface="Alegreya"/>
                <a:ea typeface="Alegreya"/>
                <a:cs typeface="Alegreya"/>
                <a:sym typeface="Alegreya"/>
              </a:rPr>
              <a:t>% students applying to </a:t>
            </a:r>
          </a:p>
          <a:p>
            <a:pPr marL="0" marR="0" lvl="0" indent="0" algn="ctr" rtl="0">
              <a:lnSpc>
                <a:spcPct val="100000"/>
              </a:lnSpc>
              <a:spcBef>
                <a:spcPts val="0"/>
              </a:spcBef>
              <a:spcAft>
                <a:spcPts val="0"/>
              </a:spcAft>
              <a:buClr>
                <a:srgbClr val="FFFFFF"/>
              </a:buClr>
              <a:buSzPct val="25000"/>
              <a:buFont typeface="Calibri"/>
              <a:buNone/>
            </a:pPr>
            <a:r>
              <a:rPr lang="en-US" sz="1600" i="0" u="none">
                <a:solidFill>
                  <a:srgbClr val="FFFFFF"/>
                </a:solidFill>
                <a:latin typeface="Alegreya"/>
                <a:ea typeface="Alegreya"/>
                <a:cs typeface="Alegreya"/>
                <a:sym typeface="Alegreya"/>
              </a:rPr>
              <a:t>4-yr college</a:t>
            </a:r>
          </a:p>
        </p:txBody>
      </p:sp>
      <p:sp>
        <p:nvSpPr>
          <p:cNvPr id="75" name="Shape 75"/>
          <p:cNvSpPr txBox="1"/>
          <p:nvPr/>
        </p:nvSpPr>
        <p:spPr>
          <a:xfrm>
            <a:off x="5346700" y="2643187"/>
            <a:ext cx="1536700" cy="9144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Average cost of college</a:t>
            </a:r>
          </a:p>
        </p:txBody>
      </p:sp>
      <p:sp>
        <p:nvSpPr>
          <p:cNvPr id="76" name="Shape 76"/>
          <p:cNvSpPr txBox="1"/>
          <p:nvPr/>
        </p:nvSpPr>
        <p:spPr>
          <a:xfrm>
            <a:off x="7150100" y="2643187"/>
            <a:ext cx="1536700" cy="9144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i="0" u="none">
                <a:solidFill>
                  <a:srgbClr val="FFFFFF"/>
                </a:solidFill>
                <a:latin typeface="Alegreya"/>
                <a:ea typeface="Alegreya"/>
                <a:cs typeface="Alegreya"/>
                <a:sym typeface="Alegreya"/>
              </a:rPr>
              <a:t>State incentives to keep top applicants</a:t>
            </a:r>
          </a:p>
        </p:txBody>
      </p:sp>
      <p:sp>
        <p:nvSpPr>
          <p:cNvPr id="77" name="Shape 77"/>
          <p:cNvSpPr txBox="1"/>
          <p:nvPr/>
        </p:nvSpPr>
        <p:spPr>
          <a:xfrm>
            <a:off x="5338762" y="5054600"/>
            <a:ext cx="1536700" cy="9144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State and Federal funding </a:t>
            </a:r>
          </a:p>
        </p:txBody>
      </p:sp>
      <p:sp>
        <p:nvSpPr>
          <p:cNvPr id="78" name="Shape 78"/>
          <p:cNvSpPr/>
          <p:nvPr/>
        </p:nvSpPr>
        <p:spPr>
          <a:xfrm>
            <a:off x="4232275" y="5054600"/>
            <a:ext cx="703262" cy="1339850"/>
          </a:xfrm>
          <a:prstGeom prst="downArrow">
            <a:avLst>
              <a:gd name="adj1" fmla="val 15923"/>
              <a:gd name="adj2" fmla="val 50000"/>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cxnSp>
        <p:nvCxnSpPr>
          <p:cNvPr id="79" name="Shape 79"/>
          <p:cNvCxnSpPr/>
          <p:nvPr/>
        </p:nvCxnSpPr>
        <p:spPr>
          <a:xfrm>
            <a:off x="457200" y="3554412"/>
            <a:ext cx="8229600" cy="17462"/>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sp>
        <p:nvSpPr>
          <p:cNvPr id="80" name="Shape 80"/>
          <p:cNvSpPr txBox="1"/>
          <p:nvPr/>
        </p:nvSpPr>
        <p:spPr>
          <a:xfrm>
            <a:off x="2317750" y="5056187"/>
            <a:ext cx="1538287" cy="9144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i="0" u="none">
                <a:solidFill>
                  <a:srgbClr val="FFFFFF"/>
                </a:solidFill>
                <a:latin typeface="Alegreya"/>
                <a:ea typeface="Alegreya"/>
                <a:cs typeface="Alegreya"/>
                <a:sym typeface="Alegreya"/>
              </a:rPr>
              <a:t>Adequate affordable options</a:t>
            </a:r>
          </a:p>
        </p:txBody>
      </p:sp>
      <p:cxnSp>
        <p:nvCxnSpPr>
          <p:cNvPr id="81" name="Shape 81"/>
          <p:cNvCxnSpPr/>
          <p:nvPr/>
        </p:nvCxnSpPr>
        <p:spPr>
          <a:xfrm>
            <a:off x="2309812" y="5040312"/>
            <a:ext cx="4573587"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pic>
        <p:nvPicPr>
          <p:cNvPr id="82" name="Shape 82" descr="http://www.hubga.com/wp-content/uploads/2015/06/uga-logo-medium.gif"/>
          <p:cNvPicPr preferRelativeResize="0"/>
          <p:nvPr/>
        </p:nvPicPr>
        <p:blipFill rotWithShape="1">
          <a:blip r:embed="rId3">
            <a:alphaModFix/>
          </a:blip>
          <a:srcRect/>
          <a:stretch/>
        </p:blipFill>
        <p:spPr>
          <a:xfrm>
            <a:off x="2816225" y="3719512"/>
            <a:ext cx="3575050" cy="11318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560387" y="2152650"/>
            <a:ext cx="8269200" cy="13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5400">
                <a:latin typeface="Alegreya"/>
                <a:ea typeface="Alegreya"/>
                <a:cs typeface="Alegreya"/>
                <a:sym typeface="Alegreya"/>
              </a:rPr>
              <a:t>TESTING</a:t>
            </a:r>
            <a:r>
              <a:rPr lang="en-US" sz="5400" i="0" u="none" strike="noStrike" cap="none">
                <a:solidFill>
                  <a:schemeClr val="dk1"/>
                </a:solidFill>
                <a:latin typeface="Alegreya"/>
                <a:ea typeface="Alegreya"/>
                <a:cs typeface="Alegreya"/>
                <a:sym typeface="Alegreya"/>
              </a:rPr>
              <a:t/>
            </a:r>
            <a:br>
              <a:rPr lang="en-US" sz="5400" i="0" u="none" strike="noStrike" cap="none">
                <a:solidFill>
                  <a:schemeClr val="dk1"/>
                </a:solidFill>
                <a:latin typeface="Alegreya"/>
                <a:ea typeface="Alegreya"/>
                <a:cs typeface="Alegreya"/>
                <a:sym typeface="Alegreya"/>
              </a:rPr>
            </a:br>
            <a:r>
              <a:rPr lang="en-US" sz="2800" i="1">
                <a:latin typeface="Alegreya"/>
                <a:ea typeface="Alegreya"/>
                <a:cs typeface="Alegreya"/>
                <a:sym typeface="Alegreya"/>
              </a:rPr>
              <a:t>WHAT TEST IS RIGHT FOR ME?</a:t>
            </a:r>
          </a:p>
        </p:txBody>
      </p:sp>
      <p:pic>
        <p:nvPicPr>
          <p:cNvPr id="448" name="Shape 448" descr="apple_color-print.jpg"/>
          <p:cNvPicPr preferRelativeResize="0"/>
          <p:nvPr/>
        </p:nvPicPr>
        <p:blipFill rotWithShape="1">
          <a:blip r:embed="rId3">
            <a:alphaModFix amt="66000"/>
          </a:blip>
          <a:srcRect r="9600" b="41938"/>
          <a:stretch/>
        </p:blipFill>
        <p:spPr>
          <a:xfrm>
            <a:off x="5475287" y="3719512"/>
            <a:ext cx="3540000" cy="2787600"/>
          </a:xfrm>
          <a:prstGeom prst="rect">
            <a:avLst/>
          </a:prstGeom>
          <a:noFill/>
          <a:ln>
            <a:noFill/>
          </a:ln>
        </p:spPr>
      </p:pic>
      <p:pic>
        <p:nvPicPr>
          <p:cNvPr id="449" name="Shape 449" descr="books apple.png"/>
          <p:cNvPicPr preferRelativeResize="0"/>
          <p:nvPr/>
        </p:nvPicPr>
        <p:blipFill rotWithShape="1">
          <a:blip r:embed="rId4">
            <a:alphaModFix/>
          </a:blip>
          <a:srcRect/>
          <a:stretch/>
        </p:blipFill>
        <p:spPr>
          <a:xfrm>
            <a:off x="5603875" y="3609975"/>
            <a:ext cx="3540000" cy="2897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We will see more Test-Optional schools</a:t>
            </a:r>
          </a:p>
        </p:txBody>
      </p:sp>
      <p:pic>
        <p:nvPicPr>
          <p:cNvPr id="455" name="Shape 455" descr="http://hoopniks.com/wp-content/uploads/2010/12/WakeForest1.jpg"/>
          <p:cNvPicPr preferRelativeResize="0"/>
          <p:nvPr/>
        </p:nvPicPr>
        <p:blipFill rotWithShape="1">
          <a:blip r:embed="rId3">
            <a:alphaModFix/>
          </a:blip>
          <a:srcRect/>
          <a:stretch/>
        </p:blipFill>
        <p:spPr>
          <a:xfrm>
            <a:off x="3759200" y="1816100"/>
            <a:ext cx="2098800" cy="1467000"/>
          </a:xfrm>
          <a:prstGeom prst="rect">
            <a:avLst/>
          </a:prstGeom>
          <a:noFill/>
          <a:ln>
            <a:noFill/>
          </a:ln>
        </p:spPr>
      </p:pic>
      <p:pic>
        <p:nvPicPr>
          <p:cNvPr id="456" name="Shape 456" descr="http://www.communityadvocate.com/wp-content/uploads/2012/02/wpi_logo.gif"/>
          <p:cNvPicPr preferRelativeResize="0"/>
          <p:nvPr/>
        </p:nvPicPr>
        <p:blipFill rotWithShape="1">
          <a:blip r:embed="rId4">
            <a:alphaModFix/>
          </a:blip>
          <a:srcRect/>
          <a:stretch/>
        </p:blipFill>
        <p:spPr>
          <a:xfrm>
            <a:off x="2305050" y="3140075"/>
            <a:ext cx="1555800" cy="1555800"/>
          </a:xfrm>
          <a:prstGeom prst="rect">
            <a:avLst/>
          </a:prstGeom>
          <a:noFill/>
          <a:ln>
            <a:noFill/>
          </a:ln>
        </p:spPr>
      </p:pic>
      <p:pic>
        <p:nvPicPr>
          <p:cNvPr id="457" name="Shape 457" descr="http://graphics.fansonly.com/photos/schools/amer/sports/genrel/auto_player/625061.jpeg"/>
          <p:cNvPicPr preferRelativeResize="0"/>
          <p:nvPr/>
        </p:nvPicPr>
        <p:blipFill rotWithShape="1">
          <a:blip r:embed="rId5">
            <a:alphaModFix/>
          </a:blip>
          <a:srcRect/>
          <a:stretch/>
        </p:blipFill>
        <p:spPr>
          <a:xfrm>
            <a:off x="365125" y="2160587"/>
            <a:ext cx="1754100" cy="1552500"/>
          </a:xfrm>
          <a:prstGeom prst="rect">
            <a:avLst/>
          </a:prstGeom>
          <a:noFill/>
          <a:ln>
            <a:noFill/>
          </a:ln>
        </p:spPr>
      </p:pic>
      <p:pic>
        <p:nvPicPr>
          <p:cNvPr id="458" name="Shape 458" descr="https://www.cappex.com/assets/c-130697/logos/wesleyan-university_2013-10-02_09-30-46.103.jpg"/>
          <p:cNvPicPr preferRelativeResize="0"/>
          <p:nvPr/>
        </p:nvPicPr>
        <p:blipFill rotWithShape="1">
          <a:blip r:embed="rId6">
            <a:alphaModFix/>
          </a:blip>
          <a:srcRect/>
          <a:stretch/>
        </p:blipFill>
        <p:spPr>
          <a:xfrm>
            <a:off x="5154612" y="3619500"/>
            <a:ext cx="1871700" cy="834900"/>
          </a:xfrm>
          <a:prstGeom prst="rect">
            <a:avLst/>
          </a:prstGeom>
          <a:noFill/>
          <a:ln>
            <a:noFill/>
          </a:ln>
        </p:spPr>
      </p:pic>
      <p:sp>
        <p:nvSpPr>
          <p:cNvPr id="459" name="Shape 459"/>
          <p:cNvSpPr/>
          <p:nvPr/>
        </p:nvSpPr>
        <p:spPr>
          <a:xfrm>
            <a:off x="6438900" y="1816100"/>
            <a:ext cx="1944600" cy="1617600"/>
          </a:xfrm>
          <a:custGeom>
            <a:avLst/>
            <a:gdLst/>
            <a:ahLst/>
            <a:cxnLst/>
            <a:rect l="0" t="0" r="0" b="0"/>
            <a:pathLst>
              <a:path w="120000" h="120000" extrusionOk="0">
                <a:moveTo>
                  <a:pt x="0" y="41458"/>
                </a:moveTo>
                <a:lnTo>
                  <a:pt x="16583" y="29999"/>
                </a:lnTo>
                <a:lnTo>
                  <a:pt x="22917" y="11458"/>
                </a:lnTo>
                <a:lnTo>
                  <a:pt x="43416" y="11458"/>
                </a:lnTo>
                <a:lnTo>
                  <a:pt x="60000" y="0"/>
                </a:lnTo>
                <a:lnTo>
                  <a:pt x="76583" y="11458"/>
                </a:lnTo>
                <a:lnTo>
                  <a:pt x="97082" y="11458"/>
                </a:lnTo>
                <a:lnTo>
                  <a:pt x="103416" y="29999"/>
                </a:lnTo>
                <a:lnTo>
                  <a:pt x="120000" y="41458"/>
                </a:lnTo>
                <a:lnTo>
                  <a:pt x="113666" y="60000"/>
                </a:lnTo>
                <a:lnTo>
                  <a:pt x="120000" y="78541"/>
                </a:lnTo>
                <a:lnTo>
                  <a:pt x="103416" y="90000"/>
                </a:lnTo>
                <a:lnTo>
                  <a:pt x="97082" y="108541"/>
                </a:lnTo>
                <a:lnTo>
                  <a:pt x="76583" y="108541"/>
                </a:lnTo>
                <a:lnTo>
                  <a:pt x="60000" y="119999"/>
                </a:lnTo>
                <a:lnTo>
                  <a:pt x="43416" y="108541"/>
                </a:lnTo>
                <a:lnTo>
                  <a:pt x="22917" y="108541"/>
                </a:lnTo>
                <a:lnTo>
                  <a:pt x="16583" y="90000"/>
                </a:lnTo>
                <a:lnTo>
                  <a:pt x="0" y="78541"/>
                </a:lnTo>
                <a:lnTo>
                  <a:pt x="6333" y="60000"/>
                </a:lnTo>
                <a:lnTo>
                  <a:pt x="0" y="41458"/>
                </a:lnTo>
                <a:close/>
              </a:path>
            </a:pathLst>
          </a:custGeom>
          <a:gradFill>
            <a:gsLst>
              <a:gs pos="0">
                <a:srgbClr val="9BC1FF"/>
              </a:gs>
              <a:gs pos="100000">
                <a:srgbClr val="3F80CD"/>
              </a:gs>
            </a:gsLst>
            <a:lin ang="5400012" scaled="0"/>
          </a:gradFill>
          <a:ln w="9525" cap="flat" cmpd="sng">
            <a:solidFill>
              <a:srgbClr val="4A7EBB"/>
            </a:solidFill>
            <a:prstDash val="solid"/>
            <a:miter lim="8000"/>
            <a:headEnd type="none" w="med" len="med"/>
            <a:tailEnd type="none" w="med" len="med"/>
          </a:ln>
          <a:effectLst>
            <a:outerShdw blurRad="63500" dist="23000" dir="5400000">
              <a:srgbClr val="808080">
                <a:alpha val="3490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a:solidFill>
                  <a:srgbClr val="FFFFFF"/>
                </a:solidFill>
                <a:latin typeface="Calibri"/>
                <a:ea typeface="Calibri"/>
                <a:cs typeface="Calibri"/>
                <a:sym typeface="Calibri"/>
              </a:rPr>
              <a:t>800+ and counting</a:t>
            </a:r>
          </a:p>
        </p:txBody>
      </p:sp>
      <p:grpSp>
        <p:nvGrpSpPr>
          <p:cNvPr id="460" name="Shape 460"/>
          <p:cNvGrpSpPr/>
          <p:nvPr/>
        </p:nvGrpSpPr>
        <p:grpSpPr>
          <a:xfrm>
            <a:off x="122237" y="4687887"/>
            <a:ext cx="9009000" cy="1596900"/>
            <a:chOff x="122237" y="4687887"/>
            <a:chExt cx="9009000" cy="1596900"/>
          </a:xfrm>
        </p:grpSpPr>
        <p:pic>
          <p:nvPicPr>
            <p:cNvPr id="461" name="Shape 461"/>
            <p:cNvPicPr preferRelativeResize="0"/>
            <p:nvPr/>
          </p:nvPicPr>
          <p:blipFill rotWithShape="1">
            <a:blip r:embed="rId7">
              <a:alphaModFix/>
            </a:blip>
            <a:srcRect/>
            <a:stretch/>
          </p:blipFill>
          <p:spPr>
            <a:xfrm>
              <a:off x="122237" y="4687887"/>
              <a:ext cx="9009000" cy="1596900"/>
            </a:xfrm>
            <a:prstGeom prst="rect">
              <a:avLst/>
            </a:prstGeom>
            <a:noFill/>
            <a:ln>
              <a:noFill/>
            </a:ln>
          </p:spPr>
        </p:pic>
        <p:sp>
          <p:nvSpPr>
            <p:cNvPr id="462" name="Shape 462"/>
            <p:cNvSpPr txBox="1"/>
            <p:nvPr/>
          </p:nvSpPr>
          <p:spPr>
            <a:xfrm>
              <a:off x="365125" y="4935537"/>
              <a:ext cx="8521800" cy="1108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200" i="0" u="none">
                  <a:solidFill>
                    <a:srgbClr val="000000"/>
                  </a:solidFill>
                  <a:latin typeface="Alegreya"/>
                  <a:ea typeface="Alegreya"/>
                  <a:cs typeface="Alegreya"/>
                  <a:sym typeface="Alegreya"/>
                </a:rPr>
                <a:t>Going test optional gets an immediate admissions bump (more students apply) &amp; increases average reported test scores (lower scores disappear).  41% of admissions directors feel tests should be optional.</a:t>
              </a:r>
            </a:p>
          </p:txBody>
        </p:sp>
      </p:grpSp>
      <p:sp>
        <p:nvSpPr>
          <p:cNvPr id="463" name="Shape 463"/>
          <p:cNvSpPr txBox="1"/>
          <p:nvPr/>
        </p:nvSpPr>
        <p:spPr>
          <a:xfrm>
            <a:off x="82550" y="6157900"/>
            <a:ext cx="4926600" cy="339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i="0" u="none">
                <a:solidFill>
                  <a:schemeClr val="dk1"/>
                </a:solidFill>
                <a:latin typeface="Alegreya"/>
                <a:ea typeface="Alegreya"/>
                <a:cs typeface="Alegreya"/>
                <a:sym typeface="Alegreya"/>
              </a:rPr>
              <a:t>Chronicle of Higher Education Annual Survey, 2015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1366837"/>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a:latin typeface="Alegreya"/>
                <a:ea typeface="Alegreya"/>
                <a:cs typeface="Alegreya"/>
                <a:sym typeface="Alegreya"/>
              </a:rPr>
              <a:t>However, m</a:t>
            </a:r>
            <a:r>
              <a:rPr lang="en-US" sz="3500" i="0" u="none" strike="noStrike" cap="none">
                <a:solidFill>
                  <a:schemeClr val="dk1"/>
                </a:solidFill>
                <a:latin typeface="Alegreya"/>
                <a:ea typeface="Alegreya"/>
                <a:cs typeface="Alegreya"/>
                <a:sym typeface="Alegreya"/>
              </a:rPr>
              <a:t>any admissions officers want to keep testing as a valuable selection tool</a:t>
            </a:r>
          </a:p>
        </p:txBody>
      </p:sp>
      <p:sp>
        <p:nvSpPr>
          <p:cNvPr id="469" name="Shape 469"/>
          <p:cNvSpPr txBox="1"/>
          <p:nvPr/>
        </p:nvSpPr>
        <p:spPr>
          <a:xfrm>
            <a:off x="601662" y="2633662"/>
            <a:ext cx="4745037" cy="311785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rme"/>
              <a:buNone/>
            </a:pPr>
            <a:r>
              <a:rPr lang="en-US" sz="2900" i="0" u="none">
                <a:solidFill>
                  <a:schemeClr val="dk1"/>
                </a:solidFill>
                <a:latin typeface="Alegreya"/>
                <a:ea typeface="Alegreya"/>
                <a:cs typeface="Alegreya"/>
                <a:sym typeface="Alegreya"/>
              </a:rPr>
              <a:t>When highly selective colleges receive 40,000 applications for 1,500 spots, they need an efficient form of screening.  Assessments can be most useful here.</a:t>
            </a:r>
          </a:p>
        </p:txBody>
      </p:sp>
      <p:pic>
        <p:nvPicPr>
          <p:cNvPr id="470" name="Shape 470"/>
          <p:cNvPicPr preferRelativeResize="0"/>
          <p:nvPr/>
        </p:nvPicPr>
        <p:blipFill rotWithShape="1">
          <a:blip r:embed="rId3">
            <a:alphaModFix/>
          </a:blip>
          <a:srcRect/>
          <a:stretch/>
        </p:blipFill>
        <p:spPr>
          <a:xfrm>
            <a:off x="5346700" y="2595562"/>
            <a:ext cx="3155950" cy="3155950"/>
          </a:xfrm>
          <a:prstGeom prst="rect">
            <a:avLst/>
          </a:prstGeom>
          <a:noFill/>
          <a:ln>
            <a:noFill/>
          </a:ln>
        </p:spPr>
      </p:pic>
      <p:sp>
        <p:nvSpPr>
          <p:cNvPr id="471" name="Shape 471"/>
          <p:cNvSpPr txBox="1"/>
          <p:nvPr/>
        </p:nvSpPr>
        <p:spPr>
          <a:xfrm>
            <a:off x="6415087" y="2768600"/>
            <a:ext cx="827087" cy="368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40,000</a:t>
            </a:r>
          </a:p>
        </p:txBody>
      </p:sp>
      <p:sp>
        <p:nvSpPr>
          <p:cNvPr id="472" name="Shape 472"/>
          <p:cNvSpPr txBox="1"/>
          <p:nvPr/>
        </p:nvSpPr>
        <p:spPr>
          <a:xfrm>
            <a:off x="6554787" y="5492750"/>
            <a:ext cx="709612"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1,500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Helvetica Neue"/>
              <a:buNone/>
            </a:pPr>
            <a:r>
              <a:rPr lang="en-US" sz="3200" b="1" i="0" u="none" strike="noStrike" cap="none">
                <a:solidFill>
                  <a:srgbClr val="000000"/>
                </a:solidFill>
                <a:latin typeface="Alegreya"/>
                <a:ea typeface="Alegreya"/>
                <a:cs typeface="Alegreya"/>
                <a:sym typeface="Alegreya"/>
              </a:rPr>
              <a:t>SAT/ACT Geographic Origins </a:t>
            </a:r>
          </a:p>
        </p:txBody>
      </p:sp>
      <p:pic>
        <p:nvPicPr>
          <p:cNvPr id="478" name="Shape 478"/>
          <p:cNvPicPr preferRelativeResize="0">
            <a:picLocks noGrp="1"/>
          </p:cNvPicPr>
          <p:nvPr>
            <p:ph type="body" idx="1"/>
          </p:nvPr>
        </p:nvPicPr>
        <p:blipFill rotWithShape="1">
          <a:blip r:embed="rId3">
            <a:alphaModFix/>
          </a:blip>
          <a:srcRect/>
          <a:stretch/>
        </p:blipFill>
        <p:spPr>
          <a:xfrm>
            <a:off x="1881187" y="1816100"/>
            <a:ext cx="5986500" cy="4543500"/>
          </a:xfrm>
          <a:prstGeom prst="rect">
            <a:avLst/>
          </a:prstGeom>
          <a:noFill/>
          <a:ln>
            <a:noFill/>
          </a:ln>
        </p:spPr>
      </p:pic>
      <p:sp>
        <p:nvSpPr>
          <p:cNvPr id="479" name="Shape 479"/>
          <p:cNvSpPr txBox="1"/>
          <p:nvPr/>
        </p:nvSpPr>
        <p:spPr>
          <a:xfrm>
            <a:off x="571562" y="3206824"/>
            <a:ext cx="1995600" cy="669900"/>
          </a:xfrm>
          <a:prstGeom prst="rect">
            <a:avLst/>
          </a:prstGeom>
          <a:noFill/>
          <a:ln>
            <a:noFill/>
          </a:ln>
        </p:spPr>
        <p:txBody>
          <a:bodyPr wrap="square" lIns="91425" tIns="45700" rIns="91425" bIns="45700" anchor="t" anchorCtr="0">
            <a:noAutofit/>
          </a:bodyPr>
          <a:lstStyle/>
          <a:p>
            <a:pPr marL="0" marR="0" lvl="0" indent="0" algn="l" rtl="0">
              <a:lnSpc>
                <a:spcPct val="50000"/>
              </a:lnSpc>
              <a:spcBef>
                <a:spcPts val="0"/>
              </a:spcBef>
              <a:spcAft>
                <a:spcPts val="0"/>
              </a:spcAft>
              <a:buClr>
                <a:schemeClr val="dk1"/>
              </a:buClr>
              <a:buSzPct val="25000"/>
              <a:buFont typeface="Helvetica Neue"/>
              <a:buNone/>
            </a:pPr>
            <a:r>
              <a:rPr lang="en-US" sz="1800" b="1" i="0" u="none">
                <a:solidFill>
                  <a:schemeClr val="dk1"/>
                </a:solidFill>
                <a:latin typeface="Alegreya"/>
                <a:ea typeface="Alegreya"/>
                <a:cs typeface="Alegreya"/>
                <a:sym typeface="Alegreya"/>
              </a:rPr>
              <a:t>Berkeley, CA.</a:t>
            </a:r>
          </a:p>
          <a:p>
            <a:pPr marL="0" marR="0" lvl="0" indent="0" algn="l" rtl="0">
              <a:lnSpc>
                <a:spcPct val="50000"/>
              </a:lnSpc>
              <a:spcBef>
                <a:spcPts val="900"/>
              </a:spcBef>
              <a:spcAft>
                <a:spcPts val="0"/>
              </a:spcAft>
              <a:buClr>
                <a:schemeClr val="dk1"/>
              </a:buClr>
              <a:buSzPct val="25000"/>
              <a:buFont typeface="Helvetica Neue"/>
              <a:buNone/>
            </a:pPr>
            <a:r>
              <a:rPr lang="en-US" sz="1800" b="1" i="0" u="none">
                <a:solidFill>
                  <a:schemeClr val="dk1"/>
                </a:solidFill>
                <a:latin typeface="Alegreya"/>
                <a:ea typeface="Alegreya"/>
                <a:cs typeface="Alegreya"/>
                <a:sym typeface="Alegreya"/>
              </a:rPr>
              <a:t>First ETS branch 1948</a:t>
            </a:r>
          </a:p>
        </p:txBody>
      </p:sp>
      <p:sp>
        <p:nvSpPr>
          <p:cNvPr id="480" name="Shape 480"/>
          <p:cNvSpPr txBox="1"/>
          <p:nvPr/>
        </p:nvSpPr>
        <p:spPr>
          <a:xfrm>
            <a:off x="7140512" y="3346625"/>
            <a:ext cx="1760400" cy="530100"/>
          </a:xfrm>
          <a:prstGeom prst="rect">
            <a:avLst/>
          </a:prstGeom>
          <a:noFill/>
          <a:ln>
            <a:noFill/>
          </a:ln>
        </p:spPr>
        <p:txBody>
          <a:bodyPr wrap="square" lIns="91425" tIns="45700" rIns="91425" bIns="45700" anchor="t" anchorCtr="0">
            <a:noAutofit/>
          </a:bodyPr>
          <a:lstStyle/>
          <a:p>
            <a:pPr marL="0" marR="0" lvl="0" indent="0" algn="l" rtl="0">
              <a:lnSpc>
                <a:spcPct val="50000"/>
              </a:lnSpc>
              <a:spcBef>
                <a:spcPts val="0"/>
              </a:spcBef>
              <a:spcAft>
                <a:spcPts val="0"/>
              </a:spcAft>
              <a:buClr>
                <a:schemeClr val="dk1"/>
              </a:buClr>
              <a:buSzPct val="25000"/>
              <a:buFont typeface="Helvetica Neue"/>
              <a:buNone/>
            </a:pPr>
            <a:r>
              <a:rPr lang="en-US" sz="1800" b="1" i="0" u="none">
                <a:solidFill>
                  <a:schemeClr val="dk1"/>
                </a:solidFill>
                <a:latin typeface="Alegreya"/>
                <a:ea typeface="Alegreya"/>
                <a:cs typeface="Alegreya"/>
                <a:sym typeface="Alegreya"/>
              </a:rPr>
              <a:t>Princeton, NJ.</a:t>
            </a:r>
          </a:p>
          <a:p>
            <a:pPr marL="0" marR="0" lvl="0" indent="0" algn="l" rtl="0">
              <a:lnSpc>
                <a:spcPct val="50000"/>
              </a:lnSpc>
              <a:spcBef>
                <a:spcPts val="900"/>
              </a:spcBef>
              <a:spcAft>
                <a:spcPts val="0"/>
              </a:spcAft>
              <a:buClr>
                <a:schemeClr val="dk1"/>
              </a:buClr>
              <a:buSzPct val="25000"/>
              <a:buFont typeface="Helvetica Neue"/>
              <a:buNone/>
            </a:pPr>
            <a:r>
              <a:rPr lang="en-US" sz="1800" b="1" i="0" u="none">
                <a:solidFill>
                  <a:schemeClr val="dk1"/>
                </a:solidFill>
                <a:latin typeface="Alegreya"/>
                <a:ea typeface="Alegreya"/>
                <a:cs typeface="Alegreya"/>
                <a:sym typeface="Alegreya"/>
              </a:rPr>
              <a:t>ETS HQ  1947</a:t>
            </a:r>
          </a:p>
        </p:txBody>
      </p:sp>
      <p:sp>
        <p:nvSpPr>
          <p:cNvPr id="481" name="Shape 481"/>
          <p:cNvSpPr txBox="1"/>
          <p:nvPr/>
        </p:nvSpPr>
        <p:spPr>
          <a:xfrm>
            <a:off x="193675" y="5267325"/>
            <a:ext cx="5018100" cy="1077900"/>
          </a:xfrm>
          <a:prstGeom prst="rect">
            <a:avLst/>
          </a:prstGeom>
          <a:gradFill>
            <a:gsLst>
              <a:gs pos="0">
                <a:srgbClr val="F5FFE6"/>
              </a:gs>
              <a:gs pos="65000">
                <a:srgbClr val="E4FDC2"/>
              </a:gs>
              <a:gs pos="100000">
                <a:srgbClr val="DAFDA7"/>
              </a:gs>
            </a:gsLst>
            <a:lin ang="5400012" scaled="0"/>
          </a:gradFill>
          <a:ln w="9525" cap="flat" cmpd="sng">
            <a:solidFill>
              <a:srgbClr val="98B954"/>
            </a:solidFill>
            <a:prstDash val="solid"/>
            <a:miter lim="8000"/>
            <a:headEnd type="none" w="med" len="med"/>
            <a:tailEnd type="none" w="med" len="med"/>
          </a:ln>
          <a:effectLst>
            <a:outerShdw blurRad="63500" dist="20000" dir="5400000">
              <a:srgbClr val="808080">
                <a:alpha val="3765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rgbClr val="595959"/>
              </a:buClr>
              <a:buSzPct val="25000"/>
              <a:buFont typeface="Helvetica Neue"/>
              <a:buNone/>
            </a:pPr>
            <a:r>
              <a:rPr lang="en-US" sz="3200" i="0" u="none">
                <a:solidFill>
                  <a:srgbClr val="595959"/>
                </a:solidFill>
                <a:latin typeface="Alegreya"/>
                <a:ea typeface="Alegreya"/>
                <a:cs typeface="Alegreya"/>
                <a:sym typeface="Alegreya"/>
              </a:rPr>
              <a:t>The SAT was first on the scene.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Helvetica Neue"/>
              <a:buNone/>
            </a:pPr>
            <a:r>
              <a:rPr lang="en-US" sz="3200" b="1" i="0" u="none" strike="noStrike" cap="none">
                <a:solidFill>
                  <a:srgbClr val="000000"/>
                </a:solidFill>
                <a:latin typeface="Alegreya"/>
                <a:ea typeface="Alegreya"/>
                <a:cs typeface="Alegreya"/>
                <a:sym typeface="Alegreya"/>
              </a:rPr>
              <a:t>SAT/ACT Geographic Origins</a:t>
            </a:r>
          </a:p>
        </p:txBody>
      </p:sp>
      <p:pic>
        <p:nvPicPr>
          <p:cNvPr id="487" name="Shape 487"/>
          <p:cNvPicPr preferRelativeResize="0"/>
          <p:nvPr/>
        </p:nvPicPr>
        <p:blipFill rotWithShape="1">
          <a:blip r:embed="rId3">
            <a:alphaModFix/>
          </a:blip>
          <a:srcRect/>
          <a:stretch/>
        </p:blipFill>
        <p:spPr>
          <a:xfrm>
            <a:off x="2043112" y="1749425"/>
            <a:ext cx="6065700" cy="4891200"/>
          </a:xfrm>
          <a:prstGeom prst="rect">
            <a:avLst/>
          </a:prstGeom>
          <a:noFill/>
          <a:ln>
            <a:noFill/>
          </a:ln>
        </p:spPr>
      </p:pic>
      <p:sp>
        <p:nvSpPr>
          <p:cNvPr id="488" name="Shape 488"/>
          <p:cNvSpPr txBox="1"/>
          <p:nvPr/>
        </p:nvSpPr>
        <p:spPr>
          <a:xfrm>
            <a:off x="2316162" y="3317875"/>
            <a:ext cx="1754100" cy="881100"/>
          </a:xfrm>
          <a:prstGeom prst="rect">
            <a:avLst/>
          </a:prstGeom>
          <a:noFill/>
          <a:ln>
            <a:noFill/>
          </a:ln>
        </p:spPr>
        <p:txBody>
          <a:bodyPr wrap="square" lIns="91425" tIns="45700" rIns="91425" bIns="45700" anchor="t" anchorCtr="0">
            <a:noAutofit/>
          </a:bodyPr>
          <a:lstStyle/>
          <a:p>
            <a:pPr marL="0" marR="0" lvl="0" indent="0" algn="l" rtl="0">
              <a:lnSpc>
                <a:spcPct val="40000"/>
              </a:lnSpc>
              <a:spcBef>
                <a:spcPts val="0"/>
              </a:spcBef>
              <a:spcAft>
                <a:spcPts val="0"/>
              </a:spcAft>
              <a:buClr>
                <a:schemeClr val="dk1"/>
              </a:buClr>
              <a:buFont typeface="Calibri"/>
              <a:buNone/>
            </a:pPr>
            <a:endParaRPr sz="1600" b="1" i="0" u="none">
              <a:solidFill>
                <a:schemeClr val="lt1"/>
              </a:solidFill>
              <a:latin typeface="Alegreya"/>
              <a:ea typeface="Alegreya"/>
              <a:cs typeface="Alegreya"/>
              <a:sym typeface="Alegreya"/>
            </a:endParaRPr>
          </a:p>
          <a:p>
            <a:pPr marL="0" marR="0" lvl="0" indent="0" algn="l" rtl="0">
              <a:lnSpc>
                <a:spcPct val="40000"/>
              </a:lnSpc>
              <a:spcBef>
                <a:spcPts val="80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1948</a:t>
            </a:r>
          </a:p>
          <a:p>
            <a:pPr marL="0" marR="0" lvl="0" indent="0" algn="l" rtl="0">
              <a:lnSpc>
                <a:spcPct val="40000"/>
              </a:lnSpc>
              <a:spcBef>
                <a:spcPts val="80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Berkeley, CA.</a:t>
            </a:r>
          </a:p>
          <a:p>
            <a:pPr marL="0" marR="0" lvl="0" indent="0" algn="l" rtl="0">
              <a:lnSpc>
                <a:spcPct val="40000"/>
              </a:lnSpc>
              <a:spcBef>
                <a:spcPts val="80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First ETS branch</a:t>
            </a:r>
          </a:p>
        </p:txBody>
      </p:sp>
      <p:sp>
        <p:nvSpPr>
          <p:cNvPr id="489" name="Shape 489"/>
          <p:cNvSpPr txBox="1"/>
          <p:nvPr/>
        </p:nvSpPr>
        <p:spPr>
          <a:xfrm>
            <a:off x="5842000" y="3806825"/>
            <a:ext cx="1809900" cy="728700"/>
          </a:xfrm>
          <a:prstGeom prst="rect">
            <a:avLst/>
          </a:prstGeom>
          <a:noFill/>
          <a:ln>
            <a:noFill/>
          </a:ln>
        </p:spPr>
        <p:txBody>
          <a:bodyPr wrap="square" lIns="91425" tIns="45700" rIns="91425" bIns="45700" anchor="t" anchorCtr="0">
            <a:noAutofit/>
          </a:bodyPr>
          <a:lstStyle/>
          <a:p>
            <a:pPr marL="0" marR="0" lvl="0" indent="0" algn="l" rtl="0">
              <a:lnSpc>
                <a:spcPct val="50000"/>
              </a:lnSpc>
              <a:spcBef>
                <a:spcPts val="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1947</a:t>
            </a:r>
          </a:p>
          <a:p>
            <a:pPr marL="0" marR="0" lvl="0" indent="0" algn="l" rtl="0">
              <a:lnSpc>
                <a:spcPct val="50000"/>
              </a:lnSpc>
              <a:spcBef>
                <a:spcPts val="80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Princeton, NJ.</a:t>
            </a:r>
          </a:p>
          <a:p>
            <a:pPr marL="0" marR="0" lvl="0" indent="0" algn="l" rtl="0">
              <a:lnSpc>
                <a:spcPct val="50000"/>
              </a:lnSpc>
              <a:spcBef>
                <a:spcPts val="80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ETS HQ</a:t>
            </a:r>
          </a:p>
        </p:txBody>
      </p:sp>
      <p:sp>
        <p:nvSpPr>
          <p:cNvPr id="490" name="Shape 490"/>
          <p:cNvSpPr txBox="1"/>
          <p:nvPr/>
        </p:nvSpPr>
        <p:spPr>
          <a:xfrm>
            <a:off x="4414837" y="3124200"/>
            <a:ext cx="1755900" cy="104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1959 </a:t>
            </a:r>
          </a:p>
          <a:p>
            <a:pPr marL="0" marR="0" lvl="0" indent="0" algn="l" rtl="0">
              <a:lnSpc>
                <a:spcPct val="100000"/>
              </a:lnSpc>
              <a:spcBef>
                <a:spcPts val="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Iowa City, IA</a:t>
            </a:r>
          </a:p>
          <a:p>
            <a:pPr marL="0" marR="0" lvl="0" indent="0" algn="l" rtl="0">
              <a:lnSpc>
                <a:spcPct val="100000"/>
              </a:lnSpc>
              <a:spcBef>
                <a:spcPts val="0"/>
              </a:spcBef>
              <a:spcAft>
                <a:spcPts val="0"/>
              </a:spcAft>
              <a:buClr>
                <a:schemeClr val="lt1"/>
              </a:buClr>
              <a:buSzPct val="25000"/>
              <a:buFont typeface="Helvetica Neue"/>
              <a:buNone/>
            </a:pPr>
            <a:r>
              <a:rPr lang="en-US" sz="1600" b="1" i="0" u="none">
                <a:solidFill>
                  <a:schemeClr val="lt1"/>
                </a:solidFill>
                <a:latin typeface="Alegreya"/>
                <a:ea typeface="Alegreya"/>
                <a:cs typeface="Alegreya"/>
                <a:sym typeface="Alegreya"/>
              </a:rPr>
              <a:t>ACT HQ</a:t>
            </a:r>
          </a:p>
          <a:p>
            <a:pPr marL="0" marR="0" lvl="0" indent="0" algn="l" rtl="0">
              <a:lnSpc>
                <a:spcPct val="100000"/>
              </a:lnSpc>
              <a:spcBef>
                <a:spcPts val="0"/>
              </a:spcBef>
              <a:spcAft>
                <a:spcPts val="0"/>
              </a:spcAft>
              <a:buNone/>
            </a:pPr>
            <a:endParaRPr sz="1600" b="0" i="0" u="none">
              <a:solidFill>
                <a:schemeClr val="lt1"/>
              </a:solidFill>
              <a:latin typeface="Helvetica Neue"/>
              <a:ea typeface="Helvetica Neue"/>
              <a:cs typeface="Helvetica Neue"/>
              <a:sym typeface="Helvetica Neue"/>
            </a:endParaRPr>
          </a:p>
        </p:txBody>
      </p:sp>
      <p:sp>
        <p:nvSpPr>
          <p:cNvPr id="491" name="Shape 491"/>
          <p:cNvSpPr txBox="1"/>
          <p:nvPr/>
        </p:nvSpPr>
        <p:spPr>
          <a:xfrm>
            <a:off x="166687" y="4792662"/>
            <a:ext cx="2860800" cy="1568400"/>
          </a:xfrm>
          <a:prstGeom prst="rect">
            <a:avLst/>
          </a:prstGeom>
          <a:gradFill>
            <a:gsLst>
              <a:gs pos="0">
                <a:srgbClr val="E5EEFF"/>
              </a:gs>
              <a:gs pos="65000">
                <a:srgbClr val="BFD5FF"/>
              </a:gs>
              <a:gs pos="100000">
                <a:srgbClr val="A3C4FF"/>
              </a:gs>
            </a:gsLst>
            <a:lin ang="5400012" scaled="0"/>
          </a:gradFill>
          <a:ln w="9525" cap="flat" cmpd="sng">
            <a:solidFill>
              <a:srgbClr val="4A7EBB"/>
            </a:solidFill>
            <a:prstDash val="solid"/>
            <a:miter lim="8000"/>
            <a:headEnd type="none" w="med" len="med"/>
            <a:tailEnd type="none" w="med" len="med"/>
          </a:ln>
          <a:effectLst>
            <a:outerShdw blurRad="63500" dist="20000" dir="5400000">
              <a:srgbClr val="808080">
                <a:alpha val="3765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rgbClr val="595959"/>
              </a:buClr>
              <a:buSzPct val="25000"/>
              <a:buFont typeface="Helvetica Neue"/>
              <a:buNone/>
            </a:pPr>
            <a:r>
              <a:rPr lang="en-US" sz="3200" b="1" i="0" u="none">
                <a:latin typeface="Alegreya"/>
                <a:ea typeface="Alegreya"/>
                <a:cs typeface="Alegreya"/>
                <a:sym typeface="Alegreya"/>
              </a:rPr>
              <a:t>The ACT claimed the Heartland.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Helvetica Neue"/>
              <a:buNone/>
            </a:pPr>
            <a:r>
              <a:rPr lang="en-US" sz="2900" b="1" i="0" u="none" strike="noStrike" cap="none">
                <a:solidFill>
                  <a:srgbClr val="000000"/>
                </a:solidFill>
                <a:latin typeface="Alegreya"/>
                <a:ea typeface="Alegreya"/>
                <a:cs typeface="Alegreya"/>
                <a:sym typeface="Alegreya"/>
              </a:rPr>
              <a:t>Today the SAT and ACT are </a:t>
            </a:r>
            <a:r>
              <a:rPr lang="en-US" sz="2900" b="1" i="0" u="sng" strike="noStrike" cap="none">
                <a:solidFill>
                  <a:srgbClr val="000000"/>
                </a:solidFill>
                <a:latin typeface="Alegreya"/>
                <a:ea typeface="Alegreya"/>
                <a:cs typeface="Alegreya"/>
                <a:sym typeface="Alegreya"/>
              </a:rPr>
              <a:t>universally</a:t>
            </a:r>
            <a:r>
              <a:rPr lang="en-US" sz="2900" b="1" i="0" u="none" strike="noStrike" cap="none">
                <a:solidFill>
                  <a:srgbClr val="000000"/>
                </a:solidFill>
                <a:latin typeface="Alegreya"/>
                <a:ea typeface="Alegreya"/>
                <a:cs typeface="Alegreya"/>
                <a:sym typeface="Alegreya"/>
              </a:rPr>
              <a:t> accepted</a:t>
            </a:r>
          </a:p>
        </p:txBody>
      </p:sp>
      <p:sp>
        <p:nvSpPr>
          <p:cNvPr id="497" name="Shape 497"/>
          <p:cNvSpPr/>
          <p:nvPr/>
        </p:nvSpPr>
        <p:spPr>
          <a:xfrm>
            <a:off x="1593850" y="1928812"/>
            <a:ext cx="6538800" cy="3959100"/>
          </a:xfrm>
          <a:custGeom>
            <a:avLst/>
            <a:gdLst/>
            <a:ahLst/>
            <a:cxnLst/>
            <a:rect l="0" t="0" r="0" b="0"/>
            <a:pathLst>
              <a:path w="120000" h="120000" extrusionOk="0">
                <a:moveTo>
                  <a:pt x="5574" y="4049"/>
                </a:moveTo>
                <a:lnTo>
                  <a:pt x="5707" y="5567"/>
                </a:lnTo>
                <a:lnTo>
                  <a:pt x="5894" y="9237"/>
                </a:lnTo>
                <a:lnTo>
                  <a:pt x="5761" y="13792"/>
                </a:lnTo>
                <a:lnTo>
                  <a:pt x="5121" y="17926"/>
                </a:lnTo>
                <a:lnTo>
                  <a:pt x="4534" y="19866"/>
                </a:lnTo>
                <a:lnTo>
                  <a:pt x="3974" y="21891"/>
                </a:lnTo>
                <a:lnTo>
                  <a:pt x="3387" y="24042"/>
                </a:lnTo>
                <a:lnTo>
                  <a:pt x="2800" y="26151"/>
                </a:lnTo>
                <a:lnTo>
                  <a:pt x="2293" y="28175"/>
                </a:lnTo>
                <a:lnTo>
                  <a:pt x="1920" y="29820"/>
                </a:lnTo>
                <a:lnTo>
                  <a:pt x="1600" y="31128"/>
                </a:lnTo>
                <a:lnTo>
                  <a:pt x="1466" y="31845"/>
                </a:lnTo>
                <a:lnTo>
                  <a:pt x="1466" y="33363"/>
                </a:lnTo>
                <a:lnTo>
                  <a:pt x="1466" y="35683"/>
                </a:lnTo>
                <a:lnTo>
                  <a:pt x="1280" y="38214"/>
                </a:lnTo>
                <a:lnTo>
                  <a:pt x="640" y="40239"/>
                </a:lnTo>
                <a:lnTo>
                  <a:pt x="53" y="41673"/>
                </a:lnTo>
                <a:lnTo>
                  <a:pt x="0" y="42769"/>
                </a:lnTo>
                <a:lnTo>
                  <a:pt x="186" y="43571"/>
                </a:lnTo>
                <a:lnTo>
                  <a:pt x="320" y="43908"/>
                </a:lnTo>
                <a:lnTo>
                  <a:pt x="320" y="44583"/>
                </a:lnTo>
                <a:lnTo>
                  <a:pt x="373" y="46228"/>
                </a:lnTo>
                <a:lnTo>
                  <a:pt x="373" y="48042"/>
                </a:lnTo>
                <a:lnTo>
                  <a:pt x="320" y="49265"/>
                </a:lnTo>
                <a:lnTo>
                  <a:pt x="320" y="49982"/>
                </a:lnTo>
                <a:lnTo>
                  <a:pt x="506" y="50783"/>
                </a:lnTo>
                <a:lnTo>
                  <a:pt x="693" y="51500"/>
                </a:lnTo>
                <a:lnTo>
                  <a:pt x="1013" y="52091"/>
                </a:lnTo>
                <a:lnTo>
                  <a:pt x="1333" y="52892"/>
                </a:lnTo>
                <a:lnTo>
                  <a:pt x="1653" y="54115"/>
                </a:lnTo>
                <a:lnTo>
                  <a:pt x="1920" y="55465"/>
                </a:lnTo>
                <a:lnTo>
                  <a:pt x="2053" y="56351"/>
                </a:lnTo>
                <a:lnTo>
                  <a:pt x="2107" y="57279"/>
                </a:lnTo>
                <a:lnTo>
                  <a:pt x="2107" y="58291"/>
                </a:lnTo>
                <a:lnTo>
                  <a:pt x="2160" y="59304"/>
                </a:lnTo>
                <a:lnTo>
                  <a:pt x="2427" y="59894"/>
                </a:lnTo>
                <a:lnTo>
                  <a:pt x="2747" y="60189"/>
                </a:lnTo>
                <a:lnTo>
                  <a:pt x="2933" y="60611"/>
                </a:lnTo>
                <a:lnTo>
                  <a:pt x="2880" y="61033"/>
                </a:lnTo>
                <a:lnTo>
                  <a:pt x="2613" y="61623"/>
                </a:lnTo>
                <a:lnTo>
                  <a:pt x="2427" y="62256"/>
                </a:lnTo>
                <a:lnTo>
                  <a:pt x="2560" y="62847"/>
                </a:lnTo>
                <a:lnTo>
                  <a:pt x="2747" y="63437"/>
                </a:lnTo>
                <a:lnTo>
                  <a:pt x="2880" y="64070"/>
                </a:lnTo>
                <a:lnTo>
                  <a:pt x="3014" y="64871"/>
                </a:lnTo>
                <a:lnTo>
                  <a:pt x="3387" y="65884"/>
                </a:lnTo>
                <a:lnTo>
                  <a:pt x="3760" y="66811"/>
                </a:lnTo>
                <a:lnTo>
                  <a:pt x="4027" y="67402"/>
                </a:lnTo>
                <a:lnTo>
                  <a:pt x="4214" y="68119"/>
                </a:lnTo>
                <a:lnTo>
                  <a:pt x="4480" y="68920"/>
                </a:lnTo>
                <a:lnTo>
                  <a:pt x="4614" y="69848"/>
                </a:lnTo>
                <a:lnTo>
                  <a:pt x="4427" y="70734"/>
                </a:lnTo>
                <a:lnTo>
                  <a:pt x="4294" y="71156"/>
                </a:lnTo>
                <a:lnTo>
                  <a:pt x="4427" y="71662"/>
                </a:lnTo>
                <a:lnTo>
                  <a:pt x="4614" y="72084"/>
                </a:lnTo>
                <a:lnTo>
                  <a:pt x="4934" y="72590"/>
                </a:lnTo>
                <a:lnTo>
                  <a:pt x="5254" y="72885"/>
                </a:lnTo>
                <a:lnTo>
                  <a:pt x="5494" y="73181"/>
                </a:lnTo>
                <a:lnTo>
                  <a:pt x="5761" y="73391"/>
                </a:lnTo>
                <a:lnTo>
                  <a:pt x="5814" y="73476"/>
                </a:lnTo>
                <a:lnTo>
                  <a:pt x="5894" y="73476"/>
                </a:lnTo>
                <a:lnTo>
                  <a:pt x="6028" y="73602"/>
                </a:lnTo>
                <a:lnTo>
                  <a:pt x="6268" y="73687"/>
                </a:lnTo>
                <a:lnTo>
                  <a:pt x="6588" y="73898"/>
                </a:lnTo>
                <a:lnTo>
                  <a:pt x="6908" y="74193"/>
                </a:lnTo>
                <a:lnTo>
                  <a:pt x="7228" y="74615"/>
                </a:lnTo>
                <a:lnTo>
                  <a:pt x="7628" y="75121"/>
                </a:lnTo>
                <a:lnTo>
                  <a:pt x="7948" y="75711"/>
                </a:lnTo>
                <a:lnTo>
                  <a:pt x="8268" y="76344"/>
                </a:lnTo>
                <a:lnTo>
                  <a:pt x="8641" y="76934"/>
                </a:lnTo>
                <a:lnTo>
                  <a:pt x="8961" y="77441"/>
                </a:lnTo>
                <a:lnTo>
                  <a:pt x="9282" y="77862"/>
                </a:lnTo>
                <a:lnTo>
                  <a:pt x="9548" y="78242"/>
                </a:lnTo>
                <a:lnTo>
                  <a:pt x="9735" y="78453"/>
                </a:lnTo>
                <a:lnTo>
                  <a:pt x="9868" y="78537"/>
                </a:lnTo>
                <a:lnTo>
                  <a:pt x="9922" y="78664"/>
                </a:lnTo>
                <a:lnTo>
                  <a:pt x="10135" y="78748"/>
                </a:lnTo>
                <a:lnTo>
                  <a:pt x="10562" y="79254"/>
                </a:lnTo>
                <a:lnTo>
                  <a:pt x="11015" y="80098"/>
                </a:lnTo>
                <a:lnTo>
                  <a:pt x="11335" y="81490"/>
                </a:lnTo>
                <a:lnTo>
                  <a:pt x="11522" y="82924"/>
                </a:lnTo>
                <a:lnTo>
                  <a:pt x="11602" y="83936"/>
                </a:lnTo>
                <a:lnTo>
                  <a:pt x="11655" y="84442"/>
                </a:lnTo>
                <a:lnTo>
                  <a:pt x="11655" y="84653"/>
                </a:lnTo>
                <a:lnTo>
                  <a:pt x="17577" y="84822"/>
                </a:lnTo>
                <a:lnTo>
                  <a:pt x="17630" y="85033"/>
                </a:lnTo>
                <a:lnTo>
                  <a:pt x="17897" y="85666"/>
                </a:lnTo>
                <a:lnTo>
                  <a:pt x="18270" y="86256"/>
                </a:lnTo>
                <a:lnTo>
                  <a:pt x="18724" y="86889"/>
                </a:lnTo>
                <a:lnTo>
                  <a:pt x="19230" y="87395"/>
                </a:lnTo>
                <a:lnTo>
                  <a:pt x="20191" y="88281"/>
                </a:lnTo>
                <a:lnTo>
                  <a:pt x="21418" y="89420"/>
                </a:lnTo>
                <a:lnTo>
                  <a:pt x="22751" y="90601"/>
                </a:lnTo>
                <a:lnTo>
                  <a:pt x="24032" y="91824"/>
                </a:lnTo>
                <a:lnTo>
                  <a:pt x="25125" y="92836"/>
                </a:lnTo>
                <a:lnTo>
                  <a:pt x="25899" y="93553"/>
                </a:lnTo>
                <a:lnTo>
                  <a:pt x="26219" y="93848"/>
                </a:lnTo>
                <a:lnTo>
                  <a:pt x="33420" y="95198"/>
                </a:lnTo>
                <a:lnTo>
                  <a:pt x="33474" y="95198"/>
                </a:lnTo>
                <a:lnTo>
                  <a:pt x="33660" y="95072"/>
                </a:lnTo>
                <a:lnTo>
                  <a:pt x="33794" y="94692"/>
                </a:lnTo>
                <a:lnTo>
                  <a:pt x="33847" y="94059"/>
                </a:lnTo>
                <a:lnTo>
                  <a:pt x="33847" y="93342"/>
                </a:lnTo>
                <a:lnTo>
                  <a:pt x="33980" y="92963"/>
                </a:lnTo>
                <a:lnTo>
                  <a:pt x="34247" y="92752"/>
                </a:lnTo>
                <a:lnTo>
                  <a:pt x="34701" y="92752"/>
                </a:lnTo>
                <a:lnTo>
                  <a:pt x="35074" y="92752"/>
                </a:lnTo>
                <a:lnTo>
                  <a:pt x="35581" y="92836"/>
                </a:lnTo>
                <a:lnTo>
                  <a:pt x="36221" y="92836"/>
                </a:lnTo>
                <a:lnTo>
                  <a:pt x="36941" y="92963"/>
                </a:lnTo>
                <a:lnTo>
                  <a:pt x="37581" y="93047"/>
                </a:lnTo>
                <a:lnTo>
                  <a:pt x="38141" y="93047"/>
                </a:lnTo>
                <a:lnTo>
                  <a:pt x="38541" y="93173"/>
                </a:lnTo>
                <a:lnTo>
                  <a:pt x="38675" y="93173"/>
                </a:lnTo>
                <a:lnTo>
                  <a:pt x="40649" y="97012"/>
                </a:lnTo>
                <a:lnTo>
                  <a:pt x="40729" y="97096"/>
                </a:lnTo>
                <a:lnTo>
                  <a:pt x="40915" y="97307"/>
                </a:lnTo>
                <a:lnTo>
                  <a:pt x="41235" y="97602"/>
                </a:lnTo>
                <a:lnTo>
                  <a:pt x="41555" y="98024"/>
                </a:lnTo>
                <a:lnTo>
                  <a:pt x="41929" y="98530"/>
                </a:lnTo>
                <a:lnTo>
                  <a:pt x="42249" y="99036"/>
                </a:lnTo>
                <a:lnTo>
                  <a:pt x="42516" y="99543"/>
                </a:lnTo>
                <a:lnTo>
                  <a:pt x="42649" y="100049"/>
                </a:lnTo>
                <a:lnTo>
                  <a:pt x="42782" y="100639"/>
                </a:lnTo>
                <a:lnTo>
                  <a:pt x="42969" y="101356"/>
                </a:lnTo>
                <a:lnTo>
                  <a:pt x="43342" y="102284"/>
                </a:lnTo>
                <a:lnTo>
                  <a:pt x="43743" y="103086"/>
                </a:lnTo>
                <a:lnTo>
                  <a:pt x="44249" y="104014"/>
                </a:lnTo>
                <a:lnTo>
                  <a:pt x="44836" y="104688"/>
                </a:lnTo>
                <a:lnTo>
                  <a:pt x="45396" y="105405"/>
                </a:lnTo>
                <a:lnTo>
                  <a:pt x="46036" y="105912"/>
                </a:lnTo>
                <a:lnTo>
                  <a:pt x="46170" y="105912"/>
                </a:lnTo>
                <a:lnTo>
                  <a:pt x="46543" y="105912"/>
                </a:lnTo>
                <a:lnTo>
                  <a:pt x="46943" y="105616"/>
                </a:lnTo>
                <a:lnTo>
                  <a:pt x="47263" y="104815"/>
                </a:lnTo>
                <a:lnTo>
                  <a:pt x="47583" y="103676"/>
                </a:lnTo>
                <a:lnTo>
                  <a:pt x="48090" y="102875"/>
                </a:lnTo>
                <a:lnTo>
                  <a:pt x="48597" y="102495"/>
                </a:lnTo>
                <a:lnTo>
                  <a:pt x="48997" y="102579"/>
                </a:lnTo>
                <a:lnTo>
                  <a:pt x="49184" y="102664"/>
                </a:lnTo>
                <a:lnTo>
                  <a:pt x="49504" y="102875"/>
                </a:lnTo>
                <a:lnTo>
                  <a:pt x="49904" y="103001"/>
                </a:lnTo>
                <a:lnTo>
                  <a:pt x="50331" y="103086"/>
                </a:lnTo>
                <a:lnTo>
                  <a:pt x="50731" y="103297"/>
                </a:lnTo>
                <a:lnTo>
                  <a:pt x="51104" y="103507"/>
                </a:lnTo>
                <a:lnTo>
                  <a:pt x="51504" y="103676"/>
                </a:lnTo>
                <a:lnTo>
                  <a:pt x="51744" y="103887"/>
                </a:lnTo>
                <a:lnTo>
                  <a:pt x="52198" y="104520"/>
                </a:lnTo>
                <a:lnTo>
                  <a:pt x="52651" y="105405"/>
                </a:lnTo>
                <a:lnTo>
                  <a:pt x="53105" y="106418"/>
                </a:lnTo>
                <a:lnTo>
                  <a:pt x="53478" y="107430"/>
                </a:lnTo>
                <a:lnTo>
                  <a:pt x="53665" y="108063"/>
                </a:lnTo>
                <a:lnTo>
                  <a:pt x="53931" y="108780"/>
                </a:lnTo>
                <a:lnTo>
                  <a:pt x="54305" y="109581"/>
                </a:lnTo>
                <a:lnTo>
                  <a:pt x="54625" y="110383"/>
                </a:lnTo>
                <a:lnTo>
                  <a:pt x="55025" y="111184"/>
                </a:lnTo>
                <a:lnTo>
                  <a:pt x="55398" y="111901"/>
                </a:lnTo>
                <a:lnTo>
                  <a:pt x="55719" y="112407"/>
                </a:lnTo>
                <a:lnTo>
                  <a:pt x="55985" y="112829"/>
                </a:lnTo>
                <a:lnTo>
                  <a:pt x="56439" y="113546"/>
                </a:lnTo>
                <a:lnTo>
                  <a:pt x="56812" y="114432"/>
                </a:lnTo>
                <a:lnTo>
                  <a:pt x="57132" y="115444"/>
                </a:lnTo>
                <a:lnTo>
                  <a:pt x="57266" y="116372"/>
                </a:lnTo>
                <a:lnTo>
                  <a:pt x="57399" y="116752"/>
                </a:lnTo>
                <a:lnTo>
                  <a:pt x="57719" y="117384"/>
                </a:lnTo>
                <a:lnTo>
                  <a:pt x="58306" y="117891"/>
                </a:lnTo>
                <a:lnTo>
                  <a:pt x="58946" y="118397"/>
                </a:lnTo>
                <a:lnTo>
                  <a:pt x="59773" y="118903"/>
                </a:lnTo>
                <a:lnTo>
                  <a:pt x="60600" y="119409"/>
                </a:lnTo>
                <a:lnTo>
                  <a:pt x="61507" y="119704"/>
                </a:lnTo>
                <a:lnTo>
                  <a:pt x="62333" y="120000"/>
                </a:lnTo>
                <a:lnTo>
                  <a:pt x="61960" y="116667"/>
                </a:lnTo>
                <a:lnTo>
                  <a:pt x="61880" y="116583"/>
                </a:lnTo>
                <a:lnTo>
                  <a:pt x="61827" y="116372"/>
                </a:lnTo>
                <a:lnTo>
                  <a:pt x="61693" y="116077"/>
                </a:lnTo>
                <a:lnTo>
                  <a:pt x="61640" y="115571"/>
                </a:lnTo>
                <a:lnTo>
                  <a:pt x="61747" y="114221"/>
                </a:lnTo>
                <a:lnTo>
                  <a:pt x="62147" y="112323"/>
                </a:lnTo>
                <a:lnTo>
                  <a:pt x="62653" y="110383"/>
                </a:lnTo>
                <a:lnTo>
                  <a:pt x="63240" y="109286"/>
                </a:lnTo>
                <a:lnTo>
                  <a:pt x="63480" y="108949"/>
                </a:lnTo>
                <a:lnTo>
                  <a:pt x="63800" y="108780"/>
                </a:lnTo>
                <a:lnTo>
                  <a:pt x="64120" y="108569"/>
                </a:lnTo>
                <a:lnTo>
                  <a:pt x="64387" y="108274"/>
                </a:lnTo>
                <a:lnTo>
                  <a:pt x="64707" y="108147"/>
                </a:lnTo>
                <a:lnTo>
                  <a:pt x="64974" y="107936"/>
                </a:lnTo>
                <a:lnTo>
                  <a:pt x="65214" y="107768"/>
                </a:lnTo>
                <a:lnTo>
                  <a:pt x="65481" y="107641"/>
                </a:lnTo>
                <a:lnTo>
                  <a:pt x="65747" y="107557"/>
                </a:lnTo>
                <a:lnTo>
                  <a:pt x="66121" y="107261"/>
                </a:lnTo>
                <a:lnTo>
                  <a:pt x="66574" y="106924"/>
                </a:lnTo>
                <a:lnTo>
                  <a:pt x="67028" y="106544"/>
                </a:lnTo>
                <a:lnTo>
                  <a:pt x="67454" y="106038"/>
                </a:lnTo>
                <a:lnTo>
                  <a:pt x="67775" y="105532"/>
                </a:lnTo>
                <a:lnTo>
                  <a:pt x="67988" y="104899"/>
                </a:lnTo>
                <a:lnTo>
                  <a:pt x="68041" y="104309"/>
                </a:lnTo>
                <a:lnTo>
                  <a:pt x="68121" y="103297"/>
                </a:lnTo>
                <a:lnTo>
                  <a:pt x="68361" y="102579"/>
                </a:lnTo>
                <a:lnTo>
                  <a:pt x="68761" y="102369"/>
                </a:lnTo>
                <a:lnTo>
                  <a:pt x="69002" y="102790"/>
                </a:lnTo>
                <a:lnTo>
                  <a:pt x="69322" y="103170"/>
                </a:lnTo>
                <a:lnTo>
                  <a:pt x="69775" y="102875"/>
                </a:lnTo>
                <a:lnTo>
                  <a:pt x="70282" y="102369"/>
                </a:lnTo>
                <a:lnTo>
                  <a:pt x="70869" y="101862"/>
                </a:lnTo>
                <a:lnTo>
                  <a:pt x="71455" y="101652"/>
                </a:lnTo>
                <a:lnTo>
                  <a:pt x="71829" y="101483"/>
                </a:lnTo>
                <a:lnTo>
                  <a:pt x="72096" y="101483"/>
                </a:lnTo>
                <a:lnTo>
                  <a:pt x="72149" y="101483"/>
                </a:lnTo>
                <a:lnTo>
                  <a:pt x="72282" y="101356"/>
                </a:lnTo>
                <a:lnTo>
                  <a:pt x="72602" y="101272"/>
                </a:lnTo>
                <a:lnTo>
                  <a:pt x="73056" y="101356"/>
                </a:lnTo>
                <a:lnTo>
                  <a:pt x="73563" y="101652"/>
                </a:lnTo>
                <a:lnTo>
                  <a:pt x="73829" y="101862"/>
                </a:lnTo>
                <a:lnTo>
                  <a:pt x="74069" y="101989"/>
                </a:lnTo>
                <a:lnTo>
                  <a:pt x="74336" y="102073"/>
                </a:lnTo>
                <a:lnTo>
                  <a:pt x="74656" y="102073"/>
                </a:lnTo>
                <a:lnTo>
                  <a:pt x="74896" y="102073"/>
                </a:lnTo>
                <a:lnTo>
                  <a:pt x="75163" y="101989"/>
                </a:lnTo>
                <a:lnTo>
                  <a:pt x="75430" y="101862"/>
                </a:lnTo>
                <a:lnTo>
                  <a:pt x="75670" y="101652"/>
                </a:lnTo>
                <a:lnTo>
                  <a:pt x="76203" y="101272"/>
                </a:lnTo>
                <a:lnTo>
                  <a:pt x="76710" y="101272"/>
                </a:lnTo>
                <a:lnTo>
                  <a:pt x="77163" y="101567"/>
                </a:lnTo>
                <a:lnTo>
                  <a:pt x="77483" y="102073"/>
                </a:lnTo>
                <a:lnTo>
                  <a:pt x="77857" y="102664"/>
                </a:lnTo>
                <a:lnTo>
                  <a:pt x="78230" y="103170"/>
                </a:lnTo>
                <a:lnTo>
                  <a:pt x="78684" y="103381"/>
                </a:lnTo>
                <a:lnTo>
                  <a:pt x="79217" y="103170"/>
                </a:lnTo>
                <a:lnTo>
                  <a:pt x="79644" y="102875"/>
                </a:lnTo>
                <a:lnTo>
                  <a:pt x="79964" y="102790"/>
                </a:lnTo>
                <a:lnTo>
                  <a:pt x="80177" y="103001"/>
                </a:lnTo>
                <a:lnTo>
                  <a:pt x="80364" y="103381"/>
                </a:lnTo>
                <a:lnTo>
                  <a:pt x="80497" y="103507"/>
                </a:lnTo>
                <a:lnTo>
                  <a:pt x="80684" y="103001"/>
                </a:lnTo>
                <a:lnTo>
                  <a:pt x="80817" y="102284"/>
                </a:lnTo>
                <a:lnTo>
                  <a:pt x="80871" y="101862"/>
                </a:lnTo>
                <a:lnTo>
                  <a:pt x="81004" y="101862"/>
                </a:lnTo>
                <a:lnTo>
                  <a:pt x="81244" y="101989"/>
                </a:lnTo>
                <a:lnTo>
                  <a:pt x="81591" y="102158"/>
                </a:lnTo>
                <a:lnTo>
                  <a:pt x="82018" y="102579"/>
                </a:lnTo>
                <a:lnTo>
                  <a:pt x="82284" y="102790"/>
                </a:lnTo>
                <a:lnTo>
                  <a:pt x="82605" y="102875"/>
                </a:lnTo>
                <a:lnTo>
                  <a:pt x="82925" y="103001"/>
                </a:lnTo>
                <a:lnTo>
                  <a:pt x="83245" y="103001"/>
                </a:lnTo>
                <a:lnTo>
                  <a:pt x="83565" y="103001"/>
                </a:lnTo>
                <a:lnTo>
                  <a:pt x="83751" y="102875"/>
                </a:lnTo>
                <a:lnTo>
                  <a:pt x="83885" y="102790"/>
                </a:lnTo>
                <a:lnTo>
                  <a:pt x="83885" y="102579"/>
                </a:lnTo>
                <a:lnTo>
                  <a:pt x="83565" y="102073"/>
                </a:lnTo>
                <a:lnTo>
                  <a:pt x="83111" y="101567"/>
                </a:lnTo>
                <a:lnTo>
                  <a:pt x="82658" y="101145"/>
                </a:lnTo>
                <a:lnTo>
                  <a:pt x="82284" y="100766"/>
                </a:lnTo>
                <a:lnTo>
                  <a:pt x="81964" y="100260"/>
                </a:lnTo>
                <a:lnTo>
                  <a:pt x="81591" y="99458"/>
                </a:lnTo>
                <a:lnTo>
                  <a:pt x="81244" y="98910"/>
                </a:lnTo>
                <a:lnTo>
                  <a:pt x="80871" y="98910"/>
                </a:lnTo>
                <a:lnTo>
                  <a:pt x="80551" y="99121"/>
                </a:lnTo>
                <a:lnTo>
                  <a:pt x="80177" y="98910"/>
                </a:lnTo>
                <a:lnTo>
                  <a:pt x="79911" y="98530"/>
                </a:lnTo>
                <a:lnTo>
                  <a:pt x="79777" y="98319"/>
                </a:lnTo>
                <a:lnTo>
                  <a:pt x="79964" y="98108"/>
                </a:lnTo>
                <a:lnTo>
                  <a:pt x="80417" y="97813"/>
                </a:lnTo>
                <a:lnTo>
                  <a:pt x="81004" y="97602"/>
                </a:lnTo>
                <a:lnTo>
                  <a:pt x="81591" y="97813"/>
                </a:lnTo>
                <a:lnTo>
                  <a:pt x="81964" y="98024"/>
                </a:lnTo>
                <a:lnTo>
                  <a:pt x="82231" y="97729"/>
                </a:lnTo>
                <a:lnTo>
                  <a:pt x="82471" y="97307"/>
                </a:lnTo>
                <a:lnTo>
                  <a:pt x="82978" y="97012"/>
                </a:lnTo>
                <a:lnTo>
                  <a:pt x="83378" y="96885"/>
                </a:lnTo>
                <a:lnTo>
                  <a:pt x="83751" y="96801"/>
                </a:lnTo>
                <a:lnTo>
                  <a:pt x="84072" y="96717"/>
                </a:lnTo>
                <a:lnTo>
                  <a:pt x="84392" y="96717"/>
                </a:lnTo>
                <a:lnTo>
                  <a:pt x="84712" y="96590"/>
                </a:lnTo>
                <a:lnTo>
                  <a:pt x="84978" y="96506"/>
                </a:lnTo>
                <a:lnTo>
                  <a:pt x="85245" y="96295"/>
                </a:lnTo>
                <a:lnTo>
                  <a:pt x="85432" y="96084"/>
                </a:lnTo>
                <a:lnTo>
                  <a:pt x="85619" y="95493"/>
                </a:lnTo>
                <a:lnTo>
                  <a:pt x="85619" y="94987"/>
                </a:lnTo>
                <a:lnTo>
                  <a:pt x="85619" y="94861"/>
                </a:lnTo>
                <a:lnTo>
                  <a:pt x="85885" y="95367"/>
                </a:lnTo>
                <a:lnTo>
                  <a:pt x="86259" y="96084"/>
                </a:lnTo>
                <a:lnTo>
                  <a:pt x="86712" y="96210"/>
                </a:lnTo>
                <a:lnTo>
                  <a:pt x="86979" y="96210"/>
                </a:lnTo>
                <a:lnTo>
                  <a:pt x="87086" y="96084"/>
                </a:lnTo>
                <a:lnTo>
                  <a:pt x="87219" y="95873"/>
                </a:lnTo>
                <a:lnTo>
                  <a:pt x="87486" y="95367"/>
                </a:lnTo>
                <a:lnTo>
                  <a:pt x="87806" y="94987"/>
                </a:lnTo>
                <a:lnTo>
                  <a:pt x="88259" y="94987"/>
                </a:lnTo>
                <a:lnTo>
                  <a:pt x="88766" y="94987"/>
                </a:lnTo>
                <a:lnTo>
                  <a:pt x="89406" y="94861"/>
                </a:lnTo>
                <a:lnTo>
                  <a:pt x="89913" y="94776"/>
                </a:lnTo>
                <a:lnTo>
                  <a:pt x="90100" y="94692"/>
                </a:lnTo>
                <a:lnTo>
                  <a:pt x="90366" y="94692"/>
                </a:lnTo>
                <a:lnTo>
                  <a:pt x="90873" y="94692"/>
                </a:lnTo>
                <a:lnTo>
                  <a:pt x="91380" y="94776"/>
                </a:lnTo>
                <a:lnTo>
                  <a:pt x="91780" y="95198"/>
                </a:lnTo>
                <a:lnTo>
                  <a:pt x="92100" y="95704"/>
                </a:lnTo>
                <a:lnTo>
                  <a:pt x="92473" y="96379"/>
                </a:lnTo>
                <a:lnTo>
                  <a:pt x="92873" y="97012"/>
                </a:lnTo>
                <a:lnTo>
                  <a:pt x="93194" y="97391"/>
                </a:lnTo>
                <a:lnTo>
                  <a:pt x="93514" y="97518"/>
                </a:lnTo>
                <a:lnTo>
                  <a:pt x="93754" y="97096"/>
                </a:lnTo>
                <a:lnTo>
                  <a:pt x="94074" y="96717"/>
                </a:lnTo>
                <a:lnTo>
                  <a:pt x="94474" y="96295"/>
                </a:lnTo>
                <a:lnTo>
                  <a:pt x="94794" y="95789"/>
                </a:lnTo>
                <a:lnTo>
                  <a:pt x="94981" y="95198"/>
                </a:lnTo>
                <a:lnTo>
                  <a:pt x="95167" y="94692"/>
                </a:lnTo>
                <a:lnTo>
                  <a:pt x="95487" y="94481"/>
                </a:lnTo>
                <a:lnTo>
                  <a:pt x="95701" y="94481"/>
                </a:lnTo>
                <a:lnTo>
                  <a:pt x="95941" y="94565"/>
                </a:lnTo>
                <a:lnTo>
                  <a:pt x="96261" y="94692"/>
                </a:lnTo>
                <a:lnTo>
                  <a:pt x="96528" y="94776"/>
                </a:lnTo>
                <a:lnTo>
                  <a:pt x="96848" y="95072"/>
                </a:lnTo>
                <a:lnTo>
                  <a:pt x="97168" y="95367"/>
                </a:lnTo>
                <a:lnTo>
                  <a:pt x="97488" y="95873"/>
                </a:lnTo>
                <a:lnTo>
                  <a:pt x="97755" y="96506"/>
                </a:lnTo>
                <a:lnTo>
                  <a:pt x="98261" y="97518"/>
                </a:lnTo>
                <a:lnTo>
                  <a:pt x="98715" y="97898"/>
                </a:lnTo>
                <a:lnTo>
                  <a:pt x="99035" y="98108"/>
                </a:lnTo>
                <a:lnTo>
                  <a:pt x="99275" y="98530"/>
                </a:lnTo>
                <a:lnTo>
                  <a:pt x="99462" y="99036"/>
                </a:lnTo>
                <a:lnTo>
                  <a:pt x="99675" y="99627"/>
                </a:lnTo>
                <a:lnTo>
                  <a:pt x="99728" y="100260"/>
                </a:lnTo>
                <a:lnTo>
                  <a:pt x="99728" y="100977"/>
                </a:lnTo>
                <a:lnTo>
                  <a:pt x="99595" y="101652"/>
                </a:lnTo>
                <a:lnTo>
                  <a:pt x="99542" y="102495"/>
                </a:lnTo>
                <a:lnTo>
                  <a:pt x="99675" y="103001"/>
                </a:lnTo>
                <a:lnTo>
                  <a:pt x="100128" y="103001"/>
                </a:lnTo>
                <a:lnTo>
                  <a:pt x="100555" y="103001"/>
                </a:lnTo>
                <a:lnTo>
                  <a:pt x="100769" y="103381"/>
                </a:lnTo>
                <a:lnTo>
                  <a:pt x="100689" y="104098"/>
                </a:lnTo>
                <a:lnTo>
                  <a:pt x="100555" y="104815"/>
                </a:lnTo>
                <a:lnTo>
                  <a:pt x="100555" y="105405"/>
                </a:lnTo>
                <a:lnTo>
                  <a:pt x="100635" y="106038"/>
                </a:lnTo>
                <a:lnTo>
                  <a:pt x="100822" y="106544"/>
                </a:lnTo>
                <a:lnTo>
                  <a:pt x="101009" y="107050"/>
                </a:lnTo>
                <a:lnTo>
                  <a:pt x="101275" y="107346"/>
                </a:lnTo>
                <a:lnTo>
                  <a:pt x="101595" y="107557"/>
                </a:lnTo>
                <a:lnTo>
                  <a:pt x="101835" y="107768"/>
                </a:lnTo>
                <a:lnTo>
                  <a:pt x="101969" y="108358"/>
                </a:lnTo>
                <a:lnTo>
                  <a:pt x="102102" y="109075"/>
                </a:lnTo>
                <a:lnTo>
                  <a:pt x="102369" y="109581"/>
                </a:lnTo>
                <a:lnTo>
                  <a:pt x="102689" y="109961"/>
                </a:lnTo>
                <a:lnTo>
                  <a:pt x="103142" y="110594"/>
                </a:lnTo>
                <a:lnTo>
                  <a:pt x="103329" y="110889"/>
                </a:lnTo>
                <a:lnTo>
                  <a:pt x="103649" y="111184"/>
                </a:lnTo>
                <a:lnTo>
                  <a:pt x="103889" y="111395"/>
                </a:lnTo>
                <a:lnTo>
                  <a:pt x="104209" y="111606"/>
                </a:lnTo>
                <a:lnTo>
                  <a:pt x="104476" y="111817"/>
                </a:lnTo>
                <a:lnTo>
                  <a:pt x="104743" y="111985"/>
                </a:lnTo>
                <a:lnTo>
                  <a:pt x="104983" y="112323"/>
                </a:lnTo>
                <a:lnTo>
                  <a:pt x="105116" y="112618"/>
                </a:lnTo>
                <a:lnTo>
                  <a:pt x="105303" y="113209"/>
                </a:lnTo>
                <a:lnTo>
                  <a:pt x="105436" y="113715"/>
                </a:lnTo>
                <a:lnTo>
                  <a:pt x="105703" y="114052"/>
                </a:lnTo>
                <a:lnTo>
                  <a:pt x="106210" y="114137"/>
                </a:lnTo>
                <a:lnTo>
                  <a:pt x="106717" y="114137"/>
                </a:lnTo>
                <a:lnTo>
                  <a:pt x="107117" y="113926"/>
                </a:lnTo>
                <a:lnTo>
                  <a:pt x="107303" y="113715"/>
                </a:lnTo>
                <a:lnTo>
                  <a:pt x="107357" y="113335"/>
                </a:lnTo>
                <a:lnTo>
                  <a:pt x="107437" y="112618"/>
                </a:lnTo>
                <a:lnTo>
                  <a:pt x="107490" y="111606"/>
                </a:lnTo>
                <a:lnTo>
                  <a:pt x="107543" y="110467"/>
                </a:lnTo>
                <a:lnTo>
                  <a:pt x="107623" y="109666"/>
                </a:lnTo>
                <a:lnTo>
                  <a:pt x="107677" y="108864"/>
                </a:lnTo>
                <a:lnTo>
                  <a:pt x="107677" y="107852"/>
                </a:lnTo>
                <a:lnTo>
                  <a:pt x="107623" y="106755"/>
                </a:lnTo>
                <a:lnTo>
                  <a:pt x="107357" y="105743"/>
                </a:lnTo>
                <a:lnTo>
                  <a:pt x="107117" y="105110"/>
                </a:lnTo>
                <a:lnTo>
                  <a:pt x="106797" y="104393"/>
                </a:lnTo>
                <a:lnTo>
                  <a:pt x="106476" y="103676"/>
                </a:lnTo>
                <a:lnTo>
                  <a:pt x="106156" y="102875"/>
                </a:lnTo>
                <a:lnTo>
                  <a:pt x="105836" y="102073"/>
                </a:lnTo>
                <a:lnTo>
                  <a:pt x="105570" y="101356"/>
                </a:lnTo>
                <a:lnTo>
                  <a:pt x="105383" y="100639"/>
                </a:lnTo>
                <a:lnTo>
                  <a:pt x="105250" y="100049"/>
                </a:lnTo>
                <a:lnTo>
                  <a:pt x="104983" y="98826"/>
                </a:lnTo>
                <a:lnTo>
                  <a:pt x="104476" y="97518"/>
                </a:lnTo>
                <a:lnTo>
                  <a:pt x="103969" y="96210"/>
                </a:lnTo>
                <a:lnTo>
                  <a:pt x="103516" y="95367"/>
                </a:lnTo>
                <a:lnTo>
                  <a:pt x="103196" y="94565"/>
                </a:lnTo>
                <a:lnTo>
                  <a:pt x="102822" y="93342"/>
                </a:lnTo>
                <a:lnTo>
                  <a:pt x="102422" y="91739"/>
                </a:lnTo>
                <a:lnTo>
                  <a:pt x="102102" y="89799"/>
                </a:lnTo>
                <a:lnTo>
                  <a:pt x="102049" y="87690"/>
                </a:lnTo>
                <a:lnTo>
                  <a:pt x="102102" y="85666"/>
                </a:lnTo>
                <a:lnTo>
                  <a:pt x="102422" y="83725"/>
                </a:lnTo>
                <a:lnTo>
                  <a:pt x="102929" y="81996"/>
                </a:lnTo>
                <a:lnTo>
                  <a:pt x="103249" y="81279"/>
                </a:lnTo>
                <a:lnTo>
                  <a:pt x="103569" y="80688"/>
                </a:lnTo>
                <a:lnTo>
                  <a:pt x="103836" y="80098"/>
                </a:lnTo>
                <a:lnTo>
                  <a:pt x="104103" y="79465"/>
                </a:lnTo>
                <a:lnTo>
                  <a:pt x="104343" y="78959"/>
                </a:lnTo>
                <a:lnTo>
                  <a:pt x="104609" y="78537"/>
                </a:lnTo>
                <a:lnTo>
                  <a:pt x="104849" y="78031"/>
                </a:lnTo>
                <a:lnTo>
                  <a:pt x="105116" y="77525"/>
                </a:lnTo>
                <a:lnTo>
                  <a:pt x="105570" y="76639"/>
                </a:lnTo>
                <a:lnTo>
                  <a:pt x="105836" y="75922"/>
                </a:lnTo>
                <a:lnTo>
                  <a:pt x="105943" y="75205"/>
                </a:lnTo>
                <a:lnTo>
                  <a:pt x="106076" y="74615"/>
                </a:lnTo>
                <a:lnTo>
                  <a:pt x="106263" y="73813"/>
                </a:lnTo>
                <a:lnTo>
                  <a:pt x="106663" y="72759"/>
                </a:lnTo>
                <a:lnTo>
                  <a:pt x="107117" y="71957"/>
                </a:lnTo>
                <a:lnTo>
                  <a:pt x="107623" y="71662"/>
                </a:lnTo>
                <a:lnTo>
                  <a:pt x="107997" y="71578"/>
                </a:lnTo>
                <a:lnTo>
                  <a:pt x="108130" y="71240"/>
                </a:lnTo>
                <a:lnTo>
                  <a:pt x="108210" y="70650"/>
                </a:lnTo>
                <a:lnTo>
                  <a:pt x="108450" y="69933"/>
                </a:lnTo>
                <a:lnTo>
                  <a:pt x="108904" y="69047"/>
                </a:lnTo>
                <a:lnTo>
                  <a:pt x="109277" y="68119"/>
                </a:lnTo>
                <a:lnTo>
                  <a:pt x="109597" y="67318"/>
                </a:lnTo>
                <a:lnTo>
                  <a:pt x="109864" y="66601"/>
                </a:lnTo>
                <a:lnTo>
                  <a:pt x="110051" y="65968"/>
                </a:lnTo>
                <a:lnTo>
                  <a:pt x="110184" y="65462"/>
                </a:lnTo>
                <a:lnTo>
                  <a:pt x="110317" y="65082"/>
                </a:lnTo>
                <a:lnTo>
                  <a:pt x="110317" y="64956"/>
                </a:lnTo>
                <a:lnTo>
                  <a:pt x="110451" y="63859"/>
                </a:lnTo>
                <a:lnTo>
                  <a:pt x="110051" y="62931"/>
                </a:lnTo>
                <a:lnTo>
                  <a:pt x="110184" y="62847"/>
                </a:lnTo>
                <a:lnTo>
                  <a:pt x="110451" y="62847"/>
                </a:lnTo>
                <a:lnTo>
                  <a:pt x="110771" y="62847"/>
                </a:lnTo>
                <a:lnTo>
                  <a:pt x="111144" y="63142"/>
                </a:lnTo>
                <a:lnTo>
                  <a:pt x="111464" y="63268"/>
                </a:lnTo>
                <a:lnTo>
                  <a:pt x="111544" y="62636"/>
                </a:lnTo>
                <a:lnTo>
                  <a:pt x="111464" y="61834"/>
                </a:lnTo>
                <a:lnTo>
                  <a:pt x="111331" y="61244"/>
                </a:lnTo>
                <a:lnTo>
                  <a:pt x="111091" y="60822"/>
                </a:lnTo>
                <a:lnTo>
                  <a:pt x="110824" y="60611"/>
                </a:lnTo>
                <a:lnTo>
                  <a:pt x="110504" y="60611"/>
                </a:lnTo>
                <a:lnTo>
                  <a:pt x="110184" y="60695"/>
                </a:lnTo>
                <a:lnTo>
                  <a:pt x="109917" y="60695"/>
                </a:lnTo>
                <a:lnTo>
                  <a:pt x="109864" y="60527"/>
                </a:lnTo>
                <a:lnTo>
                  <a:pt x="109997" y="60105"/>
                </a:lnTo>
                <a:lnTo>
                  <a:pt x="110317" y="59683"/>
                </a:lnTo>
                <a:lnTo>
                  <a:pt x="110637" y="59093"/>
                </a:lnTo>
                <a:lnTo>
                  <a:pt x="110824" y="58165"/>
                </a:lnTo>
                <a:lnTo>
                  <a:pt x="110824" y="57279"/>
                </a:lnTo>
                <a:lnTo>
                  <a:pt x="110771" y="56562"/>
                </a:lnTo>
                <a:lnTo>
                  <a:pt x="110637" y="56140"/>
                </a:lnTo>
                <a:lnTo>
                  <a:pt x="110371" y="55971"/>
                </a:lnTo>
                <a:lnTo>
                  <a:pt x="110051" y="55845"/>
                </a:lnTo>
                <a:lnTo>
                  <a:pt x="109731" y="55971"/>
                </a:lnTo>
                <a:lnTo>
                  <a:pt x="109410" y="55971"/>
                </a:lnTo>
                <a:lnTo>
                  <a:pt x="109090" y="55760"/>
                </a:lnTo>
                <a:lnTo>
                  <a:pt x="108904" y="55339"/>
                </a:lnTo>
                <a:lnTo>
                  <a:pt x="108904" y="54833"/>
                </a:lnTo>
                <a:lnTo>
                  <a:pt x="108957" y="54242"/>
                </a:lnTo>
                <a:lnTo>
                  <a:pt x="108904" y="53736"/>
                </a:lnTo>
                <a:lnTo>
                  <a:pt x="108770" y="53230"/>
                </a:lnTo>
                <a:lnTo>
                  <a:pt x="108637" y="52808"/>
                </a:lnTo>
                <a:lnTo>
                  <a:pt x="108717" y="52386"/>
                </a:lnTo>
                <a:lnTo>
                  <a:pt x="109037" y="52007"/>
                </a:lnTo>
                <a:lnTo>
                  <a:pt x="109224" y="51796"/>
                </a:lnTo>
                <a:lnTo>
                  <a:pt x="109170" y="51500"/>
                </a:lnTo>
                <a:lnTo>
                  <a:pt x="108904" y="51205"/>
                </a:lnTo>
                <a:lnTo>
                  <a:pt x="108717" y="51079"/>
                </a:lnTo>
                <a:lnTo>
                  <a:pt x="108450" y="50994"/>
                </a:lnTo>
                <a:lnTo>
                  <a:pt x="108077" y="50783"/>
                </a:lnTo>
                <a:lnTo>
                  <a:pt x="107810" y="50488"/>
                </a:lnTo>
                <a:lnTo>
                  <a:pt x="107757" y="50277"/>
                </a:lnTo>
                <a:lnTo>
                  <a:pt x="107863" y="50066"/>
                </a:lnTo>
                <a:lnTo>
                  <a:pt x="108210" y="49855"/>
                </a:lnTo>
                <a:lnTo>
                  <a:pt x="108450" y="49771"/>
                </a:lnTo>
                <a:lnTo>
                  <a:pt x="108584" y="49771"/>
                </a:lnTo>
                <a:lnTo>
                  <a:pt x="108584" y="49560"/>
                </a:lnTo>
                <a:lnTo>
                  <a:pt x="108317" y="48970"/>
                </a:lnTo>
                <a:lnTo>
                  <a:pt x="107943" y="47957"/>
                </a:lnTo>
                <a:lnTo>
                  <a:pt x="107623" y="46818"/>
                </a:lnTo>
                <a:lnTo>
                  <a:pt x="107437" y="45806"/>
                </a:lnTo>
                <a:lnTo>
                  <a:pt x="107623" y="45005"/>
                </a:lnTo>
                <a:lnTo>
                  <a:pt x="107997" y="44288"/>
                </a:lnTo>
                <a:lnTo>
                  <a:pt x="108264" y="43697"/>
                </a:lnTo>
                <a:lnTo>
                  <a:pt x="108530" y="43571"/>
                </a:lnTo>
                <a:lnTo>
                  <a:pt x="108637" y="44077"/>
                </a:lnTo>
                <a:lnTo>
                  <a:pt x="108770" y="45005"/>
                </a:lnTo>
                <a:lnTo>
                  <a:pt x="108904" y="45933"/>
                </a:lnTo>
                <a:lnTo>
                  <a:pt x="108957" y="46818"/>
                </a:lnTo>
                <a:lnTo>
                  <a:pt x="109037" y="47620"/>
                </a:lnTo>
                <a:lnTo>
                  <a:pt x="109090" y="48253"/>
                </a:lnTo>
                <a:lnTo>
                  <a:pt x="109224" y="48674"/>
                </a:lnTo>
                <a:lnTo>
                  <a:pt x="109490" y="48970"/>
                </a:lnTo>
                <a:lnTo>
                  <a:pt x="109731" y="49265"/>
                </a:lnTo>
                <a:lnTo>
                  <a:pt x="110131" y="49771"/>
                </a:lnTo>
                <a:lnTo>
                  <a:pt x="110637" y="50488"/>
                </a:lnTo>
                <a:lnTo>
                  <a:pt x="111011" y="50868"/>
                </a:lnTo>
                <a:lnTo>
                  <a:pt x="111144" y="50572"/>
                </a:lnTo>
                <a:lnTo>
                  <a:pt x="111091" y="49982"/>
                </a:lnTo>
                <a:lnTo>
                  <a:pt x="110957" y="49560"/>
                </a:lnTo>
                <a:lnTo>
                  <a:pt x="110904" y="49265"/>
                </a:lnTo>
                <a:lnTo>
                  <a:pt x="110904" y="48759"/>
                </a:lnTo>
                <a:lnTo>
                  <a:pt x="111091" y="48168"/>
                </a:lnTo>
                <a:lnTo>
                  <a:pt x="111331" y="47536"/>
                </a:lnTo>
                <a:lnTo>
                  <a:pt x="111411" y="46945"/>
                </a:lnTo>
                <a:lnTo>
                  <a:pt x="111144" y="46312"/>
                </a:lnTo>
                <a:lnTo>
                  <a:pt x="110691" y="45722"/>
                </a:lnTo>
                <a:lnTo>
                  <a:pt x="110371" y="45216"/>
                </a:lnTo>
                <a:lnTo>
                  <a:pt x="110237" y="44794"/>
                </a:lnTo>
                <a:lnTo>
                  <a:pt x="110184" y="44288"/>
                </a:lnTo>
                <a:lnTo>
                  <a:pt x="110317" y="43992"/>
                </a:lnTo>
                <a:lnTo>
                  <a:pt x="110557" y="43992"/>
                </a:lnTo>
                <a:lnTo>
                  <a:pt x="110957" y="44077"/>
                </a:lnTo>
                <a:lnTo>
                  <a:pt x="111331" y="44077"/>
                </a:lnTo>
                <a:lnTo>
                  <a:pt x="111598" y="43697"/>
                </a:lnTo>
                <a:lnTo>
                  <a:pt x="111731" y="42896"/>
                </a:lnTo>
                <a:lnTo>
                  <a:pt x="111864" y="42052"/>
                </a:lnTo>
                <a:lnTo>
                  <a:pt x="112051" y="41335"/>
                </a:lnTo>
                <a:lnTo>
                  <a:pt x="112238" y="40956"/>
                </a:lnTo>
                <a:lnTo>
                  <a:pt x="112371" y="40660"/>
                </a:lnTo>
                <a:lnTo>
                  <a:pt x="112424" y="40239"/>
                </a:lnTo>
                <a:lnTo>
                  <a:pt x="112291" y="39648"/>
                </a:lnTo>
                <a:lnTo>
                  <a:pt x="112184" y="38720"/>
                </a:lnTo>
                <a:lnTo>
                  <a:pt x="112184" y="37919"/>
                </a:lnTo>
                <a:lnTo>
                  <a:pt x="112184" y="37286"/>
                </a:lnTo>
                <a:lnTo>
                  <a:pt x="112184" y="37117"/>
                </a:lnTo>
                <a:lnTo>
                  <a:pt x="112104" y="37117"/>
                </a:lnTo>
                <a:lnTo>
                  <a:pt x="112104" y="36906"/>
                </a:lnTo>
                <a:lnTo>
                  <a:pt x="112184" y="36780"/>
                </a:lnTo>
                <a:lnTo>
                  <a:pt x="112558" y="36485"/>
                </a:lnTo>
                <a:lnTo>
                  <a:pt x="112878" y="36189"/>
                </a:lnTo>
                <a:lnTo>
                  <a:pt x="113198" y="35768"/>
                </a:lnTo>
                <a:lnTo>
                  <a:pt x="113518" y="35261"/>
                </a:lnTo>
                <a:lnTo>
                  <a:pt x="113918" y="34755"/>
                </a:lnTo>
                <a:lnTo>
                  <a:pt x="114158" y="34165"/>
                </a:lnTo>
                <a:lnTo>
                  <a:pt x="114425" y="33743"/>
                </a:lnTo>
                <a:lnTo>
                  <a:pt x="114612" y="33448"/>
                </a:lnTo>
                <a:lnTo>
                  <a:pt x="114665" y="33363"/>
                </a:lnTo>
                <a:lnTo>
                  <a:pt x="113598" y="34038"/>
                </a:lnTo>
                <a:lnTo>
                  <a:pt x="112424" y="34460"/>
                </a:lnTo>
                <a:lnTo>
                  <a:pt x="112424" y="34249"/>
                </a:lnTo>
                <a:lnTo>
                  <a:pt x="112505" y="33869"/>
                </a:lnTo>
                <a:lnTo>
                  <a:pt x="112745" y="33363"/>
                </a:lnTo>
                <a:lnTo>
                  <a:pt x="113145" y="32942"/>
                </a:lnTo>
                <a:lnTo>
                  <a:pt x="113518" y="32520"/>
                </a:lnTo>
                <a:lnTo>
                  <a:pt x="113785" y="32224"/>
                </a:lnTo>
                <a:lnTo>
                  <a:pt x="114105" y="32014"/>
                </a:lnTo>
                <a:lnTo>
                  <a:pt x="114558" y="31845"/>
                </a:lnTo>
                <a:lnTo>
                  <a:pt x="115118" y="31634"/>
                </a:lnTo>
                <a:lnTo>
                  <a:pt x="115519" y="31339"/>
                </a:lnTo>
                <a:lnTo>
                  <a:pt x="115759" y="31001"/>
                </a:lnTo>
                <a:lnTo>
                  <a:pt x="115839" y="30411"/>
                </a:lnTo>
                <a:lnTo>
                  <a:pt x="115839" y="29905"/>
                </a:lnTo>
                <a:lnTo>
                  <a:pt x="115839" y="29609"/>
                </a:lnTo>
                <a:lnTo>
                  <a:pt x="115839" y="29483"/>
                </a:lnTo>
                <a:lnTo>
                  <a:pt x="115892" y="29609"/>
                </a:lnTo>
                <a:lnTo>
                  <a:pt x="116025" y="29609"/>
                </a:lnTo>
                <a:lnTo>
                  <a:pt x="116212" y="29483"/>
                </a:lnTo>
                <a:lnTo>
                  <a:pt x="116399" y="29103"/>
                </a:lnTo>
                <a:lnTo>
                  <a:pt x="116612" y="28471"/>
                </a:lnTo>
                <a:lnTo>
                  <a:pt x="116852" y="28091"/>
                </a:lnTo>
                <a:lnTo>
                  <a:pt x="117039" y="27880"/>
                </a:lnTo>
                <a:lnTo>
                  <a:pt x="117119" y="27753"/>
                </a:lnTo>
                <a:lnTo>
                  <a:pt x="116932" y="26868"/>
                </a:lnTo>
                <a:lnTo>
                  <a:pt x="116532" y="26151"/>
                </a:lnTo>
                <a:lnTo>
                  <a:pt x="116212" y="25434"/>
                </a:lnTo>
                <a:lnTo>
                  <a:pt x="115945" y="24632"/>
                </a:lnTo>
                <a:lnTo>
                  <a:pt x="115839" y="23198"/>
                </a:lnTo>
                <a:lnTo>
                  <a:pt x="115759" y="21089"/>
                </a:lnTo>
                <a:lnTo>
                  <a:pt x="115759" y="19149"/>
                </a:lnTo>
                <a:lnTo>
                  <a:pt x="115945" y="18137"/>
                </a:lnTo>
                <a:lnTo>
                  <a:pt x="116399" y="17630"/>
                </a:lnTo>
                <a:lnTo>
                  <a:pt x="116932" y="17040"/>
                </a:lnTo>
                <a:lnTo>
                  <a:pt x="117359" y="16534"/>
                </a:lnTo>
                <a:lnTo>
                  <a:pt x="117572" y="16323"/>
                </a:lnTo>
                <a:lnTo>
                  <a:pt x="117572" y="16028"/>
                </a:lnTo>
                <a:lnTo>
                  <a:pt x="117572" y="15395"/>
                </a:lnTo>
                <a:lnTo>
                  <a:pt x="117626" y="14678"/>
                </a:lnTo>
                <a:lnTo>
                  <a:pt x="117946" y="14298"/>
                </a:lnTo>
                <a:lnTo>
                  <a:pt x="118399" y="14172"/>
                </a:lnTo>
                <a:lnTo>
                  <a:pt x="118773" y="14003"/>
                </a:lnTo>
                <a:lnTo>
                  <a:pt x="119039" y="13581"/>
                </a:lnTo>
                <a:lnTo>
                  <a:pt x="119226" y="12991"/>
                </a:lnTo>
                <a:lnTo>
                  <a:pt x="119413" y="12147"/>
                </a:lnTo>
                <a:lnTo>
                  <a:pt x="119679" y="11557"/>
                </a:lnTo>
                <a:lnTo>
                  <a:pt x="119866" y="11135"/>
                </a:lnTo>
                <a:lnTo>
                  <a:pt x="120000" y="10966"/>
                </a:lnTo>
                <a:lnTo>
                  <a:pt x="120000" y="10840"/>
                </a:lnTo>
                <a:lnTo>
                  <a:pt x="120000" y="10629"/>
                </a:lnTo>
                <a:lnTo>
                  <a:pt x="120000" y="10460"/>
                </a:lnTo>
                <a:lnTo>
                  <a:pt x="120000" y="10123"/>
                </a:lnTo>
                <a:lnTo>
                  <a:pt x="120000" y="9954"/>
                </a:lnTo>
                <a:lnTo>
                  <a:pt x="120000" y="9616"/>
                </a:lnTo>
                <a:lnTo>
                  <a:pt x="120000" y="9405"/>
                </a:lnTo>
                <a:lnTo>
                  <a:pt x="120000" y="9237"/>
                </a:lnTo>
                <a:lnTo>
                  <a:pt x="119866" y="8815"/>
                </a:lnTo>
                <a:lnTo>
                  <a:pt x="119626" y="8309"/>
                </a:lnTo>
                <a:lnTo>
                  <a:pt x="119306" y="7718"/>
                </a:lnTo>
                <a:lnTo>
                  <a:pt x="118853" y="7001"/>
                </a:lnTo>
                <a:lnTo>
                  <a:pt x="118452" y="6369"/>
                </a:lnTo>
                <a:lnTo>
                  <a:pt x="118079" y="5694"/>
                </a:lnTo>
                <a:lnTo>
                  <a:pt x="117812" y="5188"/>
                </a:lnTo>
                <a:lnTo>
                  <a:pt x="117679" y="4766"/>
                </a:lnTo>
                <a:lnTo>
                  <a:pt x="117626" y="4260"/>
                </a:lnTo>
                <a:lnTo>
                  <a:pt x="117439" y="3669"/>
                </a:lnTo>
                <a:lnTo>
                  <a:pt x="117252" y="2826"/>
                </a:lnTo>
                <a:lnTo>
                  <a:pt x="116985" y="2024"/>
                </a:lnTo>
                <a:lnTo>
                  <a:pt x="116719" y="1223"/>
                </a:lnTo>
                <a:lnTo>
                  <a:pt x="116399" y="590"/>
                </a:lnTo>
                <a:lnTo>
                  <a:pt x="116079" y="210"/>
                </a:lnTo>
                <a:lnTo>
                  <a:pt x="115705" y="0"/>
                </a:lnTo>
                <a:lnTo>
                  <a:pt x="115625" y="0"/>
                </a:lnTo>
                <a:lnTo>
                  <a:pt x="115572" y="0"/>
                </a:lnTo>
                <a:lnTo>
                  <a:pt x="115198" y="210"/>
                </a:lnTo>
                <a:lnTo>
                  <a:pt x="114665" y="506"/>
                </a:lnTo>
                <a:lnTo>
                  <a:pt x="114238" y="927"/>
                </a:lnTo>
                <a:lnTo>
                  <a:pt x="113838" y="1434"/>
                </a:lnTo>
                <a:lnTo>
                  <a:pt x="113465" y="2108"/>
                </a:lnTo>
                <a:lnTo>
                  <a:pt x="113198" y="2826"/>
                </a:lnTo>
                <a:lnTo>
                  <a:pt x="113065" y="3753"/>
                </a:lnTo>
                <a:lnTo>
                  <a:pt x="113145" y="4766"/>
                </a:lnTo>
                <a:lnTo>
                  <a:pt x="113385" y="7086"/>
                </a:lnTo>
                <a:lnTo>
                  <a:pt x="113385" y="9532"/>
                </a:lnTo>
                <a:lnTo>
                  <a:pt x="113011" y="11768"/>
                </a:lnTo>
                <a:lnTo>
                  <a:pt x="112291" y="13497"/>
                </a:lnTo>
                <a:lnTo>
                  <a:pt x="111731" y="14087"/>
                </a:lnTo>
                <a:lnTo>
                  <a:pt x="111011" y="14678"/>
                </a:lnTo>
                <a:lnTo>
                  <a:pt x="110184" y="15311"/>
                </a:lnTo>
                <a:lnTo>
                  <a:pt x="109357" y="15901"/>
                </a:lnTo>
                <a:lnTo>
                  <a:pt x="108530" y="16407"/>
                </a:lnTo>
                <a:lnTo>
                  <a:pt x="107757" y="16829"/>
                </a:lnTo>
                <a:lnTo>
                  <a:pt x="107170" y="17124"/>
                </a:lnTo>
                <a:lnTo>
                  <a:pt x="106797" y="17420"/>
                </a:lnTo>
                <a:lnTo>
                  <a:pt x="106530" y="17757"/>
                </a:lnTo>
                <a:lnTo>
                  <a:pt x="106156" y="18263"/>
                </a:lnTo>
                <a:lnTo>
                  <a:pt x="105836" y="18769"/>
                </a:lnTo>
                <a:lnTo>
                  <a:pt x="105516" y="19360"/>
                </a:lnTo>
                <a:lnTo>
                  <a:pt x="105170" y="19950"/>
                </a:lnTo>
                <a:lnTo>
                  <a:pt x="104929" y="20456"/>
                </a:lnTo>
                <a:lnTo>
                  <a:pt x="104663" y="20963"/>
                </a:lnTo>
                <a:lnTo>
                  <a:pt x="104529" y="21300"/>
                </a:lnTo>
                <a:lnTo>
                  <a:pt x="104343" y="21806"/>
                </a:lnTo>
                <a:lnTo>
                  <a:pt x="104289" y="22397"/>
                </a:lnTo>
                <a:lnTo>
                  <a:pt x="104343" y="23029"/>
                </a:lnTo>
                <a:lnTo>
                  <a:pt x="104529" y="23704"/>
                </a:lnTo>
                <a:lnTo>
                  <a:pt x="104663" y="24421"/>
                </a:lnTo>
                <a:lnTo>
                  <a:pt x="104743" y="25349"/>
                </a:lnTo>
                <a:lnTo>
                  <a:pt x="104476" y="26151"/>
                </a:lnTo>
                <a:lnTo>
                  <a:pt x="103969" y="27079"/>
                </a:lnTo>
                <a:lnTo>
                  <a:pt x="103569" y="27458"/>
                </a:lnTo>
                <a:lnTo>
                  <a:pt x="103142" y="27669"/>
                </a:lnTo>
                <a:lnTo>
                  <a:pt x="102742" y="27880"/>
                </a:lnTo>
                <a:lnTo>
                  <a:pt x="102289" y="27964"/>
                </a:lnTo>
                <a:lnTo>
                  <a:pt x="101915" y="28091"/>
                </a:lnTo>
                <a:lnTo>
                  <a:pt x="101595" y="28175"/>
                </a:lnTo>
                <a:lnTo>
                  <a:pt x="101329" y="28260"/>
                </a:lnTo>
                <a:lnTo>
                  <a:pt x="101142" y="28386"/>
                </a:lnTo>
                <a:lnTo>
                  <a:pt x="100689" y="28597"/>
                </a:lnTo>
                <a:lnTo>
                  <a:pt x="100048" y="28681"/>
                </a:lnTo>
                <a:lnTo>
                  <a:pt x="99542" y="28892"/>
                </a:lnTo>
                <a:lnTo>
                  <a:pt x="99408" y="29483"/>
                </a:lnTo>
                <a:lnTo>
                  <a:pt x="99595" y="30115"/>
                </a:lnTo>
                <a:lnTo>
                  <a:pt x="99915" y="30622"/>
                </a:lnTo>
                <a:lnTo>
                  <a:pt x="100128" y="31212"/>
                </a:lnTo>
                <a:lnTo>
                  <a:pt x="99862" y="32224"/>
                </a:lnTo>
                <a:lnTo>
                  <a:pt x="99595" y="32857"/>
                </a:lnTo>
                <a:lnTo>
                  <a:pt x="99355" y="33448"/>
                </a:lnTo>
                <a:lnTo>
                  <a:pt x="99035" y="33869"/>
                </a:lnTo>
                <a:lnTo>
                  <a:pt x="98768" y="34249"/>
                </a:lnTo>
                <a:lnTo>
                  <a:pt x="98448" y="34671"/>
                </a:lnTo>
                <a:lnTo>
                  <a:pt x="98128" y="35050"/>
                </a:lnTo>
                <a:lnTo>
                  <a:pt x="97808" y="35472"/>
                </a:lnTo>
                <a:lnTo>
                  <a:pt x="97434" y="35978"/>
                </a:lnTo>
                <a:lnTo>
                  <a:pt x="97034" y="36611"/>
                </a:lnTo>
                <a:lnTo>
                  <a:pt x="96661" y="37202"/>
                </a:lnTo>
                <a:lnTo>
                  <a:pt x="96208" y="37919"/>
                </a:lnTo>
                <a:lnTo>
                  <a:pt x="95701" y="38509"/>
                </a:lnTo>
                <a:lnTo>
                  <a:pt x="95247" y="39142"/>
                </a:lnTo>
                <a:lnTo>
                  <a:pt x="94741" y="39732"/>
                </a:lnTo>
                <a:lnTo>
                  <a:pt x="94287" y="40239"/>
                </a:lnTo>
                <a:lnTo>
                  <a:pt x="93754" y="40534"/>
                </a:lnTo>
                <a:lnTo>
                  <a:pt x="93247" y="40745"/>
                </a:lnTo>
                <a:lnTo>
                  <a:pt x="92793" y="40745"/>
                </a:lnTo>
                <a:lnTo>
                  <a:pt x="92367" y="40745"/>
                </a:lnTo>
                <a:lnTo>
                  <a:pt x="91913" y="40660"/>
                </a:lnTo>
                <a:lnTo>
                  <a:pt x="91593" y="40449"/>
                </a:lnTo>
                <a:lnTo>
                  <a:pt x="91380" y="40154"/>
                </a:lnTo>
                <a:lnTo>
                  <a:pt x="91326" y="39732"/>
                </a:lnTo>
                <a:lnTo>
                  <a:pt x="91380" y="39311"/>
                </a:lnTo>
                <a:lnTo>
                  <a:pt x="91593" y="38509"/>
                </a:lnTo>
                <a:lnTo>
                  <a:pt x="91700" y="37792"/>
                </a:lnTo>
                <a:lnTo>
                  <a:pt x="91780" y="37202"/>
                </a:lnTo>
                <a:lnTo>
                  <a:pt x="91913" y="36485"/>
                </a:lnTo>
                <a:lnTo>
                  <a:pt x="92233" y="35978"/>
                </a:lnTo>
                <a:lnTo>
                  <a:pt x="92473" y="35472"/>
                </a:lnTo>
                <a:lnTo>
                  <a:pt x="92687" y="35050"/>
                </a:lnTo>
                <a:lnTo>
                  <a:pt x="92607" y="34249"/>
                </a:lnTo>
                <a:lnTo>
                  <a:pt x="92473" y="33448"/>
                </a:lnTo>
                <a:lnTo>
                  <a:pt x="92473" y="32857"/>
                </a:lnTo>
                <a:lnTo>
                  <a:pt x="92367" y="32351"/>
                </a:lnTo>
                <a:lnTo>
                  <a:pt x="92100" y="31845"/>
                </a:lnTo>
                <a:lnTo>
                  <a:pt x="91647" y="31001"/>
                </a:lnTo>
                <a:lnTo>
                  <a:pt x="91326" y="29989"/>
                </a:lnTo>
                <a:lnTo>
                  <a:pt x="91060" y="29188"/>
                </a:lnTo>
                <a:lnTo>
                  <a:pt x="90953" y="28892"/>
                </a:lnTo>
                <a:lnTo>
                  <a:pt x="90820" y="29188"/>
                </a:lnTo>
                <a:lnTo>
                  <a:pt x="90553" y="29820"/>
                </a:lnTo>
                <a:lnTo>
                  <a:pt x="90233" y="30495"/>
                </a:lnTo>
                <a:lnTo>
                  <a:pt x="89779" y="31128"/>
                </a:lnTo>
                <a:lnTo>
                  <a:pt x="89406" y="31339"/>
                </a:lnTo>
                <a:lnTo>
                  <a:pt x="89086" y="31212"/>
                </a:lnTo>
                <a:lnTo>
                  <a:pt x="88953" y="30833"/>
                </a:lnTo>
                <a:lnTo>
                  <a:pt x="88953" y="29989"/>
                </a:lnTo>
                <a:lnTo>
                  <a:pt x="89139" y="29188"/>
                </a:lnTo>
                <a:lnTo>
                  <a:pt x="89459" y="28681"/>
                </a:lnTo>
                <a:lnTo>
                  <a:pt x="89726" y="27964"/>
                </a:lnTo>
                <a:lnTo>
                  <a:pt x="89673" y="27079"/>
                </a:lnTo>
                <a:lnTo>
                  <a:pt x="89459" y="26066"/>
                </a:lnTo>
                <a:lnTo>
                  <a:pt x="89273" y="25138"/>
                </a:lnTo>
                <a:lnTo>
                  <a:pt x="89086" y="24548"/>
                </a:lnTo>
                <a:lnTo>
                  <a:pt x="88819" y="23915"/>
                </a:lnTo>
                <a:lnTo>
                  <a:pt x="88446" y="23536"/>
                </a:lnTo>
                <a:lnTo>
                  <a:pt x="88126" y="23114"/>
                </a:lnTo>
                <a:lnTo>
                  <a:pt x="87726" y="22818"/>
                </a:lnTo>
                <a:lnTo>
                  <a:pt x="87406" y="22608"/>
                </a:lnTo>
                <a:lnTo>
                  <a:pt x="86979" y="22397"/>
                </a:lnTo>
                <a:lnTo>
                  <a:pt x="86445" y="22101"/>
                </a:lnTo>
                <a:lnTo>
                  <a:pt x="86072" y="21806"/>
                </a:lnTo>
                <a:lnTo>
                  <a:pt x="85885" y="21680"/>
                </a:lnTo>
                <a:lnTo>
                  <a:pt x="85805" y="22101"/>
                </a:lnTo>
                <a:lnTo>
                  <a:pt x="85619" y="22903"/>
                </a:lnTo>
                <a:lnTo>
                  <a:pt x="85432" y="23915"/>
                </a:lnTo>
                <a:lnTo>
                  <a:pt x="85298" y="24843"/>
                </a:lnTo>
                <a:lnTo>
                  <a:pt x="85245" y="25644"/>
                </a:lnTo>
                <a:lnTo>
                  <a:pt x="85245" y="26446"/>
                </a:lnTo>
                <a:lnTo>
                  <a:pt x="85112" y="27079"/>
                </a:lnTo>
                <a:lnTo>
                  <a:pt x="84712" y="27079"/>
                </a:lnTo>
                <a:lnTo>
                  <a:pt x="84205" y="26952"/>
                </a:lnTo>
                <a:lnTo>
                  <a:pt x="83831" y="27374"/>
                </a:lnTo>
                <a:lnTo>
                  <a:pt x="83565" y="28091"/>
                </a:lnTo>
                <a:lnTo>
                  <a:pt x="83431" y="29103"/>
                </a:lnTo>
                <a:lnTo>
                  <a:pt x="83431" y="30115"/>
                </a:lnTo>
                <a:lnTo>
                  <a:pt x="83511" y="31001"/>
                </a:lnTo>
                <a:lnTo>
                  <a:pt x="83618" y="31845"/>
                </a:lnTo>
                <a:lnTo>
                  <a:pt x="83698" y="32942"/>
                </a:lnTo>
                <a:lnTo>
                  <a:pt x="83938" y="34165"/>
                </a:lnTo>
                <a:lnTo>
                  <a:pt x="84285" y="35683"/>
                </a:lnTo>
                <a:lnTo>
                  <a:pt x="84472" y="37286"/>
                </a:lnTo>
                <a:lnTo>
                  <a:pt x="84472" y="38931"/>
                </a:lnTo>
                <a:lnTo>
                  <a:pt x="84285" y="40323"/>
                </a:lnTo>
                <a:lnTo>
                  <a:pt x="84018" y="41335"/>
                </a:lnTo>
                <a:lnTo>
                  <a:pt x="83698" y="41968"/>
                </a:lnTo>
                <a:lnTo>
                  <a:pt x="83191" y="42263"/>
                </a:lnTo>
                <a:lnTo>
                  <a:pt x="82605" y="42263"/>
                </a:lnTo>
                <a:lnTo>
                  <a:pt x="82151" y="41968"/>
                </a:lnTo>
                <a:lnTo>
                  <a:pt x="81778" y="41335"/>
                </a:lnTo>
                <a:lnTo>
                  <a:pt x="81458" y="40239"/>
                </a:lnTo>
                <a:lnTo>
                  <a:pt x="81191" y="38931"/>
                </a:lnTo>
                <a:lnTo>
                  <a:pt x="80924" y="37708"/>
                </a:lnTo>
                <a:lnTo>
                  <a:pt x="80817" y="36611"/>
                </a:lnTo>
                <a:lnTo>
                  <a:pt x="80737" y="35599"/>
                </a:lnTo>
                <a:lnTo>
                  <a:pt x="80737" y="34165"/>
                </a:lnTo>
                <a:lnTo>
                  <a:pt x="80737" y="32224"/>
                </a:lnTo>
                <a:lnTo>
                  <a:pt x="80817" y="30411"/>
                </a:lnTo>
                <a:lnTo>
                  <a:pt x="81058" y="29103"/>
                </a:lnTo>
                <a:lnTo>
                  <a:pt x="81244" y="28260"/>
                </a:lnTo>
                <a:lnTo>
                  <a:pt x="81244" y="27669"/>
                </a:lnTo>
                <a:lnTo>
                  <a:pt x="81244" y="27247"/>
                </a:lnTo>
                <a:lnTo>
                  <a:pt x="81191" y="27079"/>
                </a:lnTo>
                <a:lnTo>
                  <a:pt x="81138" y="27163"/>
                </a:lnTo>
                <a:lnTo>
                  <a:pt x="81004" y="27585"/>
                </a:lnTo>
                <a:lnTo>
                  <a:pt x="80737" y="27964"/>
                </a:lnTo>
                <a:lnTo>
                  <a:pt x="80497" y="28386"/>
                </a:lnTo>
                <a:lnTo>
                  <a:pt x="80231" y="28386"/>
                </a:lnTo>
                <a:lnTo>
                  <a:pt x="80177" y="27880"/>
                </a:lnTo>
                <a:lnTo>
                  <a:pt x="80231" y="27079"/>
                </a:lnTo>
                <a:lnTo>
                  <a:pt x="80497" y="26151"/>
                </a:lnTo>
                <a:lnTo>
                  <a:pt x="80737" y="25349"/>
                </a:lnTo>
                <a:lnTo>
                  <a:pt x="81004" y="24717"/>
                </a:lnTo>
                <a:lnTo>
                  <a:pt x="81378" y="23915"/>
                </a:lnTo>
                <a:lnTo>
                  <a:pt x="82151" y="23029"/>
                </a:lnTo>
                <a:lnTo>
                  <a:pt x="82605" y="22523"/>
                </a:lnTo>
                <a:lnTo>
                  <a:pt x="82978" y="22101"/>
                </a:lnTo>
                <a:lnTo>
                  <a:pt x="83378" y="21680"/>
                </a:lnTo>
                <a:lnTo>
                  <a:pt x="83698" y="21384"/>
                </a:lnTo>
                <a:lnTo>
                  <a:pt x="84018" y="21173"/>
                </a:lnTo>
                <a:lnTo>
                  <a:pt x="84338" y="20963"/>
                </a:lnTo>
                <a:lnTo>
                  <a:pt x="84605" y="20794"/>
                </a:lnTo>
                <a:lnTo>
                  <a:pt x="84845" y="20794"/>
                </a:lnTo>
                <a:lnTo>
                  <a:pt x="85112" y="20794"/>
                </a:lnTo>
                <a:lnTo>
                  <a:pt x="85432" y="20878"/>
                </a:lnTo>
                <a:lnTo>
                  <a:pt x="85752" y="20878"/>
                </a:lnTo>
                <a:lnTo>
                  <a:pt x="86072" y="20963"/>
                </a:lnTo>
                <a:lnTo>
                  <a:pt x="86312" y="20963"/>
                </a:lnTo>
                <a:lnTo>
                  <a:pt x="86579" y="20878"/>
                </a:lnTo>
                <a:lnTo>
                  <a:pt x="86765" y="20794"/>
                </a:lnTo>
                <a:lnTo>
                  <a:pt x="86845" y="20583"/>
                </a:lnTo>
                <a:lnTo>
                  <a:pt x="86979" y="20161"/>
                </a:lnTo>
                <a:lnTo>
                  <a:pt x="87032" y="19866"/>
                </a:lnTo>
                <a:lnTo>
                  <a:pt x="86979" y="19571"/>
                </a:lnTo>
                <a:lnTo>
                  <a:pt x="86712" y="19275"/>
                </a:lnTo>
                <a:lnTo>
                  <a:pt x="86259" y="19149"/>
                </a:lnTo>
                <a:lnTo>
                  <a:pt x="85805" y="19149"/>
                </a:lnTo>
                <a:lnTo>
                  <a:pt x="85352" y="19149"/>
                </a:lnTo>
                <a:lnTo>
                  <a:pt x="84978" y="19065"/>
                </a:lnTo>
                <a:lnTo>
                  <a:pt x="84792" y="18854"/>
                </a:lnTo>
                <a:lnTo>
                  <a:pt x="84525" y="18643"/>
                </a:lnTo>
                <a:lnTo>
                  <a:pt x="84152" y="18558"/>
                </a:lnTo>
                <a:lnTo>
                  <a:pt x="83751" y="18347"/>
                </a:lnTo>
                <a:lnTo>
                  <a:pt x="83378" y="18347"/>
                </a:lnTo>
                <a:lnTo>
                  <a:pt x="83058" y="18347"/>
                </a:lnTo>
                <a:lnTo>
                  <a:pt x="82738" y="18347"/>
                </a:lnTo>
                <a:lnTo>
                  <a:pt x="82471" y="18558"/>
                </a:lnTo>
                <a:lnTo>
                  <a:pt x="82098" y="19065"/>
                </a:lnTo>
                <a:lnTo>
                  <a:pt x="81778" y="19571"/>
                </a:lnTo>
                <a:lnTo>
                  <a:pt x="81378" y="19866"/>
                </a:lnTo>
                <a:lnTo>
                  <a:pt x="80737" y="19950"/>
                </a:lnTo>
                <a:lnTo>
                  <a:pt x="80364" y="19950"/>
                </a:lnTo>
                <a:lnTo>
                  <a:pt x="79964" y="19866"/>
                </a:lnTo>
                <a:lnTo>
                  <a:pt x="79591" y="19866"/>
                </a:lnTo>
                <a:lnTo>
                  <a:pt x="79217" y="19655"/>
                </a:lnTo>
                <a:lnTo>
                  <a:pt x="78817" y="19571"/>
                </a:lnTo>
                <a:lnTo>
                  <a:pt x="78497" y="19360"/>
                </a:lnTo>
                <a:lnTo>
                  <a:pt x="78310" y="19149"/>
                </a:lnTo>
                <a:lnTo>
                  <a:pt x="78177" y="18854"/>
                </a:lnTo>
                <a:lnTo>
                  <a:pt x="78124" y="18263"/>
                </a:lnTo>
                <a:lnTo>
                  <a:pt x="78124" y="17757"/>
                </a:lnTo>
                <a:lnTo>
                  <a:pt x="78230" y="17335"/>
                </a:lnTo>
                <a:lnTo>
                  <a:pt x="78497" y="17040"/>
                </a:lnTo>
                <a:lnTo>
                  <a:pt x="78684" y="16618"/>
                </a:lnTo>
                <a:lnTo>
                  <a:pt x="78764" y="16239"/>
                </a:lnTo>
                <a:lnTo>
                  <a:pt x="78497" y="16028"/>
                </a:lnTo>
                <a:lnTo>
                  <a:pt x="78044" y="16323"/>
                </a:lnTo>
                <a:lnTo>
                  <a:pt x="77723" y="16745"/>
                </a:lnTo>
                <a:lnTo>
                  <a:pt x="77403" y="17124"/>
                </a:lnTo>
                <a:lnTo>
                  <a:pt x="77163" y="17630"/>
                </a:lnTo>
                <a:lnTo>
                  <a:pt x="76843" y="18263"/>
                </a:lnTo>
                <a:lnTo>
                  <a:pt x="76577" y="18769"/>
                </a:lnTo>
                <a:lnTo>
                  <a:pt x="76256" y="19275"/>
                </a:lnTo>
                <a:lnTo>
                  <a:pt x="76070" y="19655"/>
                </a:lnTo>
                <a:lnTo>
                  <a:pt x="75803" y="19950"/>
                </a:lnTo>
                <a:lnTo>
                  <a:pt x="75536" y="20161"/>
                </a:lnTo>
                <a:lnTo>
                  <a:pt x="75296" y="20456"/>
                </a:lnTo>
                <a:lnTo>
                  <a:pt x="74976" y="20667"/>
                </a:lnTo>
                <a:lnTo>
                  <a:pt x="74709" y="20878"/>
                </a:lnTo>
                <a:lnTo>
                  <a:pt x="74389" y="21089"/>
                </a:lnTo>
                <a:lnTo>
                  <a:pt x="74069" y="21173"/>
                </a:lnTo>
                <a:lnTo>
                  <a:pt x="73829" y="21173"/>
                </a:lnTo>
                <a:lnTo>
                  <a:pt x="73563" y="21089"/>
                </a:lnTo>
                <a:lnTo>
                  <a:pt x="73162" y="20667"/>
                </a:lnTo>
                <a:lnTo>
                  <a:pt x="72922" y="20161"/>
                </a:lnTo>
                <a:lnTo>
                  <a:pt x="72736" y="19782"/>
                </a:lnTo>
                <a:lnTo>
                  <a:pt x="72656" y="19655"/>
                </a:lnTo>
                <a:lnTo>
                  <a:pt x="72602" y="19866"/>
                </a:lnTo>
                <a:lnTo>
                  <a:pt x="72469" y="20161"/>
                </a:lnTo>
                <a:lnTo>
                  <a:pt x="72149" y="20583"/>
                </a:lnTo>
                <a:lnTo>
                  <a:pt x="71562" y="20794"/>
                </a:lnTo>
                <a:lnTo>
                  <a:pt x="71055" y="20667"/>
                </a:lnTo>
                <a:lnTo>
                  <a:pt x="71002" y="20372"/>
                </a:lnTo>
                <a:lnTo>
                  <a:pt x="71242" y="19782"/>
                </a:lnTo>
                <a:lnTo>
                  <a:pt x="71562" y="19065"/>
                </a:lnTo>
                <a:lnTo>
                  <a:pt x="71775" y="18558"/>
                </a:lnTo>
                <a:lnTo>
                  <a:pt x="71962" y="18052"/>
                </a:lnTo>
                <a:lnTo>
                  <a:pt x="72282" y="17546"/>
                </a:lnTo>
                <a:lnTo>
                  <a:pt x="72602" y="16913"/>
                </a:lnTo>
                <a:lnTo>
                  <a:pt x="72922" y="16407"/>
                </a:lnTo>
                <a:lnTo>
                  <a:pt x="73296" y="15901"/>
                </a:lnTo>
                <a:lnTo>
                  <a:pt x="73616" y="15521"/>
                </a:lnTo>
                <a:lnTo>
                  <a:pt x="73936" y="15184"/>
                </a:lnTo>
                <a:lnTo>
                  <a:pt x="74469" y="14889"/>
                </a:lnTo>
                <a:lnTo>
                  <a:pt x="74709" y="14678"/>
                </a:lnTo>
                <a:lnTo>
                  <a:pt x="74843" y="14594"/>
                </a:lnTo>
                <a:lnTo>
                  <a:pt x="74789" y="14509"/>
                </a:lnTo>
                <a:lnTo>
                  <a:pt x="74576" y="14383"/>
                </a:lnTo>
                <a:lnTo>
                  <a:pt x="74256" y="14172"/>
                </a:lnTo>
                <a:lnTo>
                  <a:pt x="73883" y="14003"/>
                </a:lnTo>
                <a:lnTo>
                  <a:pt x="73509" y="13792"/>
                </a:lnTo>
                <a:lnTo>
                  <a:pt x="73056" y="13666"/>
                </a:lnTo>
                <a:lnTo>
                  <a:pt x="72602" y="13666"/>
                </a:lnTo>
                <a:lnTo>
                  <a:pt x="72149" y="13876"/>
                </a:lnTo>
                <a:lnTo>
                  <a:pt x="71455" y="14172"/>
                </a:lnTo>
                <a:lnTo>
                  <a:pt x="71055" y="14172"/>
                </a:lnTo>
                <a:lnTo>
                  <a:pt x="70735" y="14003"/>
                </a:lnTo>
                <a:lnTo>
                  <a:pt x="70282" y="13876"/>
                </a:lnTo>
                <a:lnTo>
                  <a:pt x="69722" y="13666"/>
                </a:lnTo>
                <a:lnTo>
                  <a:pt x="69082" y="13286"/>
                </a:lnTo>
                <a:lnTo>
                  <a:pt x="68628" y="12991"/>
                </a:lnTo>
                <a:lnTo>
                  <a:pt x="68441" y="12780"/>
                </a:lnTo>
                <a:lnTo>
                  <a:pt x="68308" y="12653"/>
                </a:lnTo>
                <a:lnTo>
                  <a:pt x="67855" y="12569"/>
                </a:lnTo>
                <a:lnTo>
                  <a:pt x="67401" y="12485"/>
                </a:lnTo>
                <a:lnTo>
                  <a:pt x="66894" y="12569"/>
                </a:lnTo>
                <a:lnTo>
                  <a:pt x="66628" y="12653"/>
                </a:lnTo>
                <a:lnTo>
                  <a:pt x="66388" y="12653"/>
                </a:lnTo>
                <a:lnTo>
                  <a:pt x="66121" y="12780"/>
                </a:lnTo>
                <a:lnTo>
                  <a:pt x="65854" y="12780"/>
                </a:lnTo>
                <a:lnTo>
                  <a:pt x="65614" y="12653"/>
                </a:lnTo>
                <a:lnTo>
                  <a:pt x="65347" y="12569"/>
                </a:lnTo>
                <a:lnTo>
                  <a:pt x="65081" y="12358"/>
                </a:lnTo>
                <a:lnTo>
                  <a:pt x="64894" y="12063"/>
                </a:lnTo>
                <a:lnTo>
                  <a:pt x="64574" y="11346"/>
                </a:lnTo>
                <a:lnTo>
                  <a:pt x="64254" y="10629"/>
                </a:lnTo>
                <a:lnTo>
                  <a:pt x="63800" y="10333"/>
                </a:lnTo>
                <a:lnTo>
                  <a:pt x="63240" y="10755"/>
                </a:lnTo>
                <a:lnTo>
                  <a:pt x="62840" y="11135"/>
                </a:lnTo>
                <a:lnTo>
                  <a:pt x="62387" y="11346"/>
                </a:lnTo>
                <a:lnTo>
                  <a:pt x="61880" y="11557"/>
                </a:lnTo>
                <a:lnTo>
                  <a:pt x="61320" y="11768"/>
                </a:lnTo>
                <a:lnTo>
                  <a:pt x="60600" y="11768"/>
                </a:lnTo>
                <a:lnTo>
                  <a:pt x="59826" y="11852"/>
                </a:lnTo>
                <a:lnTo>
                  <a:pt x="58946" y="11852"/>
                </a:lnTo>
                <a:lnTo>
                  <a:pt x="57986" y="11852"/>
                </a:lnTo>
                <a:lnTo>
                  <a:pt x="57399" y="11852"/>
                </a:lnTo>
                <a:lnTo>
                  <a:pt x="56625" y="11852"/>
                </a:lnTo>
                <a:lnTo>
                  <a:pt x="55719" y="11852"/>
                </a:lnTo>
                <a:lnTo>
                  <a:pt x="54705" y="11852"/>
                </a:lnTo>
                <a:lnTo>
                  <a:pt x="53611" y="11852"/>
                </a:lnTo>
                <a:lnTo>
                  <a:pt x="52384" y="11852"/>
                </a:lnTo>
                <a:lnTo>
                  <a:pt x="51104" y="11852"/>
                </a:lnTo>
                <a:lnTo>
                  <a:pt x="49824" y="11852"/>
                </a:lnTo>
                <a:lnTo>
                  <a:pt x="48490" y="11852"/>
                </a:lnTo>
                <a:lnTo>
                  <a:pt x="47210" y="11768"/>
                </a:lnTo>
                <a:lnTo>
                  <a:pt x="45903" y="11768"/>
                </a:lnTo>
                <a:lnTo>
                  <a:pt x="44623" y="11641"/>
                </a:lnTo>
                <a:lnTo>
                  <a:pt x="43476" y="11641"/>
                </a:lnTo>
                <a:lnTo>
                  <a:pt x="42382" y="11557"/>
                </a:lnTo>
                <a:lnTo>
                  <a:pt x="41369" y="11346"/>
                </a:lnTo>
                <a:lnTo>
                  <a:pt x="40515" y="11261"/>
                </a:lnTo>
                <a:lnTo>
                  <a:pt x="39502" y="11050"/>
                </a:lnTo>
                <a:lnTo>
                  <a:pt x="38141" y="10840"/>
                </a:lnTo>
                <a:lnTo>
                  <a:pt x="36488" y="10544"/>
                </a:lnTo>
                <a:lnTo>
                  <a:pt x="34567" y="10249"/>
                </a:lnTo>
                <a:lnTo>
                  <a:pt x="32433" y="9827"/>
                </a:lnTo>
                <a:lnTo>
                  <a:pt x="30140" y="9532"/>
                </a:lnTo>
                <a:lnTo>
                  <a:pt x="27686" y="9026"/>
                </a:lnTo>
                <a:lnTo>
                  <a:pt x="25258" y="8604"/>
                </a:lnTo>
                <a:lnTo>
                  <a:pt x="22831" y="8098"/>
                </a:lnTo>
                <a:lnTo>
                  <a:pt x="20377" y="7507"/>
                </a:lnTo>
                <a:lnTo>
                  <a:pt x="18084" y="7001"/>
                </a:lnTo>
                <a:lnTo>
                  <a:pt x="15896" y="6369"/>
                </a:lnTo>
                <a:lnTo>
                  <a:pt x="13976" y="5778"/>
                </a:lnTo>
                <a:lnTo>
                  <a:pt x="12242" y="5061"/>
                </a:lnTo>
                <a:lnTo>
                  <a:pt x="10829" y="4344"/>
                </a:lnTo>
                <a:lnTo>
                  <a:pt x="9815" y="3669"/>
                </a:lnTo>
                <a:lnTo>
                  <a:pt x="8401" y="6706"/>
                </a:lnTo>
                <a:lnTo>
                  <a:pt x="5574" y="4049"/>
                </a:lnTo>
                <a:close/>
              </a:path>
            </a:pathLst>
          </a:custGeom>
          <a:solidFill>
            <a:srgbClr val="CA66B0"/>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498" name="Shape 498"/>
          <p:cNvSpPr txBox="1"/>
          <p:nvPr/>
        </p:nvSpPr>
        <p:spPr>
          <a:xfrm>
            <a:off x="560374" y="5349875"/>
            <a:ext cx="5450700" cy="1076400"/>
          </a:xfrm>
          <a:prstGeom prst="rect">
            <a:avLst/>
          </a:prstGeom>
          <a:gradFill>
            <a:gsLst>
              <a:gs pos="0">
                <a:srgbClr val="FFEBDB"/>
              </a:gs>
              <a:gs pos="65000">
                <a:srgbClr val="FFD0AA"/>
              </a:gs>
              <a:gs pos="100000">
                <a:srgbClr val="FFBE86"/>
              </a:gs>
            </a:gsLst>
            <a:lin ang="5400012" scaled="0"/>
          </a:gradFill>
          <a:ln w="9525" cap="flat" cmpd="sng">
            <a:solidFill>
              <a:srgbClr val="F69240"/>
            </a:solidFill>
            <a:prstDash val="solid"/>
            <a:miter lim="8000"/>
            <a:headEnd type="none" w="med" len="med"/>
            <a:tailEnd type="none" w="med" len="med"/>
          </a:ln>
          <a:effectLst>
            <a:outerShdw blurRad="63500" dist="20000" dir="5400000">
              <a:srgbClr val="808080">
                <a:alpha val="37650"/>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rgbClr val="595959"/>
              </a:buClr>
              <a:buSzPct val="25000"/>
              <a:buFont typeface="Helvetica Neue"/>
              <a:buNone/>
            </a:pPr>
            <a:r>
              <a:rPr lang="en-US" sz="3200" b="1" i="0" u="none">
                <a:latin typeface="Alegreya"/>
                <a:ea typeface="Alegreya"/>
                <a:cs typeface="Alegreya"/>
                <a:sym typeface="Alegreya"/>
              </a:rPr>
              <a:t>Colleges will accept either test without prejudice.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The ACT is dominant</a:t>
            </a:r>
          </a:p>
        </p:txBody>
      </p:sp>
      <p:graphicFrame>
        <p:nvGraphicFramePr>
          <p:cNvPr id="504" name="Shape 504"/>
          <p:cNvGraphicFramePr/>
          <p:nvPr/>
        </p:nvGraphicFramePr>
        <p:xfrm>
          <a:off x="512762" y="1911350"/>
          <a:ext cx="3000000" cy="3000000"/>
        </p:xfrm>
        <a:graphic>
          <a:graphicData uri="http://schemas.openxmlformats.org/drawingml/2006/table">
            <a:tbl>
              <a:tblPr>
                <a:noFill/>
                <a:tableStyleId>{DC8337C9-90AA-4543-9D36-50AF7A07A79A}</a:tableStyleId>
              </a:tblPr>
              <a:tblGrid>
                <a:gridCol w="527050"/>
                <a:gridCol w="950900"/>
                <a:gridCol w="895350"/>
                <a:gridCol w="1004875"/>
              </a:tblGrid>
              <a:tr h="32225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SAT</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ACT</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Gap</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3921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2005</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1,475,623</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1,186,251</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289,372</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937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2006</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1,465,744</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1,206,455</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259,289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921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2007</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1,494,531</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1,300,599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193,932</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921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2008</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1,518,859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1,421,941</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96,918</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937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2009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1,530,128</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1,480,469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49,659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921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2010</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1,597,329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1,568,835</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28,494</a:t>
                      </a:r>
                    </a:p>
                  </a:txBody>
                  <a:tcPr marL="8475" marR="8475" marT="8475"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921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2011</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1,647,123</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1,623,112</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24,011</a:t>
                      </a:r>
                    </a:p>
                  </a:txBody>
                  <a:tcPr marL="8475" marR="8475" marT="8475"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5400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2012</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1,664,479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1,666,209</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FF0000"/>
                        </a:buClr>
                        <a:buSzPct val="25000"/>
                        <a:buFont typeface="Calibri"/>
                        <a:buNone/>
                      </a:pPr>
                      <a:r>
                        <a:rPr lang="en-US" sz="1600" b="1" i="0" u="none">
                          <a:solidFill>
                            <a:srgbClr val="FF0000"/>
                          </a:solidFill>
                          <a:latin typeface="Alegreya"/>
                          <a:ea typeface="Alegreya"/>
                          <a:cs typeface="Alegreya"/>
                          <a:sym typeface="Alegreya"/>
                        </a:rPr>
                        <a:t>-1,730</a:t>
                      </a:r>
                    </a:p>
                  </a:txBody>
                  <a:tcPr marL="8475" marR="8475" marT="8475"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1115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2013</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1,660,047</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1,799,243</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FF0000"/>
                        </a:buClr>
                        <a:buSzPct val="25000"/>
                        <a:buFont typeface="Calibri"/>
                        <a:buNone/>
                      </a:pPr>
                      <a:r>
                        <a:rPr lang="en-US" sz="1600" b="1" i="0" u="none">
                          <a:solidFill>
                            <a:srgbClr val="FF0000"/>
                          </a:solidFill>
                          <a:latin typeface="Alegreya"/>
                          <a:ea typeface="Alegreya"/>
                          <a:cs typeface="Alegreya"/>
                          <a:sym typeface="Alegreya"/>
                        </a:rPr>
                        <a:t>-139,196</a:t>
                      </a:r>
                    </a:p>
                  </a:txBody>
                  <a:tcPr marL="8475" marR="8475" marT="8475"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1115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2014</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1,670,000</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1,845,787</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FF0000"/>
                        </a:buClr>
                        <a:buSzPct val="25000"/>
                        <a:buFont typeface="Calibri"/>
                        <a:buNone/>
                      </a:pPr>
                      <a:r>
                        <a:rPr lang="en-US" sz="1600" b="1" i="0" u="none">
                          <a:solidFill>
                            <a:srgbClr val="FF0000"/>
                          </a:solidFill>
                          <a:latin typeface="Alegreya"/>
                          <a:ea typeface="Alegreya"/>
                          <a:cs typeface="Alegreya"/>
                          <a:sym typeface="Alegreya"/>
                        </a:rPr>
                        <a:t>-175,787</a:t>
                      </a:r>
                    </a:p>
                  </a:txBody>
                  <a:tcPr marL="8475" marR="8475" marT="8475"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11150">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i="0" u="none">
                          <a:solidFill>
                            <a:srgbClr val="000000"/>
                          </a:solidFill>
                          <a:latin typeface="Alegreya"/>
                          <a:ea typeface="Alegreya"/>
                          <a:cs typeface="Alegreya"/>
                          <a:sym typeface="Alegreya"/>
                        </a:rPr>
                        <a:t>2015</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1,700,000</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i="0" u="none">
                          <a:solidFill>
                            <a:srgbClr val="000000"/>
                          </a:solidFill>
                          <a:latin typeface="Alegreya"/>
                          <a:ea typeface="Alegreya"/>
                          <a:cs typeface="Alegreya"/>
                          <a:sym typeface="Alegreya"/>
                        </a:rPr>
                        <a:t>1,924,436</a:t>
                      </a:r>
                    </a:p>
                  </a:txBody>
                  <a:tcPr marL="0" marR="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FF0000"/>
                        </a:buClr>
                        <a:buSzPct val="25000"/>
                        <a:buFont typeface="Calibri"/>
                        <a:buNone/>
                      </a:pPr>
                      <a:r>
                        <a:rPr lang="en-US" sz="1600" b="1" i="0" u="none">
                          <a:solidFill>
                            <a:srgbClr val="FF0000"/>
                          </a:solidFill>
                          <a:latin typeface="Alegreya"/>
                          <a:ea typeface="Alegreya"/>
                          <a:cs typeface="Alegreya"/>
                          <a:sym typeface="Alegreya"/>
                        </a:rPr>
                        <a:t>-224,436</a:t>
                      </a:r>
                    </a:p>
                  </a:txBody>
                  <a:tcPr marL="8475" marR="8475" marT="8475"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bl>
          </a:graphicData>
        </a:graphic>
      </p:graphicFrame>
      <p:pic>
        <p:nvPicPr>
          <p:cNvPr id="505" name="Shape 505"/>
          <p:cNvPicPr preferRelativeResize="0"/>
          <p:nvPr/>
        </p:nvPicPr>
        <p:blipFill rotWithShape="1">
          <a:blip r:embed="rId3">
            <a:alphaModFix/>
          </a:blip>
          <a:srcRect/>
          <a:stretch/>
        </p:blipFill>
        <p:spPr>
          <a:xfrm>
            <a:off x="4676775" y="1936750"/>
            <a:ext cx="4122737" cy="4284662"/>
          </a:xfrm>
          <a:prstGeom prst="rect">
            <a:avLst/>
          </a:prstGeom>
          <a:noFill/>
          <a:ln>
            <a:noFill/>
          </a:ln>
        </p:spPr>
      </p:pic>
      <p:cxnSp>
        <p:nvCxnSpPr>
          <p:cNvPr id="506" name="Shape 506"/>
          <p:cNvCxnSpPr/>
          <p:nvPr/>
        </p:nvCxnSpPr>
        <p:spPr>
          <a:xfrm rot="10800000" flipH="1">
            <a:off x="7621587" y="1911350"/>
            <a:ext cx="446087" cy="552450"/>
          </a:xfrm>
          <a:prstGeom prst="straightConnector1">
            <a:avLst/>
          </a:prstGeom>
          <a:noFill/>
          <a:ln w="25400" cap="flat" cmpd="sng">
            <a:solidFill>
              <a:srgbClr val="FF0000"/>
            </a:solidFill>
            <a:prstDash val="solid"/>
            <a:miter lim="8000"/>
            <a:headEnd type="none" w="med" len="med"/>
            <a:tailEnd type="none" w="med" len="med"/>
          </a:ln>
          <a:effectLst>
            <a:outerShdw blurRad="63500" dist="20000" dir="5400000">
              <a:srgbClr val="808080">
                <a:alpha val="37647"/>
              </a:srgbClr>
            </a:outerShdw>
          </a:effectLst>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1316037"/>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b="1" i="0" u="none" strike="noStrike" cap="none">
                <a:solidFill>
                  <a:schemeClr val="dk1"/>
                </a:solidFill>
                <a:latin typeface="Alegreya"/>
                <a:ea typeface="Alegreya"/>
                <a:cs typeface="Alegreya"/>
                <a:sym typeface="Alegreya"/>
              </a:rPr>
              <a:t>The Redesigned SAT appears to be a more rigorous test than the current ACT</a:t>
            </a:r>
          </a:p>
        </p:txBody>
      </p:sp>
      <p:grpSp>
        <p:nvGrpSpPr>
          <p:cNvPr id="512" name="Shape 512"/>
          <p:cNvGrpSpPr/>
          <p:nvPr/>
        </p:nvGrpSpPr>
        <p:grpSpPr>
          <a:xfrm>
            <a:off x="212725" y="4791075"/>
            <a:ext cx="8888412" cy="1781175"/>
            <a:chOff x="212725" y="4791075"/>
            <a:chExt cx="8888412" cy="1781175"/>
          </a:xfrm>
        </p:grpSpPr>
        <p:pic>
          <p:nvPicPr>
            <p:cNvPr id="513" name="Shape 513"/>
            <p:cNvPicPr preferRelativeResize="0"/>
            <p:nvPr/>
          </p:nvPicPr>
          <p:blipFill rotWithShape="1">
            <a:blip r:embed="rId3">
              <a:alphaModFix/>
            </a:blip>
            <a:srcRect/>
            <a:stretch/>
          </p:blipFill>
          <p:spPr>
            <a:xfrm>
              <a:off x="212725" y="4791075"/>
              <a:ext cx="8888412" cy="1781175"/>
            </a:xfrm>
            <a:prstGeom prst="rect">
              <a:avLst/>
            </a:prstGeom>
            <a:noFill/>
            <a:ln>
              <a:noFill/>
            </a:ln>
          </p:spPr>
        </p:pic>
        <p:sp>
          <p:nvSpPr>
            <p:cNvPr id="514" name="Shape 514"/>
            <p:cNvSpPr txBox="1"/>
            <p:nvPr/>
          </p:nvSpPr>
          <p:spPr>
            <a:xfrm>
              <a:off x="457200" y="5037137"/>
              <a:ext cx="8399462" cy="12938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600" b="1" i="0" u="none">
                  <a:solidFill>
                    <a:srgbClr val="000000"/>
                  </a:solidFill>
                  <a:latin typeface="Alegreya"/>
                  <a:ea typeface="Alegreya"/>
                  <a:cs typeface="Alegreya"/>
                  <a:sym typeface="Alegreya"/>
                </a:rPr>
                <a:t>The Redesigned SAT raises the bar for students, emphasizes rigorous standards and critical thinking and puts a greater emphasis on reading skills in every section.</a:t>
              </a:r>
            </a:p>
          </p:txBody>
        </p:sp>
      </p:grpSp>
      <p:pic>
        <p:nvPicPr>
          <p:cNvPr id="515" name="Shape 515" descr="http://worldartsme.com/images/scale-clipart-1.jpg"/>
          <p:cNvPicPr preferRelativeResize="0"/>
          <p:nvPr/>
        </p:nvPicPr>
        <p:blipFill rotWithShape="1">
          <a:blip r:embed="rId4">
            <a:alphaModFix/>
          </a:blip>
          <a:srcRect/>
          <a:stretch/>
        </p:blipFill>
        <p:spPr>
          <a:xfrm>
            <a:off x="2794000" y="2263775"/>
            <a:ext cx="3057525" cy="2641600"/>
          </a:xfrm>
          <a:prstGeom prst="rect">
            <a:avLst/>
          </a:prstGeom>
          <a:noFill/>
          <a:ln>
            <a:noFill/>
          </a:ln>
        </p:spPr>
      </p:pic>
      <p:pic>
        <p:nvPicPr>
          <p:cNvPr id="516" name="Shape 516" descr="http://www.wfisd.net/cms/lib/TX01000557/Centricity/Domain/1755/sat_logo.jpg"/>
          <p:cNvPicPr preferRelativeResize="0"/>
          <p:nvPr/>
        </p:nvPicPr>
        <p:blipFill rotWithShape="1">
          <a:blip r:embed="rId5">
            <a:alphaModFix/>
          </a:blip>
          <a:srcRect/>
          <a:stretch/>
        </p:blipFill>
        <p:spPr>
          <a:xfrm>
            <a:off x="4887912" y="3557587"/>
            <a:ext cx="947737" cy="369887"/>
          </a:xfrm>
          <a:prstGeom prst="rect">
            <a:avLst/>
          </a:prstGeom>
          <a:noFill/>
          <a:ln>
            <a:noFill/>
          </a:ln>
        </p:spPr>
      </p:pic>
      <p:pic>
        <p:nvPicPr>
          <p:cNvPr id="517" name="Shape 517" descr="http://www.ncphoofbeat.org/wp-content/uploads/2016/01/act_logo-1.jpg"/>
          <p:cNvPicPr preferRelativeResize="0"/>
          <p:nvPr/>
        </p:nvPicPr>
        <p:blipFill rotWithShape="1">
          <a:blip r:embed="rId6">
            <a:alphaModFix/>
          </a:blip>
          <a:srcRect/>
          <a:stretch/>
        </p:blipFill>
        <p:spPr>
          <a:xfrm>
            <a:off x="2738437" y="3017837"/>
            <a:ext cx="830262" cy="365125"/>
          </a:xfrm>
          <a:prstGeom prst="rect">
            <a:avLst/>
          </a:prstGeom>
          <a:noFill/>
          <a:ln w="9525" cap="flat" cmpd="sng">
            <a:solidFill>
              <a:srgbClr val="FF0000"/>
            </a:solidFill>
            <a:prstDash val="solid"/>
            <a:miter lim="8000"/>
            <a:headEnd type="none" w="med" len="med"/>
            <a:tailEnd type="none" w="med" len="med"/>
          </a:ln>
        </p:spPr>
      </p:pic>
      <p:pic>
        <p:nvPicPr>
          <p:cNvPr id="518" name="Shape 518"/>
          <p:cNvPicPr preferRelativeResize="0"/>
          <p:nvPr/>
        </p:nvPicPr>
        <p:blipFill rotWithShape="1">
          <a:blip r:embed="rId7">
            <a:alphaModFix/>
          </a:blip>
          <a:srcRect/>
          <a:stretch/>
        </p:blipFill>
        <p:spPr>
          <a:xfrm>
            <a:off x="4365625" y="2600325"/>
            <a:ext cx="1089025" cy="1087437"/>
          </a:xfrm>
          <a:prstGeom prst="rect">
            <a:avLst/>
          </a:prstGeom>
          <a:noFill/>
          <a:ln>
            <a:noFill/>
          </a:ln>
        </p:spPr>
      </p:pic>
      <p:sp>
        <p:nvSpPr>
          <p:cNvPr id="519" name="Shape 519"/>
          <p:cNvSpPr txBox="1"/>
          <p:nvPr/>
        </p:nvSpPr>
        <p:spPr>
          <a:xfrm>
            <a:off x="4608512" y="3154362"/>
            <a:ext cx="625475" cy="2460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000" b="0" i="0" u="none">
                <a:solidFill>
                  <a:schemeClr val="lt1"/>
                </a:solidFill>
                <a:latin typeface="Calibri"/>
                <a:ea typeface="Calibri"/>
                <a:cs typeface="Calibri"/>
                <a:sym typeface="Calibri"/>
              </a:rPr>
              <a:t>Reading</a:t>
            </a:r>
          </a:p>
        </p:txBody>
      </p:sp>
      <p:pic>
        <p:nvPicPr>
          <p:cNvPr id="520" name="Shape 520"/>
          <p:cNvPicPr preferRelativeResize="0"/>
          <p:nvPr/>
        </p:nvPicPr>
        <p:blipFill rotWithShape="1">
          <a:blip r:embed="rId7">
            <a:alphaModFix/>
          </a:blip>
          <a:srcRect/>
          <a:stretch/>
        </p:blipFill>
        <p:spPr>
          <a:xfrm>
            <a:off x="5308600" y="2600325"/>
            <a:ext cx="1087437" cy="1087437"/>
          </a:xfrm>
          <a:prstGeom prst="rect">
            <a:avLst/>
          </a:prstGeom>
          <a:noFill/>
          <a:ln>
            <a:noFill/>
          </a:ln>
        </p:spPr>
      </p:pic>
      <p:sp>
        <p:nvSpPr>
          <p:cNvPr id="521" name="Shape 521"/>
          <p:cNvSpPr txBox="1"/>
          <p:nvPr/>
        </p:nvSpPr>
        <p:spPr>
          <a:xfrm>
            <a:off x="5540375" y="3090862"/>
            <a:ext cx="611187" cy="3698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a:solidFill>
                  <a:schemeClr val="lt1"/>
                </a:solidFill>
                <a:latin typeface="Calibri"/>
                <a:ea typeface="Calibri"/>
                <a:cs typeface="Calibri"/>
                <a:sym typeface="Calibri"/>
              </a:rPr>
              <a:t>Critical</a:t>
            </a:r>
          </a:p>
          <a:p>
            <a:pPr marL="0" marR="0" lvl="0" indent="0" algn="ctr" rtl="0">
              <a:lnSpc>
                <a:spcPct val="100000"/>
              </a:lnSpc>
              <a:spcBef>
                <a:spcPts val="0"/>
              </a:spcBef>
              <a:spcAft>
                <a:spcPts val="0"/>
              </a:spcAft>
              <a:buClr>
                <a:schemeClr val="lt1"/>
              </a:buClr>
              <a:buSzPct val="25000"/>
              <a:buFont typeface="Calibri"/>
              <a:buNone/>
            </a:pPr>
            <a:r>
              <a:rPr lang="en-US" sz="900" b="0" i="0" u="none">
                <a:solidFill>
                  <a:schemeClr val="lt1"/>
                </a:solidFill>
                <a:latin typeface="Calibri"/>
                <a:ea typeface="Calibri"/>
                <a:cs typeface="Calibri"/>
                <a:sym typeface="Calibri"/>
              </a:rPr>
              <a:t>Thinking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1316037"/>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800" b="1" i="0" u="none" strike="noStrike" cap="none">
                <a:solidFill>
                  <a:schemeClr val="dk1"/>
                </a:solidFill>
                <a:latin typeface="Alegreya"/>
                <a:ea typeface="Alegreya"/>
                <a:cs typeface="Alegreya"/>
                <a:sym typeface="Alegreya"/>
              </a:rPr>
              <a:t>But the ACT is beefing up its content to counter the surging SAT</a:t>
            </a:r>
          </a:p>
        </p:txBody>
      </p:sp>
      <p:grpSp>
        <p:nvGrpSpPr>
          <p:cNvPr id="527" name="Shape 527"/>
          <p:cNvGrpSpPr/>
          <p:nvPr/>
        </p:nvGrpSpPr>
        <p:grpSpPr>
          <a:xfrm>
            <a:off x="12700" y="5059362"/>
            <a:ext cx="9088437" cy="1444625"/>
            <a:chOff x="12700" y="5059362"/>
            <a:chExt cx="9088437" cy="1444625"/>
          </a:xfrm>
        </p:grpSpPr>
        <p:pic>
          <p:nvPicPr>
            <p:cNvPr id="528" name="Shape 528"/>
            <p:cNvPicPr preferRelativeResize="0"/>
            <p:nvPr/>
          </p:nvPicPr>
          <p:blipFill rotWithShape="1">
            <a:blip r:embed="rId3">
              <a:alphaModFix/>
            </a:blip>
            <a:srcRect/>
            <a:stretch/>
          </p:blipFill>
          <p:spPr>
            <a:xfrm>
              <a:off x="12700" y="5059362"/>
              <a:ext cx="9088437" cy="1444625"/>
            </a:xfrm>
            <a:prstGeom prst="rect">
              <a:avLst/>
            </a:prstGeom>
            <a:noFill/>
            <a:ln>
              <a:noFill/>
            </a:ln>
          </p:spPr>
        </p:pic>
        <p:sp>
          <p:nvSpPr>
            <p:cNvPr id="529" name="Shape 529"/>
            <p:cNvSpPr txBox="1"/>
            <p:nvPr/>
          </p:nvSpPr>
          <p:spPr>
            <a:xfrm>
              <a:off x="257175" y="5307012"/>
              <a:ext cx="8602662" cy="9540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800" i="0" u="none">
                  <a:solidFill>
                    <a:srgbClr val="000000"/>
                  </a:solidFill>
                  <a:latin typeface="Alegreya"/>
                  <a:ea typeface="Alegreya"/>
                  <a:cs typeface="Alegreya"/>
                  <a:sym typeface="Alegreya"/>
                </a:rPr>
                <a:t>ACT has been revealing harder math and science in recent tests and in its ACT guide released in late May</a:t>
              </a:r>
            </a:p>
          </p:txBody>
        </p:sp>
      </p:grpSp>
      <p:pic>
        <p:nvPicPr>
          <p:cNvPr id="530" name="Shape 530"/>
          <p:cNvPicPr preferRelativeResize="0"/>
          <p:nvPr/>
        </p:nvPicPr>
        <p:blipFill rotWithShape="1">
          <a:blip r:embed="rId4">
            <a:alphaModFix/>
          </a:blip>
          <a:srcRect/>
          <a:stretch/>
        </p:blipFill>
        <p:spPr>
          <a:xfrm>
            <a:off x="2063750" y="2224087"/>
            <a:ext cx="4375150" cy="2916237"/>
          </a:xfrm>
          <a:prstGeom prst="rect">
            <a:avLst/>
          </a:prstGeom>
          <a:noFill/>
          <a:ln>
            <a:noFill/>
          </a:ln>
        </p:spPr>
      </p:pic>
      <p:pic>
        <p:nvPicPr>
          <p:cNvPr id="531" name="Shape 531" descr="http://www.wfisd.net/cms/lib/TX01000557/Centricity/Domain/1755/sat_logo.jpg"/>
          <p:cNvPicPr preferRelativeResize="0"/>
          <p:nvPr/>
        </p:nvPicPr>
        <p:blipFill rotWithShape="1">
          <a:blip r:embed="rId5">
            <a:alphaModFix/>
          </a:blip>
          <a:srcRect/>
          <a:stretch/>
        </p:blipFill>
        <p:spPr>
          <a:xfrm>
            <a:off x="4745037" y="3832225"/>
            <a:ext cx="1042987" cy="406400"/>
          </a:xfrm>
          <a:prstGeom prst="rect">
            <a:avLst/>
          </a:prstGeom>
          <a:noFill/>
          <a:ln>
            <a:noFill/>
          </a:ln>
        </p:spPr>
      </p:pic>
      <p:pic>
        <p:nvPicPr>
          <p:cNvPr id="532" name="Shape 532" descr="http://www.ncphoofbeat.org/wp-content/uploads/2016/01/act_logo-1.jpg"/>
          <p:cNvPicPr preferRelativeResize="0"/>
          <p:nvPr/>
        </p:nvPicPr>
        <p:blipFill rotWithShape="1">
          <a:blip r:embed="rId6">
            <a:alphaModFix/>
          </a:blip>
          <a:srcRect/>
          <a:stretch/>
        </p:blipFill>
        <p:spPr>
          <a:xfrm>
            <a:off x="2725737" y="3830637"/>
            <a:ext cx="912812" cy="403225"/>
          </a:xfrm>
          <a:prstGeom prst="rect">
            <a:avLst/>
          </a:prstGeom>
          <a:noFill/>
          <a:ln w="9525" cap="flat" cmpd="sng">
            <a:solidFill>
              <a:srgbClr val="FF0000"/>
            </a:solidFill>
            <a:prstDash val="solid"/>
            <a:miter lim="8000"/>
            <a:headEnd type="none" w="med" len="med"/>
            <a:tailEnd type="none" w="med" len="med"/>
          </a:ln>
        </p:spPr>
      </p:pic>
      <p:pic>
        <p:nvPicPr>
          <p:cNvPr id="533" name="Shape 533"/>
          <p:cNvPicPr preferRelativeResize="0"/>
          <p:nvPr/>
        </p:nvPicPr>
        <p:blipFill rotWithShape="1">
          <a:blip r:embed="rId7">
            <a:alphaModFix/>
          </a:blip>
          <a:srcRect/>
          <a:stretch/>
        </p:blipFill>
        <p:spPr>
          <a:xfrm>
            <a:off x="2066925" y="2770187"/>
            <a:ext cx="1195387" cy="1196975"/>
          </a:xfrm>
          <a:prstGeom prst="rect">
            <a:avLst/>
          </a:prstGeom>
          <a:noFill/>
          <a:ln>
            <a:noFill/>
          </a:ln>
        </p:spPr>
      </p:pic>
      <p:sp>
        <p:nvSpPr>
          <p:cNvPr id="534" name="Shape 534"/>
          <p:cNvSpPr txBox="1"/>
          <p:nvPr/>
        </p:nvSpPr>
        <p:spPr>
          <a:xfrm>
            <a:off x="2324100" y="3355975"/>
            <a:ext cx="69215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i="0" u="none">
                <a:solidFill>
                  <a:schemeClr val="lt1"/>
                </a:solidFill>
                <a:latin typeface="Alegreya"/>
                <a:ea typeface="Alegreya"/>
                <a:cs typeface="Alegreya"/>
                <a:sym typeface="Alegreya"/>
              </a:rPr>
              <a:t>Math</a:t>
            </a:r>
          </a:p>
        </p:txBody>
      </p:sp>
      <p:pic>
        <p:nvPicPr>
          <p:cNvPr id="535" name="Shape 535"/>
          <p:cNvPicPr preferRelativeResize="0"/>
          <p:nvPr/>
        </p:nvPicPr>
        <p:blipFill rotWithShape="1">
          <a:blip r:embed="rId7">
            <a:alphaModFix/>
          </a:blip>
          <a:srcRect/>
          <a:stretch/>
        </p:blipFill>
        <p:spPr>
          <a:xfrm>
            <a:off x="3008312" y="2770187"/>
            <a:ext cx="1196975" cy="1196975"/>
          </a:xfrm>
          <a:prstGeom prst="rect">
            <a:avLst/>
          </a:prstGeom>
          <a:noFill/>
          <a:ln>
            <a:noFill/>
          </a:ln>
        </p:spPr>
      </p:pic>
      <p:sp>
        <p:nvSpPr>
          <p:cNvPr id="536" name="Shape 536"/>
          <p:cNvSpPr txBox="1"/>
          <p:nvPr/>
        </p:nvSpPr>
        <p:spPr>
          <a:xfrm>
            <a:off x="3262300" y="3344850"/>
            <a:ext cx="8178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400" i="0" u="none">
                <a:solidFill>
                  <a:schemeClr val="lt1"/>
                </a:solidFill>
                <a:latin typeface="Alegreya"/>
                <a:ea typeface="Alegreya"/>
                <a:cs typeface="Alegreya"/>
                <a:sym typeface="Alegreya"/>
              </a:rPr>
              <a:t>Science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87362" y="9556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2900" i="0" u="none" strike="noStrike" cap="none">
                <a:solidFill>
                  <a:schemeClr val="dk1"/>
                </a:solidFill>
                <a:latin typeface="Alegreya"/>
                <a:ea typeface="Alegreya"/>
                <a:cs typeface="Alegreya"/>
                <a:sym typeface="Alegreya"/>
              </a:rPr>
              <a:t>Structurally the two tests appear nearly identical</a:t>
            </a:r>
          </a:p>
        </p:txBody>
      </p:sp>
      <p:sp>
        <p:nvSpPr>
          <p:cNvPr id="542" name="Shape 542"/>
          <p:cNvSpPr txBox="1"/>
          <p:nvPr/>
        </p:nvSpPr>
        <p:spPr>
          <a:xfrm>
            <a:off x="2146300" y="2344737"/>
            <a:ext cx="2038350" cy="320675"/>
          </a:xfrm>
          <a:prstGeom prst="rect">
            <a:avLst/>
          </a:prstGeom>
          <a:gradFill>
            <a:gsLst>
              <a:gs pos="0">
                <a:srgbClr val="FF9A99"/>
              </a:gs>
              <a:gs pos="100000">
                <a:srgbClr val="D1403C"/>
              </a:gs>
            </a:gsLst>
            <a:lin ang="5400000" scaled="0"/>
          </a:gradFill>
          <a:ln w="9525" cap="flat" cmpd="sng">
            <a:solidFill>
              <a:srgbClr val="BE4B48"/>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Reading</a:t>
            </a:r>
          </a:p>
        </p:txBody>
      </p:sp>
      <p:sp>
        <p:nvSpPr>
          <p:cNvPr id="543" name="Shape 543"/>
          <p:cNvSpPr txBox="1"/>
          <p:nvPr/>
        </p:nvSpPr>
        <p:spPr>
          <a:xfrm>
            <a:off x="2146300" y="2849562"/>
            <a:ext cx="2038350" cy="32067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Writing</a:t>
            </a:r>
          </a:p>
        </p:txBody>
      </p:sp>
      <p:sp>
        <p:nvSpPr>
          <p:cNvPr id="544" name="Shape 544"/>
          <p:cNvSpPr txBox="1"/>
          <p:nvPr/>
        </p:nvSpPr>
        <p:spPr>
          <a:xfrm>
            <a:off x="2146300" y="3344862"/>
            <a:ext cx="2038350" cy="322262"/>
          </a:xfrm>
          <a:prstGeom prst="rect">
            <a:avLst/>
          </a:prstGeom>
          <a:gradFill>
            <a:gsLst>
              <a:gs pos="0">
                <a:srgbClr val="C8B0ED"/>
              </a:gs>
              <a:gs pos="100000">
                <a:srgbClr val="7F5BAB"/>
              </a:gs>
            </a:gsLst>
            <a:lin ang="5400000" scaled="0"/>
          </a:gradFill>
          <a:ln w="9525" cap="flat" cmpd="sng">
            <a:solidFill>
              <a:srgbClr val="7D60A0"/>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Math</a:t>
            </a:r>
          </a:p>
        </p:txBody>
      </p:sp>
      <p:sp>
        <p:nvSpPr>
          <p:cNvPr id="545" name="Shape 545"/>
          <p:cNvSpPr txBox="1"/>
          <p:nvPr/>
        </p:nvSpPr>
        <p:spPr>
          <a:xfrm>
            <a:off x="2168525" y="3833812"/>
            <a:ext cx="2039937" cy="320675"/>
          </a:xfrm>
          <a:prstGeom prst="rect">
            <a:avLst/>
          </a:prstGeom>
          <a:gradFill>
            <a:gsLst>
              <a:gs pos="0">
                <a:srgbClr val="C8B0ED"/>
              </a:gs>
              <a:gs pos="100000">
                <a:srgbClr val="7F5BAB"/>
              </a:gs>
            </a:gsLst>
            <a:lin ang="5400000" scaled="0"/>
          </a:gradFill>
          <a:ln w="9525" cap="flat" cmpd="sng">
            <a:solidFill>
              <a:srgbClr val="7D60A0"/>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No Calculator Math</a:t>
            </a:r>
          </a:p>
        </p:txBody>
      </p:sp>
      <p:sp>
        <p:nvSpPr>
          <p:cNvPr id="546" name="Shape 546"/>
          <p:cNvSpPr txBox="1"/>
          <p:nvPr/>
        </p:nvSpPr>
        <p:spPr>
          <a:xfrm>
            <a:off x="2168525" y="4816475"/>
            <a:ext cx="2039937" cy="32067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Optional Essay</a:t>
            </a:r>
          </a:p>
        </p:txBody>
      </p:sp>
      <p:cxnSp>
        <p:nvCxnSpPr>
          <p:cNvPr id="547" name="Shape 547"/>
          <p:cNvCxnSpPr/>
          <p:nvPr/>
        </p:nvCxnSpPr>
        <p:spPr>
          <a:xfrm>
            <a:off x="1714500" y="4489450"/>
            <a:ext cx="2697162"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sp>
        <p:nvSpPr>
          <p:cNvPr id="548" name="Shape 548"/>
          <p:cNvSpPr txBox="1"/>
          <p:nvPr/>
        </p:nvSpPr>
        <p:spPr>
          <a:xfrm>
            <a:off x="5761037" y="2344737"/>
            <a:ext cx="2039937" cy="320675"/>
          </a:xfrm>
          <a:prstGeom prst="rect">
            <a:avLst/>
          </a:prstGeom>
          <a:gradFill>
            <a:gsLst>
              <a:gs pos="0">
                <a:srgbClr val="FF9A99"/>
              </a:gs>
              <a:gs pos="100000">
                <a:srgbClr val="D1403C"/>
              </a:gs>
            </a:gsLst>
            <a:lin ang="5400000" scaled="0"/>
          </a:gradFill>
          <a:ln w="9525" cap="flat" cmpd="sng">
            <a:solidFill>
              <a:srgbClr val="BE4B48"/>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Reading</a:t>
            </a:r>
          </a:p>
        </p:txBody>
      </p:sp>
      <p:sp>
        <p:nvSpPr>
          <p:cNvPr id="549" name="Shape 549"/>
          <p:cNvSpPr txBox="1"/>
          <p:nvPr/>
        </p:nvSpPr>
        <p:spPr>
          <a:xfrm>
            <a:off x="5761037" y="2849562"/>
            <a:ext cx="2039937" cy="32067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English</a:t>
            </a:r>
          </a:p>
        </p:txBody>
      </p:sp>
      <p:sp>
        <p:nvSpPr>
          <p:cNvPr id="550" name="Shape 550"/>
          <p:cNvSpPr txBox="1"/>
          <p:nvPr/>
        </p:nvSpPr>
        <p:spPr>
          <a:xfrm>
            <a:off x="5761037" y="3344862"/>
            <a:ext cx="2039937" cy="322262"/>
          </a:xfrm>
          <a:prstGeom prst="rect">
            <a:avLst/>
          </a:prstGeom>
          <a:gradFill>
            <a:gsLst>
              <a:gs pos="0">
                <a:srgbClr val="C8B0ED"/>
              </a:gs>
              <a:gs pos="100000">
                <a:srgbClr val="7F5BAB"/>
              </a:gs>
            </a:gsLst>
            <a:lin ang="5400000" scaled="0"/>
          </a:gradFill>
          <a:ln w="9525" cap="flat" cmpd="sng">
            <a:solidFill>
              <a:srgbClr val="7D60A0"/>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Math</a:t>
            </a:r>
          </a:p>
        </p:txBody>
      </p:sp>
      <p:sp>
        <p:nvSpPr>
          <p:cNvPr id="551" name="Shape 551"/>
          <p:cNvSpPr txBox="1"/>
          <p:nvPr/>
        </p:nvSpPr>
        <p:spPr>
          <a:xfrm>
            <a:off x="5784850" y="3833812"/>
            <a:ext cx="2038350" cy="320675"/>
          </a:xfrm>
          <a:prstGeom prst="rect">
            <a:avLst/>
          </a:prstGeom>
          <a:gradFill>
            <a:gsLst>
              <a:gs pos="0">
                <a:srgbClr val="DCFFA0"/>
              </a:gs>
              <a:gs pos="100000">
                <a:srgbClr val="A0CA4A"/>
              </a:gs>
            </a:gsLst>
            <a:lin ang="5400000" scaled="0"/>
          </a:gradFill>
          <a:ln w="9525" cap="flat" cmpd="sng">
            <a:solidFill>
              <a:srgbClr val="98B954"/>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Science</a:t>
            </a:r>
          </a:p>
        </p:txBody>
      </p:sp>
      <p:sp>
        <p:nvSpPr>
          <p:cNvPr id="552" name="Shape 552"/>
          <p:cNvSpPr txBox="1"/>
          <p:nvPr/>
        </p:nvSpPr>
        <p:spPr>
          <a:xfrm>
            <a:off x="5784850" y="4816475"/>
            <a:ext cx="2038350" cy="32067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Optional Essay</a:t>
            </a:r>
          </a:p>
        </p:txBody>
      </p:sp>
      <p:cxnSp>
        <p:nvCxnSpPr>
          <p:cNvPr id="553" name="Shape 553"/>
          <p:cNvCxnSpPr/>
          <p:nvPr/>
        </p:nvCxnSpPr>
        <p:spPr>
          <a:xfrm>
            <a:off x="5670550" y="4497387"/>
            <a:ext cx="2178050"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sp>
        <p:nvSpPr>
          <p:cNvPr id="554" name="Shape 554"/>
          <p:cNvSpPr txBox="1"/>
          <p:nvPr/>
        </p:nvSpPr>
        <p:spPr>
          <a:xfrm>
            <a:off x="2282825" y="1638300"/>
            <a:ext cx="1739900" cy="477837"/>
          </a:xfrm>
          <a:prstGeom prst="rect">
            <a:avLst/>
          </a:prstGeom>
          <a:gradFill>
            <a:gsLst>
              <a:gs pos="0">
                <a:srgbClr val="EDEDED"/>
              </a:gs>
              <a:gs pos="65000">
                <a:srgbClr val="D0D0D0"/>
              </a:gs>
              <a:gs pos="100000">
                <a:srgbClr val="BCBCBC"/>
              </a:gs>
            </a:gsLst>
            <a:lin ang="5400000" scaled="0"/>
          </a:gradFill>
          <a:ln w="9525" cap="flat" cmpd="sng">
            <a:solidFill>
              <a:srgbClr val="000000"/>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a:solidFill>
                  <a:srgbClr val="000000"/>
                </a:solidFill>
                <a:latin typeface="Alegreya"/>
                <a:ea typeface="Alegreya"/>
                <a:cs typeface="Alegreya"/>
                <a:sym typeface="Alegreya"/>
              </a:rPr>
              <a:t>SAT</a:t>
            </a:r>
          </a:p>
        </p:txBody>
      </p:sp>
      <p:sp>
        <p:nvSpPr>
          <p:cNvPr id="555" name="Shape 555"/>
          <p:cNvSpPr/>
          <p:nvPr/>
        </p:nvSpPr>
        <p:spPr>
          <a:xfrm>
            <a:off x="1730375" y="2247900"/>
            <a:ext cx="252412" cy="2074862"/>
          </a:xfrm>
          <a:prstGeom prst="leftBrace">
            <a:avLst>
              <a:gd name="adj1" fmla="val 218"/>
              <a:gd name="adj2" fmla="val 50000"/>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56" name="Shape 556"/>
          <p:cNvSpPr/>
          <p:nvPr/>
        </p:nvSpPr>
        <p:spPr>
          <a:xfrm>
            <a:off x="1789112" y="4779962"/>
            <a:ext cx="285750" cy="414337"/>
          </a:xfrm>
          <a:prstGeom prst="leftBrace">
            <a:avLst>
              <a:gd name="adj1" fmla="val 1240"/>
              <a:gd name="adj2" fmla="val 50000"/>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57" name="Shape 557"/>
          <p:cNvSpPr txBox="1"/>
          <p:nvPr/>
        </p:nvSpPr>
        <p:spPr>
          <a:xfrm>
            <a:off x="1171575" y="3101975"/>
            <a:ext cx="598487"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3:00</a:t>
            </a:r>
          </a:p>
        </p:txBody>
      </p:sp>
      <p:sp>
        <p:nvSpPr>
          <p:cNvPr id="558" name="Shape 558"/>
          <p:cNvSpPr txBox="1"/>
          <p:nvPr/>
        </p:nvSpPr>
        <p:spPr>
          <a:xfrm>
            <a:off x="1277937" y="4789487"/>
            <a:ext cx="481012"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t>
            </a:r>
            <a:r>
              <a:rPr lang="en-US" sz="1800" i="0" u="none">
                <a:solidFill>
                  <a:schemeClr val="dk1"/>
                </a:solidFill>
                <a:latin typeface="Alegreya"/>
                <a:ea typeface="Alegreya"/>
                <a:cs typeface="Alegreya"/>
                <a:sym typeface="Alegreya"/>
              </a:rPr>
              <a:t>50</a:t>
            </a:r>
          </a:p>
        </p:txBody>
      </p:sp>
      <p:sp>
        <p:nvSpPr>
          <p:cNvPr id="559" name="Shape 559"/>
          <p:cNvSpPr/>
          <p:nvPr/>
        </p:nvSpPr>
        <p:spPr>
          <a:xfrm>
            <a:off x="5419725" y="2286000"/>
            <a:ext cx="250825" cy="2076450"/>
          </a:xfrm>
          <a:prstGeom prst="leftBrace">
            <a:avLst>
              <a:gd name="adj1" fmla="val 218"/>
              <a:gd name="adj2" fmla="val 50000"/>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60" name="Shape 560"/>
          <p:cNvSpPr/>
          <p:nvPr/>
        </p:nvSpPr>
        <p:spPr>
          <a:xfrm>
            <a:off x="5457825" y="4773612"/>
            <a:ext cx="254000" cy="420687"/>
          </a:xfrm>
          <a:prstGeom prst="leftBrace">
            <a:avLst>
              <a:gd name="adj1" fmla="val 1081"/>
              <a:gd name="adj2" fmla="val 50000"/>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61" name="Shape 561"/>
          <p:cNvSpPr txBox="1"/>
          <p:nvPr/>
        </p:nvSpPr>
        <p:spPr>
          <a:xfrm>
            <a:off x="4860925" y="3141662"/>
            <a:ext cx="59690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2:55</a:t>
            </a:r>
          </a:p>
        </p:txBody>
      </p:sp>
      <p:sp>
        <p:nvSpPr>
          <p:cNvPr id="562" name="Shape 562"/>
          <p:cNvSpPr txBox="1"/>
          <p:nvPr/>
        </p:nvSpPr>
        <p:spPr>
          <a:xfrm>
            <a:off x="4929187" y="4767262"/>
            <a:ext cx="481012" cy="368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:40</a:t>
            </a:r>
          </a:p>
        </p:txBody>
      </p:sp>
      <p:sp>
        <p:nvSpPr>
          <p:cNvPr id="563" name="Shape 563"/>
          <p:cNvSpPr txBox="1"/>
          <p:nvPr/>
        </p:nvSpPr>
        <p:spPr>
          <a:xfrm>
            <a:off x="6469062" y="5313362"/>
            <a:ext cx="600075" cy="369887"/>
          </a:xfrm>
          <a:prstGeom prst="rect">
            <a:avLst/>
          </a:prstGeom>
          <a:noFill/>
          <a:ln w="28575" cap="flat" cmpd="sng">
            <a:solidFill>
              <a:srgbClr val="8EB4E3"/>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3:35</a:t>
            </a:r>
          </a:p>
        </p:txBody>
      </p:sp>
      <p:sp>
        <p:nvSpPr>
          <p:cNvPr id="564" name="Shape 564"/>
          <p:cNvSpPr txBox="1"/>
          <p:nvPr/>
        </p:nvSpPr>
        <p:spPr>
          <a:xfrm>
            <a:off x="5934075" y="1638300"/>
            <a:ext cx="1739900" cy="477837"/>
          </a:xfrm>
          <a:prstGeom prst="rect">
            <a:avLst/>
          </a:prstGeom>
          <a:gradFill>
            <a:gsLst>
              <a:gs pos="0">
                <a:srgbClr val="EDEDED"/>
              </a:gs>
              <a:gs pos="65000">
                <a:srgbClr val="D0D0D0"/>
              </a:gs>
              <a:gs pos="100000">
                <a:srgbClr val="BCBCBC"/>
              </a:gs>
            </a:gsLst>
            <a:lin ang="5400000" scaled="0"/>
          </a:gradFill>
          <a:ln w="9525" cap="flat" cmpd="sng">
            <a:solidFill>
              <a:srgbClr val="000000"/>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a:solidFill>
                  <a:srgbClr val="000000"/>
                </a:solidFill>
                <a:latin typeface="Alegreya"/>
                <a:ea typeface="Alegreya"/>
                <a:cs typeface="Alegreya"/>
                <a:sym typeface="Alegreya"/>
              </a:rPr>
              <a:t>ACT</a:t>
            </a:r>
          </a:p>
        </p:txBody>
      </p:sp>
      <p:sp>
        <p:nvSpPr>
          <p:cNvPr id="565" name="Shape 565"/>
          <p:cNvSpPr txBox="1"/>
          <p:nvPr/>
        </p:nvSpPr>
        <p:spPr>
          <a:xfrm>
            <a:off x="207962" y="5248275"/>
            <a:ext cx="1477962" cy="368300"/>
          </a:xfrm>
          <a:prstGeom prst="rect">
            <a:avLst/>
          </a:prstGeom>
          <a:no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Testing Time</a:t>
            </a:r>
          </a:p>
        </p:txBody>
      </p:sp>
      <p:sp>
        <p:nvSpPr>
          <p:cNvPr id="566" name="Shape 566"/>
          <p:cNvSpPr txBox="1"/>
          <p:nvPr/>
        </p:nvSpPr>
        <p:spPr>
          <a:xfrm>
            <a:off x="2862262" y="5310187"/>
            <a:ext cx="600075" cy="369887"/>
          </a:xfrm>
          <a:prstGeom prst="rect">
            <a:avLst/>
          </a:prstGeom>
          <a:noFill/>
          <a:ln w="28575" cap="flat" cmpd="sng">
            <a:solidFill>
              <a:srgbClr val="8EB4E3"/>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3:50</a:t>
            </a:r>
          </a:p>
        </p:txBody>
      </p:sp>
      <p:grpSp>
        <p:nvGrpSpPr>
          <p:cNvPr id="567" name="Shape 567"/>
          <p:cNvGrpSpPr/>
          <p:nvPr/>
        </p:nvGrpSpPr>
        <p:grpSpPr>
          <a:xfrm>
            <a:off x="0" y="5681662"/>
            <a:ext cx="9034462" cy="950912"/>
            <a:chOff x="0" y="5681662"/>
            <a:chExt cx="9034462" cy="950912"/>
          </a:xfrm>
        </p:grpSpPr>
        <p:pic>
          <p:nvPicPr>
            <p:cNvPr id="568" name="Shape 568"/>
            <p:cNvPicPr preferRelativeResize="0"/>
            <p:nvPr/>
          </p:nvPicPr>
          <p:blipFill rotWithShape="1">
            <a:blip r:embed="rId3">
              <a:alphaModFix/>
            </a:blip>
            <a:srcRect/>
            <a:stretch/>
          </p:blipFill>
          <p:spPr>
            <a:xfrm>
              <a:off x="0" y="5681662"/>
              <a:ext cx="9034462" cy="950912"/>
            </a:xfrm>
            <a:prstGeom prst="rect">
              <a:avLst/>
            </a:prstGeom>
            <a:noFill/>
            <a:ln>
              <a:noFill/>
            </a:ln>
          </p:spPr>
        </p:pic>
        <p:sp>
          <p:nvSpPr>
            <p:cNvPr id="569" name="Shape 569"/>
            <p:cNvSpPr txBox="1"/>
            <p:nvPr/>
          </p:nvSpPr>
          <p:spPr>
            <a:xfrm>
              <a:off x="242887" y="5926137"/>
              <a:ext cx="8545512" cy="461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i="0" u="none">
                  <a:solidFill>
                    <a:schemeClr val="dk1"/>
                  </a:solidFill>
                  <a:latin typeface="Alegreya"/>
                  <a:ea typeface="Alegreya"/>
                  <a:cs typeface="Alegreya"/>
                  <a:sym typeface="Alegreya"/>
                </a:rPr>
                <a:t>The ACT’s stand-alone science section is one of the key differences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1062037"/>
            <a:ext cx="8229600" cy="6525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4200" i="0" u="none" strike="noStrike" cap="none">
                <a:solidFill>
                  <a:schemeClr val="dk1"/>
                </a:solidFill>
                <a:latin typeface="Alegreya"/>
                <a:ea typeface="Alegreya"/>
                <a:cs typeface="Alegreya"/>
                <a:sym typeface="Alegreya"/>
              </a:rPr>
              <a:t>The economic tension</a:t>
            </a:r>
          </a:p>
        </p:txBody>
      </p:sp>
      <p:sp>
        <p:nvSpPr>
          <p:cNvPr id="88" name="Shape 88"/>
          <p:cNvSpPr txBox="1"/>
          <p:nvPr/>
        </p:nvSpPr>
        <p:spPr>
          <a:xfrm>
            <a:off x="457200" y="1736725"/>
            <a:ext cx="8340600" cy="12003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100" i="0" u="none">
                <a:solidFill>
                  <a:schemeClr val="dk1"/>
                </a:solidFill>
                <a:latin typeface="Alegreya"/>
                <a:ea typeface="Alegreya"/>
                <a:cs typeface="Alegreya"/>
                <a:sym typeface="Alegreya"/>
              </a:rPr>
              <a:t>Today’s workplace demands more students attend 4-year colleges</a:t>
            </a:r>
          </a:p>
          <a:p>
            <a:pPr marL="342900" marR="0" lvl="0" indent="-342900" algn="l" rtl="0">
              <a:lnSpc>
                <a:spcPct val="100000"/>
              </a:lnSpc>
              <a:spcBef>
                <a:spcPts val="420"/>
              </a:spcBef>
              <a:spcAft>
                <a:spcPts val="0"/>
              </a:spcAft>
              <a:buClr>
                <a:schemeClr val="dk1"/>
              </a:buClr>
              <a:buSzPct val="100000"/>
              <a:buFont typeface="Alegreya"/>
              <a:buChar char="•"/>
            </a:pPr>
            <a:r>
              <a:rPr lang="en-US" sz="2100" i="0" u="none">
                <a:solidFill>
                  <a:schemeClr val="dk1"/>
                </a:solidFill>
                <a:latin typeface="Alegreya"/>
                <a:ea typeface="Alegreya"/>
                <a:cs typeface="Alegreya"/>
                <a:sym typeface="Alegreya"/>
              </a:rPr>
              <a:t>Middle class families, after decades of stagnant wage growth, struggle to pay for college</a:t>
            </a:r>
          </a:p>
        </p:txBody>
      </p:sp>
      <p:pic>
        <p:nvPicPr>
          <p:cNvPr id="89" name="Shape 89" descr="http://chrisandelyse.com/blog/wp-content/uploads/2011-07-08-02.jpg"/>
          <p:cNvPicPr preferRelativeResize="0"/>
          <p:nvPr/>
        </p:nvPicPr>
        <p:blipFill rotWithShape="1">
          <a:blip r:embed="rId3">
            <a:alphaModFix/>
          </a:blip>
          <a:srcRect/>
          <a:stretch/>
        </p:blipFill>
        <p:spPr>
          <a:xfrm>
            <a:off x="1098550" y="3995737"/>
            <a:ext cx="2003400" cy="1346100"/>
          </a:xfrm>
          <a:prstGeom prst="rect">
            <a:avLst/>
          </a:prstGeom>
          <a:noFill/>
          <a:ln>
            <a:noFill/>
          </a:ln>
        </p:spPr>
      </p:pic>
      <p:sp>
        <p:nvSpPr>
          <p:cNvPr id="90" name="Shape 90"/>
          <p:cNvSpPr txBox="1"/>
          <p:nvPr/>
        </p:nvSpPr>
        <p:spPr>
          <a:xfrm>
            <a:off x="3117850" y="5546725"/>
            <a:ext cx="14145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$38.2k  </a:t>
            </a:r>
          </a:p>
        </p:txBody>
      </p:sp>
      <p:sp>
        <p:nvSpPr>
          <p:cNvPr id="91" name="Shape 91"/>
          <p:cNvSpPr txBox="1"/>
          <p:nvPr/>
        </p:nvSpPr>
        <p:spPr>
          <a:xfrm>
            <a:off x="3097212" y="6007100"/>
            <a:ext cx="8160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$48.3k</a:t>
            </a:r>
          </a:p>
        </p:txBody>
      </p:sp>
      <p:sp>
        <p:nvSpPr>
          <p:cNvPr id="92" name="Shape 92"/>
          <p:cNvSpPr txBox="1"/>
          <p:nvPr/>
        </p:nvSpPr>
        <p:spPr>
          <a:xfrm>
            <a:off x="868362" y="3287712"/>
            <a:ext cx="2433600" cy="708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000" i="0" u="none">
                <a:solidFill>
                  <a:srgbClr val="000000"/>
                </a:solidFill>
                <a:latin typeface="Alegreya"/>
                <a:ea typeface="Alegreya"/>
                <a:cs typeface="Alegreya"/>
                <a:sym typeface="Alegreya"/>
              </a:rPr>
              <a:t>Softening demand for more expensive seats </a:t>
            </a:r>
          </a:p>
        </p:txBody>
      </p:sp>
      <p:pic>
        <p:nvPicPr>
          <p:cNvPr id="93" name="Shape 93" descr="https://encrypted-tbn3.gstatic.com/images?q=tbn:ANd9GcRE74loY1UB9MykmHZSRWUzrtWH4pCiVFgcEmWp4GD0AsuG88Vh"/>
          <p:cNvPicPr preferRelativeResize="0"/>
          <p:nvPr/>
        </p:nvPicPr>
        <p:blipFill rotWithShape="1">
          <a:blip r:embed="rId4">
            <a:alphaModFix/>
          </a:blip>
          <a:srcRect/>
          <a:stretch/>
        </p:blipFill>
        <p:spPr>
          <a:xfrm>
            <a:off x="982662" y="5445125"/>
            <a:ext cx="2049600" cy="415800"/>
          </a:xfrm>
          <a:prstGeom prst="rect">
            <a:avLst/>
          </a:prstGeom>
          <a:noFill/>
          <a:ln>
            <a:noFill/>
          </a:ln>
        </p:spPr>
      </p:pic>
      <p:pic>
        <p:nvPicPr>
          <p:cNvPr id="94" name="Shape 94" descr="College of the Holy Cross logo"/>
          <p:cNvPicPr preferRelativeResize="0"/>
          <p:nvPr/>
        </p:nvPicPr>
        <p:blipFill rotWithShape="1">
          <a:blip r:embed="rId5">
            <a:alphaModFix/>
          </a:blip>
          <a:srcRect/>
          <a:stretch/>
        </p:blipFill>
        <p:spPr>
          <a:xfrm>
            <a:off x="998537" y="5861050"/>
            <a:ext cx="2004900" cy="506400"/>
          </a:xfrm>
          <a:prstGeom prst="rect">
            <a:avLst/>
          </a:prstGeom>
          <a:noFill/>
          <a:ln>
            <a:noFill/>
          </a:ln>
        </p:spPr>
      </p:pic>
      <p:pic>
        <p:nvPicPr>
          <p:cNvPr id="95" name="Shape 95" descr="http://www.gannett-cdn.com/-mm-/283b7be7767c15a9272762eb51e8b16c7695bd06/c=0-34-764-607&amp;r=x404&amp;c=534x401/local/-/media/StGeorge/2014/09/29/cheapseats.jpg"/>
          <p:cNvPicPr preferRelativeResize="0"/>
          <p:nvPr/>
        </p:nvPicPr>
        <p:blipFill rotWithShape="1">
          <a:blip r:embed="rId6">
            <a:alphaModFix/>
          </a:blip>
          <a:srcRect/>
          <a:stretch/>
        </p:blipFill>
        <p:spPr>
          <a:xfrm>
            <a:off x="5380037" y="3878262"/>
            <a:ext cx="2159100" cy="1416000"/>
          </a:xfrm>
          <a:prstGeom prst="rect">
            <a:avLst/>
          </a:prstGeom>
          <a:noFill/>
          <a:ln>
            <a:noFill/>
          </a:ln>
        </p:spPr>
      </p:pic>
      <p:sp>
        <p:nvSpPr>
          <p:cNvPr id="96" name="Shape 96"/>
          <p:cNvSpPr txBox="1"/>
          <p:nvPr/>
        </p:nvSpPr>
        <p:spPr>
          <a:xfrm>
            <a:off x="5275262" y="3190875"/>
            <a:ext cx="2500200" cy="708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000" i="0" u="none">
                <a:solidFill>
                  <a:srgbClr val="000000"/>
                </a:solidFill>
                <a:latin typeface="Alegreya"/>
                <a:ea typeface="Alegreya"/>
                <a:cs typeface="Alegreya"/>
                <a:sym typeface="Alegreya"/>
              </a:rPr>
              <a:t>Increased demand for more affordable seats</a:t>
            </a:r>
          </a:p>
        </p:txBody>
      </p:sp>
      <p:sp>
        <p:nvSpPr>
          <p:cNvPr id="97" name="Shape 97"/>
          <p:cNvSpPr txBox="1"/>
          <p:nvPr/>
        </p:nvSpPr>
        <p:spPr>
          <a:xfrm>
            <a:off x="7359650" y="5521325"/>
            <a:ext cx="6969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$9.8k</a:t>
            </a:r>
          </a:p>
        </p:txBody>
      </p:sp>
      <p:sp>
        <p:nvSpPr>
          <p:cNvPr id="98" name="Shape 98"/>
          <p:cNvSpPr txBox="1"/>
          <p:nvPr/>
        </p:nvSpPr>
        <p:spPr>
          <a:xfrm>
            <a:off x="7358062" y="6053137"/>
            <a:ext cx="8145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$11.6k</a:t>
            </a:r>
          </a:p>
        </p:txBody>
      </p:sp>
      <p:pic>
        <p:nvPicPr>
          <p:cNvPr id="99" name="Shape 99" descr="http://www.hubga.com/wp-content/uploads/2015/06/uga-logo-medium.gif"/>
          <p:cNvPicPr preferRelativeResize="0"/>
          <p:nvPr/>
        </p:nvPicPr>
        <p:blipFill rotWithShape="1">
          <a:blip r:embed="rId7">
            <a:alphaModFix/>
          </a:blip>
          <a:srcRect/>
          <a:stretch/>
        </p:blipFill>
        <p:spPr>
          <a:xfrm>
            <a:off x="5275262" y="5764212"/>
            <a:ext cx="2082900" cy="658800"/>
          </a:xfrm>
          <a:prstGeom prst="rect">
            <a:avLst/>
          </a:prstGeom>
          <a:noFill/>
          <a:ln>
            <a:noFill/>
          </a:ln>
        </p:spPr>
      </p:pic>
      <p:pic>
        <p:nvPicPr>
          <p:cNvPr id="100" name="Shape 100" descr="http://www.chbe.gatech.edu/sites/default/files/logos/gt.multi.jpg"/>
          <p:cNvPicPr preferRelativeResize="0"/>
          <p:nvPr/>
        </p:nvPicPr>
        <p:blipFill rotWithShape="1">
          <a:blip r:embed="rId8">
            <a:alphaModFix/>
          </a:blip>
          <a:srcRect/>
          <a:stretch/>
        </p:blipFill>
        <p:spPr>
          <a:xfrm>
            <a:off x="5380037" y="5337175"/>
            <a:ext cx="1922400" cy="442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13366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2500" i="0" u="none" strike="noStrike" cap="none">
                <a:solidFill>
                  <a:schemeClr val="dk1"/>
                </a:solidFill>
                <a:latin typeface="Alegreya"/>
                <a:ea typeface="Alegreya"/>
                <a:cs typeface="Alegreya"/>
                <a:sym typeface="Alegreya"/>
              </a:rPr>
              <a:t>The amount of time allocated per </a:t>
            </a:r>
            <a:r>
              <a:rPr lang="en-US" sz="2500" i="0" u="sng" strike="noStrike" cap="none">
                <a:solidFill>
                  <a:schemeClr val="dk1"/>
                </a:solidFill>
                <a:latin typeface="Alegreya"/>
                <a:ea typeface="Alegreya"/>
                <a:cs typeface="Alegreya"/>
                <a:sym typeface="Alegreya"/>
              </a:rPr>
              <a:t>question</a:t>
            </a:r>
            <a:r>
              <a:rPr lang="en-US" sz="2500" i="0" u="none" strike="noStrike" cap="none">
                <a:solidFill>
                  <a:schemeClr val="dk1"/>
                </a:solidFill>
                <a:latin typeface="Alegreya"/>
                <a:ea typeface="Alegreya"/>
                <a:cs typeface="Alegreya"/>
                <a:sym typeface="Alegreya"/>
              </a:rPr>
              <a:t> is a profound difference.  The ACT is a speed test; the SAT less so</a:t>
            </a:r>
          </a:p>
        </p:txBody>
      </p:sp>
      <p:graphicFrame>
        <p:nvGraphicFramePr>
          <p:cNvPr id="575" name="Shape 575"/>
          <p:cNvGraphicFramePr/>
          <p:nvPr/>
        </p:nvGraphicFramePr>
        <p:xfrm>
          <a:off x="3294062" y="2522537"/>
          <a:ext cx="3000000" cy="3000000"/>
        </p:xfrm>
        <a:graphic>
          <a:graphicData uri="http://schemas.openxmlformats.org/drawingml/2006/table">
            <a:tbl>
              <a:tblPr>
                <a:noFill/>
                <a:tableStyleId>{DC8337C9-90AA-4543-9D36-50AF7A07A79A}</a:tableStyleId>
              </a:tblPr>
              <a:tblGrid>
                <a:gridCol w="1154100"/>
                <a:gridCol w="1154100"/>
                <a:gridCol w="1141400"/>
                <a:gridCol w="922325"/>
              </a:tblGrid>
              <a:tr h="330200">
                <a:tc gridSpan="3">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strike="noStrike" cap="none">
                          <a:solidFill>
                            <a:schemeClr val="dk1"/>
                          </a:solidFill>
                          <a:latin typeface="Alegreya"/>
                          <a:ea typeface="Alegreya"/>
                          <a:cs typeface="Alegreya"/>
                          <a:sym typeface="Alegreya"/>
                        </a:rPr>
                        <a:t>                  Seconds Per Question</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r>
              <a:tr h="331775">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a:solidFill>
                            <a:schemeClr val="dk1"/>
                          </a:solidFill>
                          <a:latin typeface="Alegreya"/>
                          <a:ea typeface="Alegreya"/>
                          <a:cs typeface="Alegreya"/>
                          <a:sym typeface="Alegreya"/>
                        </a:rPr>
                        <a:t>Section</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a:solidFill>
                            <a:schemeClr val="dk1"/>
                          </a:solidFill>
                          <a:latin typeface="Alegreya"/>
                          <a:ea typeface="Alegreya"/>
                          <a:cs typeface="Alegreya"/>
                          <a:sym typeface="Alegreya"/>
                        </a:rPr>
                        <a:t>ACT</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a:solidFill>
                            <a:schemeClr val="dk1"/>
                          </a:solidFill>
                          <a:latin typeface="Alegreya"/>
                          <a:ea typeface="Alegreya"/>
                          <a:cs typeface="Alegreya"/>
                          <a:sym typeface="Alegreya"/>
                        </a:rPr>
                        <a:t>SAT</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r>
              <a:tr h="331775">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a:solidFill>
                            <a:schemeClr val="dk1"/>
                          </a:solidFill>
                          <a:latin typeface="Alegreya"/>
                          <a:ea typeface="Alegreya"/>
                          <a:cs typeface="Alegreya"/>
                          <a:sym typeface="Alegreya"/>
                        </a:rPr>
                        <a:t>Writing</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700" i="0" u="none">
                          <a:solidFill>
                            <a:schemeClr val="dk1"/>
                          </a:solidFill>
                          <a:latin typeface="Alegreya"/>
                          <a:ea typeface="Alegreya"/>
                          <a:cs typeface="Alegreya"/>
                          <a:sym typeface="Alegreya"/>
                        </a:rPr>
                        <a:t>36.0</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700" b="1" i="0" u="none">
                          <a:solidFill>
                            <a:schemeClr val="dk1"/>
                          </a:solidFill>
                          <a:latin typeface="Alegreya"/>
                          <a:ea typeface="Alegreya"/>
                          <a:cs typeface="Alegreya"/>
                          <a:sym typeface="Alegreya"/>
                        </a:rPr>
                        <a:t>47.7</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FF0000"/>
                        </a:buClr>
                        <a:buSzPct val="25000"/>
                        <a:buFont typeface="Calibri"/>
                        <a:buNone/>
                      </a:pPr>
                      <a:r>
                        <a:rPr lang="en-US" sz="1700" b="1" i="0" u="none">
                          <a:solidFill>
                            <a:srgbClr val="FF0000"/>
                          </a:solidFill>
                          <a:latin typeface="Alegreya"/>
                          <a:ea typeface="Alegreya"/>
                          <a:cs typeface="Alegreya"/>
                          <a:sym typeface="Alegreya"/>
                        </a:rPr>
                        <a:t>33 %</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r>
              <a:tr h="331775">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a:solidFill>
                            <a:schemeClr val="dk1"/>
                          </a:solidFill>
                          <a:latin typeface="Alegreya"/>
                          <a:ea typeface="Alegreya"/>
                          <a:cs typeface="Alegreya"/>
                          <a:sym typeface="Alegreya"/>
                        </a:rPr>
                        <a:t>Reading</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700" i="0" u="none">
                          <a:solidFill>
                            <a:schemeClr val="dk1"/>
                          </a:solidFill>
                          <a:latin typeface="Alegreya"/>
                          <a:ea typeface="Alegreya"/>
                          <a:cs typeface="Alegreya"/>
                          <a:sym typeface="Alegreya"/>
                        </a:rPr>
                        <a:t>52.5</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700" b="1" i="0" u="none">
                          <a:solidFill>
                            <a:schemeClr val="dk1"/>
                          </a:solidFill>
                          <a:latin typeface="Alegreya"/>
                          <a:ea typeface="Alegreya"/>
                          <a:cs typeface="Alegreya"/>
                          <a:sym typeface="Alegreya"/>
                        </a:rPr>
                        <a:t>75.0</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FF0000"/>
                        </a:buClr>
                        <a:buSzPct val="25000"/>
                        <a:buFont typeface="Calibri"/>
                        <a:buNone/>
                      </a:pPr>
                      <a:r>
                        <a:rPr lang="en-US" sz="1700" b="1" i="0" u="none">
                          <a:solidFill>
                            <a:srgbClr val="FF0000"/>
                          </a:solidFill>
                          <a:latin typeface="Alegreya"/>
                          <a:ea typeface="Alegreya"/>
                          <a:cs typeface="Alegreya"/>
                          <a:sym typeface="Alegreya"/>
                        </a:rPr>
                        <a:t>43 %</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r>
              <a:tr h="331775">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700" i="0" u="none">
                          <a:latin typeface="Alegreya"/>
                          <a:ea typeface="Alegreya"/>
                          <a:cs typeface="Alegreya"/>
                          <a:sym typeface="Alegreya"/>
                        </a:rPr>
                        <a:t>Math</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700" i="0" u="none">
                          <a:latin typeface="Alegreya"/>
                          <a:ea typeface="Alegreya"/>
                          <a:cs typeface="Alegreya"/>
                          <a:sym typeface="Alegreya"/>
                        </a:rPr>
                        <a:t>60.0</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700" b="1" i="0" u="none">
                          <a:solidFill>
                            <a:schemeClr val="dk1"/>
                          </a:solidFill>
                          <a:latin typeface="Alegreya"/>
                          <a:ea typeface="Alegreya"/>
                          <a:cs typeface="Alegreya"/>
                          <a:sym typeface="Alegreya"/>
                        </a:rPr>
                        <a:t>84.2</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FF0000"/>
                        </a:buClr>
                        <a:buSzPct val="25000"/>
                        <a:buFont typeface="Calibri"/>
                        <a:buNone/>
                      </a:pPr>
                      <a:r>
                        <a:rPr lang="en-US" sz="1700" b="1" i="0" u="none">
                          <a:solidFill>
                            <a:srgbClr val="FF0000"/>
                          </a:solidFill>
                          <a:latin typeface="Alegreya"/>
                          <a:ea typeface="Alegreya"/>
                          <a:cs typeface="Alegreya"/>
                          <a:sym typeface="Alegreya"/>
                        </a:rPr>
                        <a:t>40 %</a:t>
                      </a:r>
                    </a:p>
                  </a:txBody>
                  <a:tcPr marL="45225" marR="45225" marT="36175" marB="36175">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tcPr>
                </a:tc>
              </a:tr>
              <a:tr h="590550">
                <a:tc>
                  <a:txBody>
                    <a:bodyPr/>
                    <a:lstStyle/>
                    <a:p>
                      <a:pPr marL="0" marR="0" lvl="0" indent="0" algn="ctr" rtl="0">
                        <a:lnSpc>
                          <a:spcPct val="100000"/>
                        </a:lnSpc>
                        <a:spcBef>
                          <a:spcPts val="0"/>
                        </a:spcBef>
                        <a:spcAft>
                          <a:spcPts val="0"/>
                        </a:spcAft>
                        <a:buClr>
                          <a:srgbClr val="333333"/>
                        </a:buClr>
                        <a:buSzPct val="25000"/>
                        <a:buFont typeface="Helvetica Neue"/>
                        <a:buNone/>
                      </a:pPr>
                      <a:r>
                        <a:rPr lang="en-US" sz="1700" i="0" u="none">
                          <a:latin typeface="Alegreya"/>
                          <a:ea typeface="Alegreya"/>
                          <a:cs typeface="Alegreya"/>
                          <a:sym typeface="Alegreya"/>
                        </a:rPr>
                        <a:t>Science</a:t>
                      </a:r>
                    </a:p>
                  </a:txBody>
                  <a:tcPr marL="45225" marR="45225" marT="36175" marB="36175">
                    <a:lnT w="9525" cap="flat" cmpd="sng">
                      <a:solidFill>
                        <a:srgbClr val="DDDDDD"/>
                      </a:solidFill>
                      <a:prstDash val="solid"/>
                      <a:round/>
                      <a:headEnd type="none" w="med" len="med"/>
                      <a:tailEnd type="none" w="med" len="med"/>
                    </a:lnT>
                    <a:solidFill>
                      <a:srgbClr val="FFFFFF"/>
                    </a:solidFill>
                  </a:tcPr>
                </a:tc>
                <a:tc>
                  <a:txBody>
                    <a:bodyPr/>
                    <a:lstStyle/>
                    <a:p>
                      <a:pPr marL="0" marR="0" lvl="0" indent="0" algn="ctr" rtl="0">
                        <a:lnSpc>
                          <a:spcPct val="100000"/>
                        </a:lnSpc>
                        <a:spcBef>
                          <a:spcPts val="0"/>
                        </a:spcBef>
                        <a:spcAft>
                          <a:spcPts val="0"/>
                        </a:spcAft>
                        <a:buClr>
                          <a:srgbClr val="333333"/>
                        </a:buClr>
                        <a:buSzPct val="25000"/>
                        <a:buFont typeface="Helvetica Neue"/>
                        <a:buNone/>
                      </a:pPr>
                      <a:r>
                        <a:rPr lang="en-US" sz="1700" i="0" u="none">
                          <a:latin typeface="Alegreya"/>
                          <a:ea typeface="Alegreya"/>
                          <a:cs typeface="Alegreya"/>
                          <a:sym typeface="Alegreya"/>
                        </a:rPr>
                        <a:t>52.5</a:t>
                      </a:r>
                    </a:p>
                  </a:txBody>
                  <a:tcPr marL="45225" marR="45225" marT="36175" marB="36175">
                    <a:lnT w="9525" cap="flat" cmpd="sng">
                      <a:solidFill>
                        <a:srgbClr val="DDDDDD"/>
                      </a:solidFill>
                      <a:prstDash val="solid"/>
                      <a:round/>
                      <a:headEnd type="none" w="med" len="med"/>
                      <a:tailEnd type="none" w="med" len="med"/>
                    </a:lnT>
                    <a:solidFill>
                      <a:srgbClr val="FFFFFF"/>
                    </a:solidFill>
                  </a:tcPr>
                </a:tc>
                <a:tc>
                  <a:txBody>
                    <a:bodyPr/>
                    <a:lstStyle/>
                    <a:p>
                      <a:pPr marL="0" marR="0" lvl="0" indent="0" algn="l" rtl="0">
                        <a:lnSpc>
                          <a:spcPct val="100000"/>
                        </a:lnSpc>
                        <a:spcBef>
                          <a:spcPts val="0"/>
                        </a:spcBef>
                        <a:spcAft>
                          <a:spcPts val="0"/>
                        </a:spcAft>
                        <a:buClr>
                          <a:srgbClr val="333333"/>
                        </a:buClr>
                        <a:buSzPct val="25000"/>
                        <a:buFont typeface="Helvetica Neue"/>
                        <a:buNone/>
                      </a:pPr>
                      <a:r>
                        <a:rPr lang="en-US" sz="1700" i="0" u="none">
                          <a:solidFill>
                            <a:srgbClr val="333333"/>
                          </a:solidFill>
                          <a:latin typeface="Alegreya"/>
                          <a:ea typeface="Alegreya"/>
                          <a:cs typeface="Alegreya"/>
                          <a:sym typeface="Alegreya"/>
                        </a:rPr>
                        <a:t/>
                      </a:r>
                      <a:br>
                        <a:rPr lang="en-US" sz="1700" i="0" u="none">
                          <a:solidFill>
                            <a:srgbClr val="333333"/>
                          </a:solidFill>
                          <a:latin typeface="Alegreya"/>
                          <a:ea typeface="Alegreya"/>
                          <a:cs typeface="Alegreya"/>
                          <a:sym typeface="Alegreya"/>
                        </a:rPr>
                      </a:br>
                      <a:endParaRPr lang="en-US" sz="1700" i="0" u="none">
                        <a:solidFill>
                          <a:srgbClr val="333333"/>
                        </a:solidFill>
                        <a:latin typeface="Alegreya"/>
                        <a:ea typeface="Alegreya"/>
                        <a:cs typeface="Alegreya"/>
                        <a:sym typeface="Alegreya"/>
                      </a:endParaRPr>
                    </a:p>
                  </a:txBody>
                  <a:tcPr marL="45225" marR="45225" marT="36175" marB="36175">
                    <a:lnT w="9525" cap="flat" cmpd="sng">
                      <a:solidFill>
                        <a:srgbClr val="DDDDDD"/>
                      </a:solidFill>
                      <a:prstDash val="solid"/>
                      <a:round/>
                      <a:headEnd type="none" w="med" len="med"/>
                      <a:tailEnd type="none" w="med" len="med"/>
                    </a:lnT>
                    <a:solidFill>
                      <a:srgbClr val="FFFFF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45225" marR="45225" marT="36175" marB="36175">
                    <a:lnT w="9525" cap="flat" cmpd="sng">
                      <a:solidFill>
                        <a:srgbClr val="DDDDDD"/>
                      </a:solidFill>
                      <a:prstDash val="solid"/>
                      <a:round/>
                      <a:headEnd type="none" w="med" len="med"/>
                      <a:tailEnd type="none" w="med" len="med"/>
                    </a:lnT>
                    <a:solidFill>
                      <a:srgbClr val="FFFFFF"/>
                    </a:solidFill>
                  </a:tcPr>
                </a:tc>
              </a:tr>
            </a:tbl>
          </a:graphicData>
        </a:graphic>
      </p:graphicFrame>
      <p:cxnSp>
        <p:nvCxnSpPr>
          <p:cNvPr id="576" name="Shape 576"/>
          <p:cNvCxnSpPr/>
          <p:nvPr/>
        </p:nvCxnSpPr>
        <p:spPr>
          <a:xfrm>
            <a:off x="3263900" y="3143250"/>
            <a:ext cx="4840287" cy="15875"/>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pic>
        <p:nvPicPr>
          <p:cNvPr id="577" name="Shape 577"/>
          <p:cNvPicPr preferRelativeResize="0"/>
          <p:nvPr/>
        </p:nvPicPr>
        <p:blipFill rotWithShape="1">
          <a:blip r:embed="rId3">
            <a:alphaModFix/>
          </a:blip>
          <a:srcRect/>
          <a:stretch/>
        </p:blipFill>
        <p:spPr>
          <a:xfrm>
            <a:off x="768350" y="2222500"/>
            <a:ext cx="2411412" cy="2743200"/>
          </a:xfrm>
          <a:prstGeom prst="rect">
            <a:avLst/>
          </a:prstGeom>
          <a:noFill/>
          <a:ln>
            <a:noFill/>
          </a:ln>
        </p:spPr>
      </p:pic>
      <p:sp>
        <p:nvSpPr>
          <p:cNvPr id="578" name="Shape 578"/>
          <p:cNvSpPr txBox="1"/>
          <p:nvPr/>
        </p:nvSpPr>
        <p:spPr>
          <a:xfrm>
            <a:off x="6679526" y="3216250"/>
            <a:ext cx="922200" cy="1022400"/>
          </a:xfrm>
          <a:prstGeom prst="rect">
            <a:avLst/>
          </a:prstGeom>
          <a:noFill/>
          <a:ln w="9525" cap="flat" cmpd="sng">
            <a:solidFill>
              <a:schemeClr val="dk1"/>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i="0" u="none">
              <a:solidFill>
                <a:schemeClr val="dk1"/>
              </a:solidFill>
              <a:latin typeface="Alegreya"/>
              <a:ea typeface="Alegreya"/>
              <a:cs typeface="Alegreya"/>
              <a:sym typeface="Alegreya"/>
            </a:endParaRPr>
          </a:p>
        </p:txBody>
      </p:sp>
      <p:sp>
        <p:nvSpPr>
          <p:cNvPr id="579" name="Shape 579"/>
          <p:cNvSpPr txBox="1"/>
          <p:nvPr/>
        </p:nvSpPr>
        <p:spPr>
          <a:xfrm>
            <a:off x="6403975" y="4295775"/>
            <a:ext cx="1473300" cy="646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Extended time SAT over ACT!</a:t>
            </a:r>
          </a:p>
        </p:txBody>
      </p:sp>
      <p:sp>
        <p:nvSpPr>
          <p:cNvPr id="580" name="Shape 580"/>
          <p:cNvSpPr txBox="1"/>
          <p:nvPr/>
        </p:nvSpPr>
        <p:spPr>
          <a:xfrm>
            <a:off x="1387475" y="5233987"/>
            <a:ext cx="6489700" cy="831850"/>
          </a:xfrm>
          <a:prstGeom prst="rect">
            <a:avLst/>
          </a:prstGeom>
          <a:gradFill>
            <a:gsLst>
              <a:gs pos="0">
                <a:srgbClr val="E5EEFF"/>
              </a:gs>
              <a:gs pos="65000">
                <a:srgbClr val="BFD5FF"/>
              </a:gs>
              <a:gs pos="100000">
                <a:srgbClr val="A3C4FF"/>
              </a:gs>
            </a:gsLst>
            <a:lin ang="5400000" scaled="0"/>
          </a:gradFill>
          <a:ln w="9525" cap="flat" cmpd="sng">
            <a:solidFill>
              <a:srgbClr val="4A7EBB"/>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Many of our students prefer the SAT, merely on the merits of its more forgiving timing.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433387" y="1011237"/>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1900" b="0" i="0" u="none" strike="noStrike" cap="none">
                <a:solidFill>
                  <a:schemeClr val="dk1"/>
                </a:solidFill>
                <a:latin typeface="Carme"/>
                <a:ea typeface="Carme"/>
                <a:cs typeface="Carme"/>
                <a:sym typeface="Carme"/>
              </a:rPr>
              <a:t>Expect an extremely hard passage on each </a:t>
            </a:r>
            <a:r>
              <a:rPr lang="en-US" sz="1900" b="1" i="0" u="none" strike="noStrike" cap="none">
                <a:solidFill>
                  <a:schemeClr val="dk1"/>
                </a:solidFill>
                <a:latin typeface="Carme"/>
                <a:ea typeface="Carme"/>
                <a:cs typeface="Carme"/>
                <a:sym typeface="Carme"/>
              </a:rPr>
              <a:t>SAT</a:t>
            </a:r>
            <a:r>
              <a:rPr lang="en-US" sz="1900" b="0" i="0" u="none" strike="noStrike" cap="none">
                <a:solidFill>
                  <a:schemeClr val="dk1"/>
                </a:solidFill>
                <a:latin typeface="Carme"/>
                <a:ea typeface="Carme"/>
                <a:cs typeface="Carme"/>
                <a:sym typeface="Carme"/>
              </a:rPr>
              <a:t> test, less so for the ACT</a:t>
            </a:r>
          </a:p>
        </p:txBody>
      </p:sp>
      <p:grpSp>
        <p:nvGrpSpPr>
          <p:cNvPr id="586" name="Shape 586"/>
          <p:cNvGrpSpPr/>
          <p:nvPr/>
        </p:nvGrpSpPr>
        <p:grpSpPr>
          <a:xfrm>
            <a:off x="-19050" y="5724525"/>
            <a:ext cx="9139237" cy="792162"/>
            <a:chOff x="-19050" y="5724525"/>
            <a:chExt cx="9139237" cy="792162"/>
          </a:xfrm>
        </p:grpSpPr>
        <p:pic>
          <p:nvPicPr>
            <p:cNvPr id="587" name="Shape 587"/>
            <p:cNvPicPr preferRelativeResize="0"/>
            <p:nvPr/>
          </p:nvPicPr>
          <p:blipFill rotWithShape="1">
            <a:blip r:embed="rId3">
              <a:alphaModFix/>
            </a:blip>
            <a:srcRect/>
            <a:stretch/>
          </p:blipFill>
          <p:spPr>
            <a:xfrm>
              <a:off x="-19050" y="5724525"/>
              <a:ext cx="9139237" cy="792162"/>
            </a:xfrm>
            <a:prstGeom prst="rect">
              <a:avLst/>
            </a:prstGeom>
            <a:noFill/>
            <a:ln>
              <a:noFill/>
            </a:ln>
          </p:spPr>
        </p:pic>
        <p:sp>
          <p:nvSpPr>
            <p:cNvPr id="588" name="Shape 588"/>
            <p:cNvSpPr txBox="1"/>
            <p:nvPr/>
          </p:nvSpPr>
          <p:spPr>
            <a:xfrm>
              <a:off x="227012" y="5965825"/>
              <a:ext cx="8650287" cy="3079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400" b="0" i="0" u="none">
                  <a:solidFill>
                    <a:srgbClr val="000000"/>
                  </a:solidFill>
                  <a:latin typeface="Calibri"/>
                  <a:ea typeface="Calibri"/>
                  <a:cs typeface="Calibri"/>
                  <a:sym typeface="Calibri"/>
                </a:rPr>
                <a:t>Students need to be prepared for the spikes in difficulty on the SAT.  ACT is more consistent in its passage difficulty</a:t>
              </a:r>
            </a:p>
          </p:txBody>
        </p:sp>
      </p:grpSp>
      <p:sp>
        <p:nvSpPr>
          <p:cNvPr id="589" name="Shape 589"/>
          <p:cNvSpPr txBox="1"/>
          <p:nvPr/>
        </p:nvSpPr>
        <p:spPr>
          <a:xfrm>
            <a:off x="1616075" y="2433637"/>
            <a:ext cx="839787" cy="858837"/>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90" name="Shape 590"/>
          <p:cNvSpPr txBox="1"/>
          <p:nvPr/>
        </p:nvSpPr>
        <p:spPr>
          <a:xfrm>
            <a:off x="1463675" y="3292475"/>
            <a:ext cx="1169987" cy="5222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Science </a:t>
            </a:r>
          </a:p>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(Comparison)</a:t>
            </a:r>
          </a:p>
        </p:txBody>
      </p:sp>
      <p:sp>
        <p:nvSpPr>
          <p:cNvPr id="591" name="Shape 591"/>
          <p:cNvSpPr txBox="1"/>
          <p:nvPr/>
        </p:nvSpPr>
        <p:spPr>
          <a:xfrm>
            <a:off x="7772400" y="2251075"/>
            <a:ext cx="839787" cy="108267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92" name="Shape 592"/>
          <p:cNvSpPr txBox="1"/>
          <p:nvPr/>
        </p:nvSpPr>
        <p:spPr>
          <a:xfrm>
            <a:off x="3089275" y="3421062"/>
            <a:ext cx="1050925" cy="3079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Science</a:t>
            </a:r>
          </a:p>
        </p:txBody>
      </p:sp>
      <p:sp>
        <p:nvSpPr>
          <p:cNvPr id="593" name="Shape 593"/>
          <p:cNvSpPr txBox="1"/>
          <p:nvPr/>
        </p:nvSpPr>
        <p:spPr>
          <a:xfrm>
            <a:off x="4778375" y="1704975"/>
            <a:ext cx="776287" cy="1716087"/>
          </a:xfrm>
          <a:prstGeom prst="rect">
            <a:avLst/>
          </a:prstGeom>
          <a:solidFill>
            <a:schemeClr val="accent2"/>
          </a:soli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94" name="Shape 594"/>
          <p:cNvSpPr txBox="1"/>
          <p:nvPr/>
        </p:nvSpPr>
        <p:spPr>
          <a:xfrm>
            <a:off x="4370387" y="3421062"/>
            <a:ext cx="1577975" cy="3079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Humanities</a:t>
            </a:r>
          </a:p>
        </p:txBody>
      </p:sp>
      <p:sp>
        <p:nvSpPr>
          <p:cNvPr id="595" name="Shape 595"/>
          <p:cNvSpPr txBox="1"/>
          <p:nvPr/>
        </p:nvSpPr>
        <p:spPr>
          <a:xfrm>
            <a:off x="6281737" y="2028825"/>
            <a:ext cx="839787" cy="130492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96" name="Shape 596"/>
          <p:cNvSpPr txBox="1"/>
          <p:nvPr/>
        </p:nvSpPr>
        <p:spPr>
          <a:xfrm>
            <a:off x="6029325" y="3421062"/>
            <a:ext cx="1455737" cy="3079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Narrative Fiction</a:t>
            </a:r>
          </a:p>
        </p:txBody>
      </p:sp>
      <p:sp>
        <p:nvSpPr>
          <p:cNvPr id="597" name="Shape 597"/>
          <p:cNvSpPr txBox="1"/>
          <p:nvPr/>
        </p:nvSpPr>
        <p:spPr>
          <a:xfrm>
            <a:off x="7667625" y="3416300"/>
            <a:ext cx="1003300" cy="3063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Humanities</a:t>
            </a:r>
          </a:p>
        </p:txBody>
      </p:sp>
      <p:sp>
        <p:nvSpPr>
          <p:cNvPr id="598" name="Shape 598"/>
          <p:cNvSpPr txBox="1"/>
          <p:nvPr/>
        </p:nvSpPr>
        <p:spPr>
          <a:xfrm>
            <a:off x="3252787" y="2433637"/>
            <a:ext cx="839787" cy="90011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599" name="Shape 599"/>
          <p:cNvSpPr txBox="1"/>
          <p:nvPr/>
        </p:nvSpPr>
        <p:spPr>
          <a:xfrm>
            <a:off x="7667625" y="4197350"/>
            <a:ext cx="833437" cy="90011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600" name="Shape 600"/>
          <p:cNvSpPr txBox="1"/>
          <p:nvPr/>
        </p:nvSpPr>
        <p:spPr>
          <a:xfrm>
            <a:off x="4852987" y="4287837"/>
            <a:ext cx="835025" cy="80962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601" name="Shape 601"/>
          <p:cNvSpPr txBox="1"/>
          <p:nvPr/>
        </p:nvSpPr>
        <p:spPr>
          <a:xfrm>
            <a:off x="3252787" y="4076700"/>
            <a:ext cx="835025" cy="102076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602" name="Shape 602"/>
          <p:cNvSpPr txBox="1"/>
          <p:nvPr/>
        </p:nvSpPr>
        <p:spPr>
          <a:xfrm>
            <a:off x="6286500" y="4197350"/>
            <a:ext cx="835025" cy="90011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603" name="Shape 603"/>
          <p:cNvSpPr txBox="1"/>
          <p:nvPr/>
        </p:nvSpPr>
        <p:spPr>
          <a:xfrm>
            <a:off x="6240462" y="5199062"/>
            <a:ext cx="1377950" cy="3079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Prose Fiction</a:t>
            </a:r>
          </a:p>
        </p:txBody>
      </p:sp>
      <p:sp>
        <p:nvSpPr>
          <p:cNvPr id="604" name="Shape 604"/>
          <p:cNvSpPr txBox="1"/>
          <p:nvPr/>
        </p:nvSpPr>
        <p:spPr>
          <a:xfrm>
            <a:off x="7537450" y="5097462"/>
            <a:ext cx="1476375" cy="523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Social Science</a:t>
            </a:r>
          </a:p>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(Comparison)</a:t>
            </a:r>
          </a:p>
        </p:txBody>
      </p:sp>
      <p:sp>
        <p:nvSpPr>
          <p:cNvPr id="605" name="Shape 605"/>
          <p:cNvSpPr txBox="1"/>
          <p:nvPr/>
        </p:nvSpPr>
        <p:spPr>
          <a:xfrm>
            <a:off x="4645025" y="5160962"/>
            <a:ext cx="1684337" cy="3079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Natural Science</a:t>
            </a:r>
          </a:p>
        </p:txBody>
      </p:sp>
      <p:sp>
        <p:nvSpPr>
          <p:cNvPr id="606" name="Shape 606"/>
          <p:cNvSpPr txBox="1"/>
          <p:nvPr/>
        </p:nvSpPr>
        <p:spPr>
          <a:xfrm>
            <a:off x="2949575" y="5172075"/>
            <a:ext cx="1420812" cy="3063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Humanities</a:t>
            </a:r>
          </a:p>
        </p:txBody>
      </p:sp>
      <p:pic>
        <p:nvPicPr>
          <p:cNvPr id="607" name="Shape 607" descr="http://www.ncphoofbeat.org/wp-content/uploads/2016/01/act_logo-1.jpg"/>
          <p:cNvPicPr preferRelativeResize="0"/>
          <p:nvPr/>
        </p:nvPicPr>
        <p:blipFill rotWithShape="1">
          <a:blip r:embed="rId4">
            <a:alphaModFix/>
          </a:blip>
          <a:srcRect/>
          <a:stretch/>
        </p:blipFill>
        <p:spPr>
          <a:xfrm>
            <a:off x="314325" y="4076700"/>
            <a:ext cx="912812" cy="403225"/>
          </a:xfrm>
          <a:prstGeom prst="rect">
            <a:avLst/>
          </a:prstGeom>
          <a:noFill/>
          <a:ln w="9525" cap="flat" cmpd="sng">
            <a:solidFill>
              <a:srgbClr val="FF0000"/>
            </a:solidFill>
            <a:prstDash val="solid"/>
            <a:miter lim="8000"/>
            <a:headEnd type="none" w="med" len="med"/>
            <a:tailEnd type="none" w="med" len="med"/>
          </a:ln>
        </p:spPr>
      </p:pic>
      <p:pic>
        <p:nvPicPr>
          <p:cNvPr id="608" name="Shape 608" descr="http://www.wfisd.net/cms/lib/TX01000557/Centricity/Domain/1755/sat_logo.jpg"/>
          <p:cNvPicPr preferRelativeResize="0"/>
          <p:nvPr/>
        </p:nvPicPr>
        <p:blipFill rotWithShape="1">
          <a:blip r:embed="rId5">
            <a:alphaModFix/>
          </a:blip>
          <a:srcRect/>
          <a:stretch/>
        </p:blipFill>
        <p:spPr>
          <a:xfrm>
            <a:off x="314325" y="2014537"/>
            <a:ext cx="1041400" cy="406400"/>
          </a:xfrm>
          <a:prstGeom prst="rect">
            <a:avLst/>
          </a:prstGeom>
          <a:noFill/>
          <a:ln>
            <a:noFill/>
          </a:ln>
        </p:spPr>
      </p:pic>
      <p:cxnSp>
        <p:nvCxnSpPr>
          <p:cNvPr id="609" name="Shape 609"/>
          <p:cNvCxnSpPr/>
          <p:nvPr/>
        </p:nvCxnSpPr>
        <p:spPr>
          <a:xfrm>
            <a:off x="23812" y="3841750"/>
            <a:ext cx="9120187"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sp>
        <p:nvSpPr>
          <p:cNvPr id="610" name="Shape 610"/>
          <p:cNvSpPr txBox="1"/>
          <p:nvPr/>
        </p:nvSpPr>
        <p:spPr>
          <a:xfrm>
            <a:off x="4645025" y="1743075"/>
            <a:ext cx="1050925" cy="3698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Tough!</a:t>
            </a:r>
          </a:p>
        </p:txBody>
      </p:sp>
      <p:cxnSp>
        <p:nvCxnSpPr>
          <p:cNvPr id="611" name="Shape 611"/>
          <p:cNvCxnSpPr/>
          <p:nvPr/>
        </p:nvCxnSpPr>
        <p:spPr>
          <a:xfrm>
            <a:off x="1616075" y="2863850"/>
            <a:ext cx="839787"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cxnSp>
        <p:nvCxnSpPr>
          <p:cNvPr id="612" name="Shape 612"/>
          <p:cNvCxnSpPr/>
          <p:nvPr/>
        </p:nvCxnSpPr>
        <p:spPr>
          <a:xfrm>
            <a:off x="7667625" y="4724400"/>
            <a:ext cx="838200"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SAT Reading is also really long!</a:t>
            </a:r>
          </a:p>
        </p:txBody>
      </p:sp>
      <p:sp>
        <p:nvSpPr>
          <p:cNvPr id="618" name="Shape 618"/>
          <p:cNvSpPr txBox="1"/>
          <p:nvPr/>
        </p:nvSpPr>
        <p:spPr>
          <a:xfrm>
            <a:off x="692150" y="2835275"/>
            <a:ext cx="2038350" cy="971550"/>
          </a:xfrm>
          <a:prstGeom prst="rect">
            <a:avLst/>
          </a:prstGeom>
          <a:gradFill>
            <a:gsLst>
              <a:gs pos="0">
                <a:srgbClr val="FF9A99"/>
              </a:gs>
              <a:gs pos="100000">
                <a:srgbClr val="D1403C"/>
              </a:gs>
            </a:gsLst>
            <a:lin ang="5400000" scaled="0"/>
          </a:gradFill>
          <a:ln w="9525" cap="flat" cmpd="sng">
            <a:solidFill>
              <a:srgbClr val="BE4B48"/>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a:solidFill>
                  <a:srgbClr val="FFFFFF"/>
                </a:solidFill>
                <a:latin typeface="Calibri"/>
                <a:ea typeface="Calibri"/>
                <a:cs typeface="Calibri"/>
                <a:sym typeface="Calibri"/>
              </a:rPr>
              <a:t>Reading</a:t>
            </a:r>
          </a:p>
        </p:txBody>
      </p:sp>
      <p:sp>
        <p:nvSpPr>
          <p:cNvPr id="619" name="Shape 619"/>
          <p:cNvSpPr txBox="1"/>
          <p:nvPr/>
        </p:nvSpPr>
        <p:spPr>
          <a:xfrm>
            <a:off x="3054350" y="3092450"/>
            <a:ext cx="136683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a:solidFill>
                  <a:schemeClr val="dk1"/>
                </a:solidFill>
                <a:latin typeface="Alegreya"/>
                <a:ea typeface="Alegreya"/>
                <a:cs typeface="Alegreya"/>
                <a:sym typeface="Alegreya"/>
              </a:rPr>
              <a:t>65 minutes</a:t>
            </a:r>
          </a:p>
        </p:txBody>
      </p:sp>
      <p:sp>
        <p:nvSpPr>
          <p:cNvPr id="620" name="Shape 620"/>
          <p:cNvSpPr txBox="1"/>
          <p:nvPr/>
        </p:nvSpPr>
        <p:spPr>
          <a:xfrm>
            <a:off x="5588000" y="2374900"/>
            <a:ext cx="3098800" cy="3382962"/>
          </a:xfrm>
          <a:prstGeom prst="rect">
            <a:avLst/>
          </a:prstGeom>
          <a:solidFill>
            <a:schemeClr val="lt1"/>
          </a:solidFill>
          <a:ln w="25400"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Some students have complained about the challenge of staying focused on a reading task for over an hour without a break:  mental endurance now trumps speed on the SAT.</a:t>
            </a:r>
          </a:p>
        </p:txBody>
      </p:sp>
      <p:sp>
        <p:nvSpPr>
          <p:cNvPr id="621" name="Shape 621"/>
          <p:cNvSpPr/>
          <p:nvPr/>
        </p:nvSpPr>
        <p:spPr>
          <a:xfrm rot="5400000">
            <a:off x="4030662" y="3165475"/>
            <a:ext cx="1982787" cy="509587"/>
          </a:xfrm>
          <a:prstGeom prst="triangle">
            <a:avLst>
              <a:gd name="adj" fmla="val 50000"/>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pic>
        <p:nvPicPr>
          <p:cNvPr id="622" name="Shape 622" descr="http://www.ncphoofbeat.org/wp-content/uploads/2016/01/act_logo-1.jpg"/>
          <p:cNvPicPr preferRelativeResize="0"/>
          <p:nvPr/>
        </p:nvPicPr>
        <p:blipFill rotWithShape="1">
          <a:blip r:embed="rId3">
            <a:alphaModFix/>
          </a:blip>
          <a:srcRect/>
          <a:stretch/>
        </p:blipFill>
        <p:spPr>
          <a:xfrm>
            <a:off x="1319212" y="4584700"/>
            <a:ext cx="912812" cy="403225"/>
          </a:xfrm>
          <a:prstGeom prst="rect">
            <a:avLst/>
          </a:prstGeom>
          <a:noFill/>
          <a:ln w="9525" cap="flat" cmpd="sng">
            <a:solidFill>
              <a:srgbClr val="FF0000"/>
            </a:solidFill>
            <a:prstDash val="solid"/>
            <a:miter lim="8000"/>
            <a:headEnd type="none" w="med" len="med"/>
            <a:tailEnd type="none" w="med" len="med"/>
          </a:ln>
        </p:spPr>
      </p:pic>
      <p:pic>
        <p:nvPicPr>
          <p:cNvPr id="623" name="Shape 623" descr="http://www.wfisd.net/cms/lib/TX01000557/Centricity/Domain/1755/sat_logo.jpg"/>
          <p:cNvPicPr preferRelativeResize="0"/>
          <p:nvPr/>
        </p:nvPicPr>
        <p:blipFill rotWithShape="1">
          <a:blip r:embed="rId4">
            <a:alphaModFix/>
          </a:blip>
          <a:srcRect/>
          <a:stretch/>
        </p:blipFill>
        <p:spPr>
          <a:xfrm>
            <a:off x="1190625" y="2212975"/>
            <a:ext cx="1041400" cy="406400"/>
          </a:xfrm>
          <a:prstGeom prst="rect">
            <a:avLst/>
          </a:prstGeom>
          <a:noFill/>
          <a:ln>
            <a:noFill/>
          </a:ln>
        </p:spPr>
      </p:pic>
      <p:sp>
        <p:nvSpPr>
          <p:cNvPr id="624" name="Shape 624"/>
          <p:cNvSpPr txBox="1"/>
          <p:nvPr/>
        </p:nvSpPr>
        <p:spPr>
          <a:xfrm>
            <a:off x="692150" y="5243512"/>
            <a:ext cx="2038350" cy="514350"/>
          </a:xfrm>
          <a:prstGeom prst="rect">
            <a:avLst/>
          </a:prstGeom>
          <a:gradFill>
            <a:gsLst>
              <a:gs pos="0">
                <a:srgbClr val="FF9A99"/>
              </a:gs>
              <a:gs pos="100000">
                <a:srgbClr val="D1403C"/>
              </a:gs>
            </a:gsLst>
            <a:lin ang="5400000" scaled="0"/>
          </a:gradFill>
          <a:ln w="9525" cap="flat" cmpd="sng">
            <a:solidFill>
              <a:srgbClr val="BE4B48"/>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a:solidFill>
                  <a:srgbClr val="FFFFFF"/>
                </a:solidFill>
                <a:latin typeface="Calibri"/>
                <a:ea typeface="Calibri"/>
                <a:cs typeface="Calibri"/>
                <a:sym typeface="Calibri"/>
              </a:rPr>
              <a:t>Reading</a:t>
            </a:r>
          </a:p>
        </p:txBody>
      </p:sp>
      <p:sp>
        <p:nvSpPr>
          <p:cNvPr id="625" name="Shape 625"/>
          <p:cNvSpPr txBox="1"/>
          <p:nvPr/>
        </p:nvSpPr>
        <p:spPr>
          <a:xfrm>
            <a:off x="3054350" y="5357812"/>
            <a:ext cx="1366837"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35 minutes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A tale of two visions of math</a:t>
            </a:r>
          </a:p>
        </p:txBody>
      </p:sp>
      <p:grpSp>
        <p:nvGrpSpPr>
          <p:cNvPr id="631" name="Shape 631"/>
          <p:cNvGrpSpPr/>
          <p:nvPr/>
        </p:nvGrpSpPr>
        <p:grpSpPr>
          <a:xfrm>
            <a:off x="219075" y="4754562"/>
            <a:ext cx="8448675" cy="1738312"/>
            <a:chOff x="219075" y="4754562"/>
            <a:chExt cx="8448675" cy="1738312"/>
          </a:xfrm>
        </p:grpSpPr>
        <p:pic>
          <p:nvPicPr>
            <p:cNvPr id="632" name="Shape 632"/>
            <p:cNvPicPr preferRelativeResize="0"/>
            <p:nvPr/>
          </p:nvPicPr>
          <p:blipFill rotWithShape="1">
            <a:blip r:embed="rId3">
              <a:alphaModFix/>
            </a:blip>
            <a:srcRect/>
            <a:stretch/>
          </p:blipFill>
          <p:spPr>
            <a:xfrm>
              <a:off x="219075" y="4754562"/>
              <a:ext cx="8448675" cy="1738312"/>
            </a:xfrm>
            <a:prstGeom prst="rect">
              <a:avLst/>
            </a:prstGeom>
            <a:noFill/>
            <a:ln>
              <a:noFill/>
            </a:ln>
          </p:spPr>
        </p:pic>
        <p:sp>
          <p:nvSpPr>
            <p:cNvPr id="633" name="Shape 633"/>
            <p:cNvSpPr txBox="1"/>
            <p:nvPr/>
          </p:nvSpPr>
          <p:spPr>
            <a:xfrm>
              <a:off x="461962" y="4999037"/>
              <a:ext cx="7961312" cy="12477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500" i="0" u="none">
                  <a:solidFill>
                    <a:srgbClr val="000000"/>
                  </a:solidFill>
                  <a:latin typeface="Alegreya"/>
                  <a:ea typeface="Alegreya"/>
                  <a:cs typeface="Alegreya"/>
                  <a:sym typeface="Alegreya"/>
                </a:rPr>
                <a:t>Math is the area of greatest divergence. SAT is limiting its focus, emphasizing Common Core skills, while the ACT is expanding its reach into ever harder content</a:t>
              </a:r>
            </a:p>
          </p:txBody>
        </p:sp>
      </p:grpSp>
      <p:pic>
        <p:nvPicPr>
          <p:cNvPr id="634" name="Shape 634"/>
          <p:cNvPicPr preferRelativeResize="0">
            <a:picLocks noGrp="1"/>
          </p:cNvPicPr>
          <p:nvPr>
            <p:ph type="body" idx="1"/>
          </p:nvPr>
        </p:nvPicPr>
        <p:blipFill rotWithShape="1">
          <a:blip r:embed="rId4">
            <a:alphaModFix/>
          </a:blip>
          <a:srcRect/>
          <a:stretch/>
        </p:blipFill>
        <p:spPr>
          <a:xfrm>
            <a:off x="1971675" y="1822450"/>
            <a:ext cx="5297487" cy="2914650"/>
          </a:xfrm>
          <a:prstGeom prst="rect">
            <a:avLst/>
          </a:prstGeom>
          <a:noFill/>
          <a:ln>
            <a:noFill/>
          </a:ln>
        </p:spPr>
      </p:pic>
      <p:pic>
        <p:nvPicPr>
          <p:cNvPr id="635" name="Shape 635"/>
          <p:cNvPicPr preferRelativeResize="0"/>
          <p:nvPr/>
        </p:nvPicPr>
        <p:blipFill rotWithShape="1">
          <a:blip r:embed="rId5">
            <a:alphaModFix/>
          </a:blip>
          <a:srcRect/>
          <a:stretch/>
        </p:blipFill>
        <p:spPr>
          <a:xfrm>
            <a:off x="5368925" y="3911600"/>
            <a:ext cx="1155700" cy="585787"/>
          </a:xfrm>
          <a:prstGeom prst="rect">
            <a:avLst/>
          </a:prstGeom>
          <a:noFill/>
          <a:ln>
            <a:noFill/>
          </a:ln>
        </p:spPr>
      </p:pic>
      <p:pic>
        <p:nvPicPr>
          <p:cNvPr id="636" name="Shape 636"/>
          <p:cNvPicPr preferRelativeResize="0"/>
          <p:nvPr/>
        </p:nvPicPr>
        <p:blipFill rotWithShape="1">
          <a:blip r:embed="rId6">
            <a:alphaModFix/>
          </a:blip>
          <a:srcRect/>
          <a:stretch/>
        </p:blipFill>
        <p:spPr>
          <a:xfrm>
            <a:off x="2439987" y="3971925"/>
            <a:ext cx="1347787" cy="52546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Comparing SAT and ACT content*</a:t>
            </a:r>
          </a:p>
        </p:txBody>
      </p:sp>
      <p:graphicFrame>
        <p:nvGraphicFramePr>
          <p:cNvPr id="642" name="Shape 642"/>
          <p:cNvGraphicFramePr/>
          <p:nvPr/>
        </p:nvGraphicFramePr>
        <p:xfrm>
          <a:off x="298450" y="2035175"/>
          <a:ext cx="3000000" cy="3000000"/>
        </p:xfrm>
        <a:graphic>
          <a:graphicData uri="http://schemas.openxmlformats.org/drawingml/2006/table">
            <a:tbl>
              <a:tblPr>
                <a:noFill/>
                <a:tableStyleId>{DC8337C9-90AA-4543-9D36-50AF7A07A79A}</a:tableStyleId>
              </a:tblPr>
              <a:tblGrid>
                <a:gridCol w="1668450"/>
                <a:gridCol w="1668450"/>
                <a:gridCol w="1668450"/>
                <a:gridCol w="1716075"/>
                <a:gridCol w="1620825"/>
              </a:tblGrid>
              <a:tr h="701675">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Test</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Algebra</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Geometry</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Arithmetic/</a:t>
                      </a:r>
                    </a:p>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Data Analysis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Trigonometry</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582600">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ACT</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46%</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23%</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24%</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7%</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582600">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SAT</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000" b="1" i="0" u="none">
                          <a:solidFill>
                            <a:srgbClr val="000000"/>
                          </a:solidFill>
                          <a:latin typeface="Alegreya"/>
                          <a:ea typeface="Alegreya"/>
                          <a:cs typeface="Alegreya"/>
                          <a:sym typeface="Alegreya"/>
                        </a:rPr>
                        <a:t>62%</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000" b="1" i="0" u="none">
                          <a:solidFill>
                            <a:srgbClr val="000000"/>
                          </a:solidFill>
                          <a:latin typeface="Alegreya"/>
                          <a:ea typeface="Alegreya"/>
                          <a:cs typeface="Alegreya"/>
                          <a:sym typeface="Alegreya"/>
                        </a:rPr>
                        <a:t>6%</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30%</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2%</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bl>
          </a:graphicData>
        </a:graphic>
      </p:graphicFrame>
      <p:grpSp>
        <p:nvGrpSpPr>
          <p:cNvPr id="643" name="Shape 643"/>
          <p:cNvGrpSpPr/>
          <p:nvPr/>
        </p:nvGrpSpPr>
        <p:grpSpPr>
          <a:xfrm>
            <a:off x="201612" y="4370387"/>
            <a:ext cx="8686800" cy="1347787"/>
            <a:chOff x="201612" y="4370387"/>
            <a:chExt cx="8686800" cy="1347787"/>
          </a:xfrm>
        </p:grpSpPr>
        <p:pic>
          <p:nvPicPr>
            <p:cNvPr id="644" name="Shape 644"/>
            <p:cNvPicPr preferRelativeResize="0"/>
            <p:nvPr/>
          </p:nvPicPr>
          <p:blipFill rotWithShape="1">
            <a:blip r:embed="rId3">
              <a:alphaModFix/>
            </a:blip>
            <a:srcRect/>
            <a:stretch/>
          </p:blipFill>
          <p:spPr>
            <a:xfrm>
              <a:off x="201612" y="4370387"/>
              <a:ext cx="8686800" cy="1347787"/>
            </a:xfrm>
            <a:prstGeom prst="rect">
              <a:avLst/>
            </a:prstGeom>
            <a:noFill/>
            <a:ln>
              <a:noFill/>
            </a:ln>
          </p:spPr>
        </p:pic>
        <p:sp>
          <p:nvSpPr>
            <p:cNvPr id="645" name="Shape 645"/>
            <p:cNvSpPr txBox="1"/>
            <p:nvPr/>
          </p:nvSpPr>
          <p:spPr>
            <a:xfrm>
              <a:off x="446087" y="4611687"/>
              <a:ext cx="8194675" cy="8620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500" i="0" u="none">
                  <a:solidFill>
                    <a:srgbClr val="000000"/>
                  </a:solidFill>
                  <a:latin typeface="Alegreya"/>
                  <a:ea typeface="Alegreya"/>
                  <a:cs typeface="Alegreya"/>
                  <a:sym typeface="Alegreya"/>
                </a:rPr>
                <a:t>SAT has more algebra and much less geometry. Trigonometry is mostly an afterthought. Algebra dominates the SAT.</a:t>
              </a:r>
            </a:p>
          </p:txBody>
        </p:sp>
      </p:grpSp>
      <p:sp>
        <p:nvSpPr>
          <p:cNvPr id="646" name="Shape 646"/>
          <p:cNvSpPr txBox="1"/>
          <p:nvPr/>
        </p:nvSpPr>
        <p:spPr>
          <a:xfrm>
            <a:off x="85725" y="6007100"/>
            <a:ext cx="67266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t>
            </a:r>
            <a:r>
              <a:rPr lang="en-US" sz="1400" i="0" u="none">
                <a:solidFill>
                  <a:schemeClr val="dk1"/>
                </a:solidFill>
                <a:latin typeface="Alegreya"/>
                <a:ea typeface="Alegreya"/>
                <a:cs typeface="Alegreya"/>
                <a:sym typeface="Alegreya"/>
              </a:rPr>
              <a:t>Using SAT categories, slightly different from how the ACT categorizes math items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2700" b="1" i="0" u="none" strike="noStrike" cap="none">
                <a:solidFill>
                  <a:schemeClr val="dk1"/>
                </a:solidFill>
                <a:latin typeface="Alegreya"/>
                <a:ea typeface="Alegreya"/>
                <a:cs typeface="Alegreya"/>
                <a:sym typeface="Alegreya"/>
              </a:rPr>
              <a:t>SAT math emphasizes conceptual understanding</a:t>
            </a:r>
          </a:p>
        </p:txBody>
      </p:sp>
      <p:sp>
        <p:nvSpPr>
          <p:cNvPr id="652" name="Shape 652"/>
          <p:cNvSpPr txBox="1">
            <a:spLocks noGrp="1"/>
          </p:cNvSpPr>
          <p:nvPr>
            <p:ph type="body" idx="1"/>
          </p:nvPr>
        </p:nvSpPr>
        <p:spPr>
          <a:xfrm>
            <a:off x="457200" y="1833562"/>
            <a:ext cx="8229600" cy="4573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Interpreting </a:t>
            </a:r>
            <a:r>
              <a:rPr lang="en-US" sz="2500">
                <a:latin typeface="Alegreya"/>
                <a:ea typeface="Alegreya"/>
                <a:cs typeface="Alegreya"/>
                <a:sym typeface="Alegreya"/>
              </a:rPr>
              <a:t>is often more important than</a:t>
            </a:r>
            <a:r>
              <a:rPr lang="en-US" sz="2500" i="0" u="none">
                <a:solidFill>
                  <a:schemeClr val="dk1"/>
                </a:solidFill>
                <a:latin typeface="Alegreya"/>
                <a:ea typeface="Alegreya"/>
                <a:cs typeface="Alegreya"/>
                <a:sym typeface="Alegreya"/>
              </a:rPr>
              <a:t> solving.</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Understanding how to build and manipulate functions and equations is vital.</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It’s more of an applied math test, gauging fluency and understanding, rather than systematic solving.</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No more immediate roadmap to an answer</a:t>
            </a:r>
            <a:r>
              <a:rPr lang="en-US" sz="2500">
                <a:latin typeface="Alegreya"/>
                <a:ea typeface="Alegreya"/>
                <a:cs typeface="Alegreya"/>
                <a:sym typeface="Alegreya"/>
              </a:rPr>
              <a:t> -</a:t>
            </a:r>
            <a:r>
              <a:rPr lang="en-US" sz="2500" i="0" u="none">
                <a:solidFill>
                  <a:schemeClr val="dk1"/>
                </a:solidFill>
                <a:latin typeface="Alegreya"/>
                <a:ea typeface="Alegreya"/>
                <a:cs typeface="Alegreya"/>
                <a:sym typeface="Alegreya"/>
              </a:rPr>
              <a:t> students must be more discriminating and find a path to an answer.</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Overlapping content with fewer items assessing a solitary concept.</a:t>
            </a:r>
          </a:p>
          <a:p>
            <a:pPr marL="342900" marR="0" lvl="0" indent="-342900" algn="l" rtl="0">
              <a:spcBef>
                <a:spcPts val="500"/>
              </a:spcBef>
              <a:spcAft>
                <a:spcPts val="0"/>
              </a:spcAft>
              <a:buClr>
                <a:schemeClr val="dk1"/>
              </a:buClr>
              <a:buSzPct val="100000"/>
              <a:buFont typeface="Arial"/>
              <a:buNone/>
            </a:pPr>
            <a:endParaRPr sz="2500" b="0" i="0" u="none">
              <a:solidFill>
                <a:schemeClr val="dk1"/>
              </a:solidFill>
              <a:latin typeface="Carme"/>
              <a:ea typeface="Carme"/>
              <a:cs typeface="Carme"/>
              <a:sym typeface="Carm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ACT Math</a:t>
            </a:r>
          </a:p>
        </p:txBody>
      </p:sp>
      <p:sp>
        <p:nvSpPr>
          <p:cNvPr id="658" name="Shape 658"/>
          <p:cNvSpPr txBox="1">
            <a:spLocks noGrp="1"/>
          </p:cNvSpPr>
          <p:nvPr>
            <p:ph type="body" idx="1"/>
          </p:nvPr>
        </p:nvSpPr>
        <p:spPr>
          <a:xfrm>
            <a:off x="457200" y="1782762"/>
            <a:ext cx="8229600" cy="4573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Is more straightforward</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Is more heuristic based: see this type of problem, follow this rule to solve it</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Puts a greater focus on geometry</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Tends to test math concepts in isolation</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Allows a student to always use a calculator</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Pulls from a broader range of topics</a:t>
            </a:r>
          </a:p>
          <a:p>
            <a:pPr marL="342900" marR="0" lvl="0" indent="-342900" algn="l" rtl="0">
              <a:spcBef>
                <a:spcPts val="560"/>
              </a:spcBef>
              <a:spcAft>
                <a:spcPts val="0"/>
              </a:spcAft>
              <a:buClr>
                <a:schemeClr val="dk1"/>
              </a:buClr>
              <a:buSzPct val="100000"/>
              <a:buFont typeface="Arial"/>
              <a:buNone/>
            </a:pPr>
            <a:endParaRPr sz="2800" b="0" i="0" u="none">
              <a:solidFill>
                <a:schemeClr val="dk1"/>
              </a:solidFill>
              <a:latin typeface="Carme"/>
              <a:ea typeface="Carme"/>
              <a:cs typeface="Carme"/>
              <a:sym typeface="Carme"/>
            </a:endParaRPr>
          </a:p>
        </p:txBody>
      </p:sp>
      <p:pic>
        <p:nvPicPr>
          <p:cNvPr id="659" name="Shape 659" descr="http://www.ncphoofbeat.org/wp-content/uploads/2016/01/act_logo-1.jpg"/>
          <p:cNvPicPr preferRelativeResize="0"/>
          <p:nvPr/>
        </p:nvPicPr>
        <p:blipFill rotWithShape="1">
          <a:blip r:embed="rId3">
            <a:alphaModFix/>
          </a:blip>
          <a:srcRect/>
          <a:stretch/>
        </p:blipFill>
        <p:spPr>
          <a:xfrm>
            <a:off x="3470275" y="5411787"/>
            <a:ext cx="2189162" cy="965200"/>
          </a:xfrm>
          <a:prstGeom prst="rect">
            <a:avLst/>
          </a:prstGeom>
          <a:noFill/>
          <a:ln w="9525" cap="flat" cmpd="sng">
            <a:solidFill>
              <a:srgbClr val="FF0000"/>
            </a:solidFill>
            <a:prstDash val="solid"/>
            <a:miter lim="8000"/>
            <a:headEnd type="none" w="med" len="med"/>
            <a:tailEnd type="none" w="med" len="me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457200" y="1752600"/>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b="1" i="0" u="none" strike="noStrike" cap="none">
                <a:solidFill>
                  <a:schemeClr val="dk1"/>
                </a:solidFill>
                <a:latin typeface="Alegreya"/>
                <a:ea typeface="Alegreya"/>
                <a:cs typeface="Alegreya"/>
                <a:sym typeface="Alegreya"/>
              </a:rPr>
              <a:t>The SAT tests more math in the context of word problems than does the ACT</a:t>
            </a:r>
          </a:p>
        </p:txBody>
      </p:sp>
      <p:graphicFrame>
        <p:nvGraphicFramePr>
          <p:cNvPr id="665" name="Shape 665"/>
          <p:cNvGraphicFramePr/>
          <p:nvPr/>
        </p:nvGraphicFramePr>
        <p:xfrm>
          <a:off x="1196975" y="3278187"/>
          <a:ext cx="3000000" cy="3000000"/>
        </p:xfrm>
        <a:graphic>
          <a:graphicData uri="http://schemas.openxmlformats.org/drawingml/2006/table">
            <a:tbl>
              <a:tblPr>
                <a:noFill/>
                <a:tableStyleId>{DC8337C9-90AA-4543-9D36-50AF7A07A79A}</a:tableStyleId>
              </a:tblPr>
              <a:tblGrid>
                <a:gridCol w="2198675"/>
                <a:gridCol w="2198675"/>
                <a:gridCol w="2198675"/>
              </a:tblGrid>
              <a:tr h="582600">
                <a:tc>
                  <a:txBody>
                    <a:bodyPr/>
                    <a:lstStyle/>
                    <a:p>
                      <a:pPr marL="0" marR="0" lvl="0" indent="0" algn="ctr" rtl="0">
                        <a:lnSpc>
                          <a:spcPct val="100000"/>
                        </a:lnSpc>
                        <a:spcBef>
                          <a:spcPts val="0"/>
                        </a:spcBef>
                        <a:spcAft>
                          <a:spcPts val="0"/>
                        </a:spcAft>
                        <a:buClr>
                          <a:srgbClr val="FFFFFF"/>
                        </a:buClr>
                        <a:buSzPct val="25000"/>
                        <a:buFont typeface="Calibri"/>
                        <a:buNone/>
                      </a:pPr>
                      <a:r>
                        <a:rPr lang="en-US" sz="2400" b="1" i="0" u="none">
                          <a:solidFill>
                            <a:srgbClr val="FFFFFF"/>
                          </a:solidFill>
                          <a:latin typeface="Alegreya"/>
                          <a:ea typeface="Alegreya"/>
                          <a:cs typeface="Alegreya"/>
                          <a:sym typeface="Alegreya"/>
                        </a:rPr>
                        <a:t>Test</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400" b="1" i="0" u="none">
                          <a:solidFill>
                            <a:srgbClr val="FFFFFF"/>
                          </a:solidFill>
                          <a:latin typeface="Alegreya"/>
                          <a:ea typeface="Alegreya"/>
                          <a:cs typeface="Alegreya"/>
                          <a:sym typeface="Alegreya"/>
                        </a:rPr>
                        <a:t>Contextual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2400" b="1" i="0" u="none">
                          <a:solidFill>
                            <a:srgbClr val="FFFFFF"/>
                          </a:solidFill>
                          <a:latin typeface="Alegreya"/>
                          <a:ea typeface="Alegreya"/>
                          <a:cs typeface="Alegreya"/>
                          <a:sym typeface="Alegreya"/>
                        </a:rPr>
                        <a:t>Conceptual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582600">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ACT</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36%</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64%</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582600">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SAT</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000" b="1" i="0" u="none">
                          <a:solidFill>
                            <a:srgbClr val="000000"/>
                          </a:solidFill>
                          <a:latin typeface="Alegreya"/>
                          <a:ea typeface="Alegreya"/>
                          <a:cs typeface="Alegreya"/>
                          <a:sym typeface="Alegreya"/>
                        </a:rPr>
                        <a:t>53%</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47%</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Shape 670"/>
          <p:cNvPicPr preferRelativeResize="0"/>
          <p:nvPr/>
        </p:nvPicPr>
        <p:blipFill rotWithShape="1">
          <a:blip r:embed="rId3">
            <a:alphaModFix/>
          </a:blip>
          <a:srcRect/>
          <a:stretch/>
        </p:blipFill>
        <p:spPr>
          <a:xfrm>
            <a:off x="5065712" y="2673350"/>
            <a:ext cx="3113087" cy="3008312"/>
          </a:xfrm>
          <a:prstGeom prst="rect">
            <a:avLst/>
          </a:prstGeom>
          <a:noFill/>
          <a:ln>
            <a:noFill/>
          </a:ln>
        </p:spPr>
      </p:pic>
      <p:pic>
        <p:nvPicPr>
          <p:cNvPr id="671" name="Shape 671"/>
          <p:cNvPicPr preferRelativeResize="0"/>
          <p:nvPr/>
        </p:nvPicPr>
        <p:blipFill rotWithShape="1">
          <a:blip r:embed="rId4">
            <a:alphaModFix/>
          </a:blip>
          <a:srcRect/>
          <a:stretch/>
        </p:blipFill>
        <p:spPr>
          <a:xfrm>
            <a:off x="1320800" y="2500312"/>
            <a:ext cx="3201987" cy="3925887"/>
          </a:xfrm>
          <a:prstGeom prst="rect">
            <a:avLst/>
          </a:prstGeom>
          <a:noFill/>
          <a:ln>
            <a:noFill/>
          </a:ln>
        </p:spPr>
      </p:pic>
      <p:sp>
        <p:nvSpPr>
          <p:cNvPr id="672" name="Shape 672"/>
          <p:cNvSpPr txBox="1">
            <a:spLocks noGrp="1"/>
          </p:cNvSpPr>
          <p:nvPr>
            <p:ph type="title"/>
          </p:nvPr>
        </p:nvSpPr>
        <p:spPr>
          <a:xfrm>
            <a:off x="457200" y="145732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2800" b="1" i="0" u="none" strike="noStrike" cap="none">
                <a:solidFill>
                  <a:schemeClr val="dk1"/>
                </a:solidFill>
                <a:latin typeface="Alegreya"/>
                <a:ea typeface="Alegreya"/>
                <a:cs typeface="Alegreya"/>
                <a:sym typeface="Alegreya"/>
              </a:rPr>
              <a:t>Being able to solve on the SAT is often  subordinate to being able to generate an equation or interpret a constant or variable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457200" y="1295400"/>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b="1" i="0" u="none" strike="noStrike" cap="none">
                <a:solidFill>
                  <a:schemeClr val="dk1"/>
                </a:solidFill>
                <a:latin typeface="Alegreya"/>
                <a:ea typeface="Alegreya"/>
                <a:cs typeface="Alegreya"/>
                <a:sym typeface="Alegreya"/>
              </a:rPr>
              <a:t>ACT math is shifting, integrating more challenging concepts</a:t>
            </a:r>
          </a:p>
        </p:txBody>
      </p:sp>
      <p:sp>
        <p:nvSpPr>
          <p:cNvPr id="678" name="Shape 678"/>
          <p:cNvSpPr txBox="1"/>
          <p:nvPr/>
        </p:nvSpPr>
        <p:spPr>
          <a:xfrm>
            <a:off x="457200" y="2301875"/>
            <a:ext cx="83058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Expanding use of matrices (e.g., multiplication) </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Adding more conic sections (e.g., working with ellipses and parabolic equations)</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Understanding the domain of a function</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Vertical and horizontal asymptotes</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Trig: Using Radians, Terminal Sides and Coterminal Angles (e.g., 30°, –330° and 390°)</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Monomial factors</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Associative and commutative properties</a:t>
            </a:r>
          </a:p>
          <a:p>
            <a:pPr marL="0" marR="0" lvl="0" indent="0" algn="l" rtl="0">
              <a:lnSpc>
                <a:spcPct val="100000"/>
              </a:lnSpc>
              <a:spcBef>
                <a:spcPts val="0"/>
              </a:spcBef>
              <a:spcAft>
                <a:spcPts val="0"/>
              </a:spcAft>
              <a:buNone/>
            </a:pPr>
            <a:endParaRPr sz="2500" b="0" i="0" u="none">
              <a:solidFill>
                <a:schemeClr val="dk1"/>
              </a:solidFill>
              <a:latin typeface="Carme"/>
              <a:ea typeface="Carme"/>
              <a:cs typeface="Carme"/>
              <a:sym typeface="Carm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1184275"/>
            <a:ext cx="8229600" cy="6525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400" b="1" i="0" u="none" strike="noStrike" cap="none">
                <a:solidFill>
                  <a:schemeClr val="dk1"/>
                </a:solidFill>
                <a:latin typeface="Alegreya"/>
                <a:ea typeface="Alegreya"/>
                <a:cs typeface="Alegreya"/>
                <a:sym typeface="Alegreya"/>
              </a:rPr>
              <a:t>To finance their education, students are borrowing much more than ever before</a:t>
            </a:r>
          </a:p>
        </p:txBody>
      </p:sp>
      <p:pic>
        <p:nvPicPr>
          <p:cNvPr id="106" name="Shape 106"/>
          <p:cNvPicPr preferRelativeResize="0"/>
          <p:nvPr/>
        </p:nvPicPr>
        <p:blipFill rotWithShape="1">
          <a:blip r:embed="rId3">
            <a:alphaModFix/>
          </a:blip>
          <a:srcRect/>
          <a:stretch/>
        </p:blipFill>
        <p:spPr>
          <a:xfrm>
            <a:off x="1177925" y="2011362"/>
            <a:ext cx="6959700" cy="3341700"/>
          </a:xfrm>
          <a:prstGeom prst="rect">
            <a:avLst/>
          </a:prstGeom>
          <a:noFill/>
          <a:ln>
            <a:noFill/>
          </a:ln>
        </p:spPr>
      </p:pic>
      <p:grpSp>
        <p:nvGrpSpPr>
          <p:cNvPr id="107" name="Shape 107"/>
          <p:cNvGrpSpPr/>
          <p:nvPr/>
        </p:nvGrpSpPr>
        <p:grpSpPr>
          <a:xfrm>
            <a:off x="639762" y="5224462"/>
            <a:ext cx="7907400" cy="1322400"/>
            <a:chOff x="639762" y="5224462"/>
            <a:chExt cx="7907400" cy="1322400"/>
          </a:xfrm>
        </p:grpSpPr>
        <p:pic>
          <p:nvPicPr>
            <p:cNvPr id="108" name="Shape 108"/>
            <p:cNvPicPr preferRelativeResize="0"/>
            <p:nvPr/>
          </p:nvPicPr>
          <p:blipFill rotWithShape="1">
            <a:blip r:embed="rId4">
              <a:alphaModFix/>
            </a:blip>
            <a:srcRect/>
            <a:stretch/>
          </p:blipFill>
          <p:spPr>
            <a:xfrm>
              <a:off x="639762" y="5224462"/>
              <a:ext cx="7907400" cy="1322400"/>
            </a:xfrm>
            <a:prstGeom prst="rect">
              <a:avLst/>
            </a:prstGeom>
            <a:noFill/>
            <a:ln>
              <a:noFill/>
            </a:ln>
          </p:spPr>
        </p:pic>
        <p:sp>
          <p:nvSpPr>
            <p:cNvPr id="109" name="Shape 109"/>
            <p:cNvSpPr txBox="1"/>
            <p:nvPr/>
          </p:nvSpPr>
          <p:spPr>
            <a:xfrm>
              <a:off x="882650" y="5468937"/>
              <a:ext cx="7418400" cy="8319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a:solidFill>
                    <a:srgbClr val="000000"/>
                  </a:solidFill>
                  <a:latin typeface="Alegreya"/>
                  <a:ea typeface="Alegreya"/>
                  <a:cs typeface="Alegreya"/>
                  <a:sym typeface="Alegreya"/>
                </a:rPr>
                <a:t>Students now leave college owing an average of $37,172; Total US student debt approaches $1.3 Trillion!</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457200" y="1265237"/>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200" b="1" i="0" u="none" strike="noStrike" cap="none">
                <a:solidFill>
                  <a:schemeClr val="dk1"/>
                </a:solidFill>
                <a:latin typeface="Alegreya"/>
                <a:ea typeface="Alegreya"/>
                <a:cs typeface="Alegreya"/>
                <a:sym typeface="Alegreya"/>
              </a:rPr>
              <a:t>May 23 2016</a:t>
            </a:r>
            <a:r>
              <a:rPr lang="en-US" sz="3200" b="1">
                <a:latin typeface="Alegreya"/>
                <a:ea typeface="Alegreya"/>
                <a:cs typeface="Alegreya"/>
                <a:sym typeface="Alegreya"/>
              </a:rPr>
              <a:t>:</a:t>
            </a:r>
            <a:r>
              <a:rPr lang="en-US" sz="3200" b="1" i="0" u="none" strike="noStrike" cap="none">
                <a:solidFill>
                  <a:schemeClr val="dk1"/>
                </a:solidFill>
                <a:latin typeface="Alegreya"/>
                <a:ea typeface="Alegreya"/>
                <a:cs typeface="Alegreya"/>
                <a:sym typeface="Alegreya"/>
              </a:rPr>
              <a:t> ACT released its new Official Guide with the hardest ACT math we’ve seen. </a:t>
            </a:r>
          </a:p>
        </p:txBody>
      </p:sp>
      <p:sp>
        <p:nvSpPr>
          <p:cNvPr id="684" name="Shape 684"/>
          <p:cNvSpPr txBox="1"/>
          <p:nvPr/>
        </p:nvSpPr>
        <p:spPr>
          <a:xfrm>
            <a:off x="457200" y="2446337"/>
            <a:ext cx="8686800" cy="23495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Vectors</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Advanced probability</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Advanced sequences</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Permutations using !</a:t>
            </a:r>
          </a:p>
          <a:p>
            <a:pPr marL="342900" marR="0" lvl="0" indent="-342900" algn="l" rtl="0">
              <a:lnSpc>
                <a:spcPct val="100000"/>
              </a:lnSpc>
              <a:spcBef>
                <a:spcPts val="48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Line of best fit (way more advanced than those on the SAT)</a:t>
            </a:r>
          </a:p>
        </p:txBody>
      </p:sp>
      <p:grpSp>
        <p:nvGrpSpPr>
          <p:cNvPr id="685" name="Shape 685"/>
          <p:cNvGrpSpPr/>
          <p:nvPr/>
        </p:nvGrpSpPr>
        <p:grpSpPr>
          <a:xfrm>
            <a:off x="19050" y="4973637"/>
            <a:ext cx="9247187" cy="1414462"/>
            <a:chOff x="19050" y="4973637"/>
            <a:chExt cx="9247187" cy="1414462"/>
          </a:xfrm>
        </p:grpSpPr>
        <p:pic>
          <p:nvPicPr>
            <p:cNvPr id="686" name="Shape 686"/>
            <p:cNvPicPr preferRelativeResize="0"/>
            <p:nvPr/>
          </p:nvPicPr>
          <p:blipFill rotWithShape="1">
            <a:blip r:embed="rId3">
              <a:alphaModFix/>
            </a:blip>
            <a:srcRect/>
            <a:stretch/>
          </p:blipFill>
          <p:spPr>
            <a:xfrm>
              <a:off x="19050" y="4973637"/>
              <a:ext cx="9247187" cy="1414462"/>
            </a:xfrm>
            <a:prstGeom prst="rect">
              <a:avLst/>
            </a:prstGeom>
            <a:noFill/>
            <a:ln>
              <a:noFill/>
            </a:ln>
          </p:spPr>
        </p:pic>
        <p:sp>
          <p:nvSpPr>
            <p:cNvPr id="687" name="Shape 687"/>
            <p:cNvSpPr txBox="1"/>
            <p:nvPr/>
          </p:nvSpPr>
          <p:spPr>
            <a:xfrm>
              <a:off x="260350" y="5219700"/>
              <a:ext cx="8761412" cy="9223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600" i="0" u="none">
                  <a:solidFill>
                    <a:srgbClr val="000000"/>
                  </a:solidFill>
                  <a:latin typeface="Alegreya"/>
                  <a:ea typeface="Alegreya"/>
                  <a:cs typeface="Alegreya"/>
                  <a:sym typeface="Alegreya"/>
                </a:rPr>
                <a:t>This is a clear and direct move away from the Algebra-heavy SAT revamp towards a broader scope of advanced math skills.</a:t>
              </a:r>
            </a:p>
          </p:txBody>
        </p:sp>
      </p:grpSp>
      <p:pic>
        <p:nvPicPr>
          <p:cNvPr id="688" name="Shape 688"/>
          <p:cNvPicPr preferRelativeResize="0"/>
          <p:nvPr/>
        </p:nvPicPr>
        <p:blipFill rotWithShape="1">
          <a:blip r:embed="rId4">
            <a:alphaModFix/>
          </a:blip>
          <a:srcRect/>
          <a:stretch/>
        </p:blipFill>
        <p:spPr>
          <a:xfrm>
            <a:off x="6735762" y="2139950"/>
            <a:ext cx="1530350" cy="19875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127317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4200" b="1" i="0" u="none" strike="noStrike" cap="none">
                <a:solidFill>
                  <a:schemeClr val="dk1"/>
                </a:solidFill>
                <a:latin typeface="Alegreya"/>
                <a:ea typeface="Alegreya"/>
                <a:cs typeface="Alegreya"/>
                <a:sym typeface="Alegreya"/>
              </a:rPr>
              <a:t>Science</a:t>
            </a:r>
          </a:p>
        </p:txBody>
      </p:sp>
      <p:pic>
        <p:nvPicPr>
          <p:cNvPr id="694" name="Shape 694"/>
          <p:cNvPicPr preferRelativeResize="0"/>
          <p:nvPr/>
        </p:nvPicPr>
        <p:blipFill rotWithShape="1">
          <a:blip r:embed="rId3">
            <a:alphaModFix/>
          </a:blip>
          <a:srcRect/>
          <a:stretch/>
        </p:blipFill>
        <p:spPr>
          <a:xfrm>
            <a:off x="2692400" y="2303462"/>
            <a:ext cx="3843337" cy="384333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125412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2800" b="1" i="0" u="none" strike="noStrike" cap="none">
                <a:solidFill>
                  <a:schemeClr val="dk1"/>
                </a:solidFill>
                <a:latin typeface="Alegreya"/>
                <a:ea typeface="Alegreya"/>
                <a:cs typeface="Alegreya"/>
                <a:sym typeface="Alegreya"/>
              </a:rPr>
              <a:t>The ACT has a rigorous science section, while the SAT has some science items sprinkled throughout</a:t>
            </a:r>
          </a:p>
        </p:txBody>
      </p:sp>
      <p:sp>
        <p:nvSpPr>
          <p:cNvPr id="700" name="Shape 700"/>
          <p:cNvSpPr txBox="1"/>
          <p:nvPr/>
        </p:nvSpPr>
        <p:spPr>
          <a:xfrm>
            <a:off x="379412" y="2230437"/>
            <a:ext cx="5035550" cy="2595562"/>
          </a:xfrm>
          <a:prstGeom prst="rect">
            <a:avLst/>
          </a:prstGeom>
          <a:no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2700" i="0" u="none">
                <a:solidFill>
                  <a:schemeClr val="dk1"/>
                </a:solidFill>
                <a:latin typeface="Alegreya"/>
                <a:ea typeface="Alegreya"/>
                <a:cs typeface="Alegreya"/>
                <a:sym typeface="Alegreya"/>
              </a:rPr>
              <a:t>Science fluency examines one’s ability to read tables, charts, and graphs and science texts.  Students must see trends, correlations, extrapolate and interpolate data.</a:t>
            </a:r>
          </a:p>
        </p:txBody>
      </p:sp>
      <p:grpSp>
        <p:nvGrpSpPr>
          <p:cNvPr id="701" name="Shape 701"/>
          <p:cNvGrpSpPr/>
          <p:nvPr/>
        </p:nvGrpSpPr>
        <p:grpSpPr>
          <a:xfrm>
            <a:off x="420687" y="4895850"/>
            <a:ext cx="7985125" cy="1438275"/>
            <a:chOff x="420687" y="4895850"/>
            <a:chExt cx="7985125" cy="1438275"/>
          </a:xfrm>
        </p:grpSpPr>
        <p:pic>
          <p:nvPicPr>
            <p:cNvPr id="702" name="Shape 702"/>
            <p:cNvPicPr preferRelativeResize="0"/>
            <p:nvPr/>
          </p:nvPicPr>
          <p:blipFill rotWithShape="1">
            <a:blip r:embed="rId3">
              <a:alphaModFix/>
            </a:blip>
            <a:srcRect/>
            <a:stretch/>
          </p:blipFill>
          <p:spPr>
            <a:xfrm>
              <a:off x="420687" y="4895850"/>
              <a:ext cx="7985125" cy="1438275"/>
            </a:xfrm>
            <a:prstGeom prst="rect">
              <a:avLst/>
            </a:prstGeom>
            <a:noFill/>
            <a:ln>
              <a:noFill/>
            </a:ln>
          </p:spPr>
        </p:pic>
        <p:sp>
          <p:nvSpPr>
            <p:cNvPr id="703" name="Shape 703"/>
            <p:cNvSpPr txBox="1"/>
            <p:nvPr/>
          </p:nvSpPr>
          <p:spPr>
            <a:xfrm>
              <a:off x="663575" y="5137150"/>
              <a:ext cx="7500937" cy="9540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800" i="0" u="none">
                  <a:solidFill>
                    <a:srgbClr val="000000"/>
                  </a:solidFill>
                  <a:latin typeface="Alegreya"/>
                  <a:ea typeface="Alegreya"/>
                  <a:cs typeface="Alegreya"/>
                  <a:sym typeface="Alegreya"/>
                </a:rPr>
                <a:t>The ACT Science section is a far greater challenge than the “science” tested thus far on the SAT</a:t>
              </a:r>
            </a:p>
          </p:txBody>
        </p:sp>
      </p:grpSp>
      <p:pic>
        <p:nvPicPr>
          <p:cNvPr id="704" name="Shape 704" descr="C:\Users\ATS Employee\Downloads\image.png"/>
          <p:cNvPicPr preferRelativeResize="0"/>
          <p:nvPr/>
        </p:nvPicPr>
        <p:blipFill rotWithShape="1">
          <a:blip r:embed="rId4">
            <a:alphaModFix/>
          </a:blip>
          <a:srcRect/>
          <a:stretch/>
        </p:blipFill>
        <p:spPr>
          <a:xfrm>
            <a:off x="6111875" y="2122487"/>
            <a:ext cx="2716212" cy="270351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960437"/>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b="1" i="0" u="none" strike="noStrike" cap="none">
                <a:solidFill>
                  <a:schemeClr val="dk1"/>
                </a:solidFill>
                <a:latin typeface="Alegreya"/>
                <a:ea typeface="Alegreya"/>
                <a:cs typeface="Alegreya"/>
                <a:sym typeface="Alegreya"/>
              </a:rPr>
              <a:t>ACT Science: many multi-part problems</a:t>
            </a:r>
          </a:p>
        </p:txBody>
      </p:sp>
      <p:pic>
        <p:nvPicPr>
          <p:cNvPr id="710" name="Shape 710"/>
          <p:cNvPicPr preferRelativeResize="0"/>
          <p:nvPr/>
        </p:nvPicPr>
        <p:blipFill rotWithShape="1">
          <a:blip r:embed="rId3">
            <a:alphaModFix/>
          </a:blip>
          <a:srcRect/>
          <a:stretch/>
        </p:blipFill>
        <p:spPr>
          <a:xfrm>
            <a:off x="334962" y="1704975"/>
            <a:ext cx="5302250" cy="4672012"/>
          </a:xfrm>
          <a:prstGeom prst="rect">
            <a:avLst/>
          </a:prstGeom>
          <a:noFill/>
          <a:ln>
            <a:noFill/>
          </a:ln>
        </p:spPr>
      </p:pic>
      <p:sp>
        <p:nvSpPr>
          <p:cNvPr id="711" name="Shape 711"/>
          <p:cNvSpPr txBox="1"/>
          <p:nvPr/>
        </p:nvSpPr>
        <p:spPr>
          <a:xfrm>
            <a:off x="5883275" y="2549525"/>
            <a:ext cx="2959100" cy="2851150"/>
          </a:xfrm>
          <a:prstGeom prst="rect">
            <a:avLst/>
          </a:prstGeom>
          <a:solidFill>
            <a:schemeClr val="lt1"/>
          </a:solidFill>
          <a:ln w="25400"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Students must quickly move between different parts of the passage, the charts, tables and graphs, making connections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130492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800" b="1" i="0" u="none" strike="noStrike" cap="none">
                <a:solidFill>
                  <a:schemeClr val="dk1"/>
                </a:solidFill>
                <a:latin typeface="Alegreya"/>
                <a:ea typeface="Alegreya"/>
                <a:cs typeface="Alegreya"/>
                <a:sym typeface="Alegreya"/>
              </a:rPr>
              <a:t>ACT science, like math, is growing increasingly difficult</a:t>
            </a:r>
          </a:p>
        </p:txBody>
      </p:sp>
      <p:sp>
        <p:nvSpPr>
          <p:cNvPr id="717" name="Shape 717"/>
          <p:cNvSpPr txBox="1"/>
          <p:nvPr/>
        </p:nvSpPr>
        <p:spPr>
          <a:xfrm>
            <a:off x="457200" y="2259012"/>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Moving from 7 to 6 passages per test allows for a deeper testing for those passages.</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Science is getting more tricky, with more complex questions, and fewer simple items.</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Students are more frequently asked to distinguish between scientific concepts such as independent and dependent variables.  </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On recent ACT tests, the science section is assessing more direct physics knowledge, e.g., potential vs kinetic energy, mass vs weight.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The optional essays on the SAT and ACT</a:t>
            </a:r>
          </a:p>
        </p:txBody>
      </p:sp>
      <p:sp>
        <p:nvSpPr>
          <p:cNvPr id="723" name="Shape 723"/>
          <p:cNvSpPr txBox="1">
            <a:spLocks noGrp="1"/>
          </p:cNvSpPr>
          <p:nvPr>
            <p:ph type="body" idx="1"/>
          </p:nvPr>
        </p:nvSpPr>
        <p:spPr>
          <a:xfrm>
            <a:off x="457200" y="2068512"/>
            <a:ext cx="5384800" cy="37830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They are testing critical thinking and analytical skills</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They require more skilled reading and planning</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It will be effectively impossible to memorize canned essay templates and employ them on these new tests.</a:t>
            </a:r>
          </a:p>
        </p:txBody>
      </p:sp>
      <p:pic>
        <p:nvPicPr>
          <p:cNvPr id="724" name="Shape 724" descr="http://www.jamesgoulding.com/Pix/essays.gif"/>
          <p:cNvPicPr preferRelativeResize="0"/>
          <p:nvPr/>
        </p:nvPicPr>
        <p:blipFill rotWithShape="1">
          <a:blip r:embed="rId3">
            <a:alphaModFix/>
          </a:blip>
          <a:srcRect/>
          <a:stretch/>
        </p:blipFill>
        <p:spPr>
          <a:xfrm>
            <a:off x="6175375" y="2509837"/>
            <a:ext cx="2465387" cy="279241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457200" y="1101725"/>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The SAT Essay: A document based question</a:t>
            </a:r>
          </a:p>
        </p:txBody>
      </p:sp>
      <p:pic>
        <p:nvPicPr>
          <p:cNvPr id="730" name="Shape 730"/>
          <p:cNvPicPr preferRelativeResize="0"/>
          <p:nvPr/>
        </p:nvPicPr>
        <p:blipFill rotWithShape="1">
          <a:blip r:embed="rId3">
            <a:alphaModFix/>
          </a:blip>
          <a:srcRect/>
          <a:stretch/>
        </p:blipFill>
        <p:spPr>
          <a:xfrm>
            <a:off x="504825" y="1800225"/>
            <a:ext cx="5026025" cy="1666875"/>
          </a:xfrm>
          <a:prstGeom prst="rect">
            <a:avLst/>
          </a:prstGeom>
          <a:noFill/>
          <a:ln>
            <a:noFill/>
          </a:ln>
        </p:spPr>
      </p:pic>
      <p:pic>
        <p:nvPicPr>
          <p:cNvPr id="731" name="Shape 731"/>
          <p:cNvPicPr preferRelativeResize="0"/>
          <p:nvPr/>
        </p:nvPicPr>
        <p:blipFill rotWithShape="1">
          <a:blip r:embed="rId4">
            <a:alphaModFix/>
          </a:blip>
          <a:srcRect/>
          <a:stretch/>
        </p:blipFill>
        <p:spPr>
          <a:xfrm>
            <a:off x="504825" y="3598862"/>
            <a:ext cx="4879975" cy="2112962"/>
          </a:xfrm>
          <a:prstGeom prst="rect">
            <a:avLst/>
          </a:prstGeom>
          <a:noFill/>
          <a:ln>
            <a:noFill/>
          </a:ln>
        </p:spPr>
      </p:pic>
      <p:sp>
        <p:nvSpPr>
          <p:cNvPr id="732" name="Shape 732"/>
          <p:cNvSpPr/>
          <p:nvPr/>
        </p:nvSpPr>
        <p:spPr>
          <a:xfrm rot="5400000">
            <a:off x="4648200" y="3279775"/>
            <a:ext cx="1982787" cy="509587"/>
          </a:xfrm>
          <a:prstGeom prst="triangle">
            <a:avLst>
              <a:gd name="adj" fmla="val 50000"/>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33" name="Shape 733"/>
          <p:cNvSpPr txBox="1"/>
          <p:nvPr/>
        </p:nvSpPr>
        <p:spPr>
          <a:xfrm>
            <a:off x="6148387" y="1965325"/>
            <a:ext cx="2655887" cy="3268662"/>
          </a:xfrm>
          <a:prstGeom prst="rect">
            <a:avLst/>
          </a:prstGeom>
          <a:solidFill>
            <a:schemeClr val="lt1"/>
          </a:solidFill>
          <a:ln w="25400"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The College Board has modified free response exercises from AP Language and AP Literature exams to create this new SAT essay</a:t>
            </a:r>
          </a:p>
        </p:txBody>
      </p:sp>
      <p:pic>
        <p:nvPicPr>
          <p:cNvPr id="734" name="Shape 734" descr="https://www.dcsdk12.org/sites/default/files/schools/PonderosaHighSchool/departments/testing/apcollegeboardlogo2.png"/>
          <p:cNvPicPr preferRelativeResize="0"/>
          <p:nvPr/>
        </p:nvPicPr>
        <p:blipFill rotWithShape="1">
          <a:blip r:embed="rId5">
            <a:alphaModFix/>
          </a:blip>
          <a:srcRect/>
          <a:stretch/>
        </p:blipFill>
        <p:spPr>
          <a:xfrm>
            <a:off x="3505200" y="5711825"/>
            <a:ext cx="2025650" cy="6445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Shape 739" descr="skd182040sdc.png"/>
          <p:cNvPicPr preferRelativeResize="0"/>
          <p:nvPr/>
        </p:nvPicPr>
        <p:blipFill rotWithShape="1">
          <a:blip r:embed="rId3">
            <a:alphaModFix/>
          </a:blip>
          <a:srcRect/>
          <a:stretch/>
        </p:blipFill>
        <p:spPr>
          <a:xfrm>
            <a:off x="1303200" y="4305350"/>
            <a:ext cx="1565400" cy="1874700"/>
          </a:xfrm>
          <a:prstGeom prst="rect">
            <a:avLst/>
          </a:prstGeom>
          <a:noFill/>
          <a:ln>
            <a:noFill/>
          </a:ln>
        </p:spPr>
      </p:pic>
      <p:sp>
        <p:nvSpPr>
          <p:cNvPr id="740" name="Shape 740"/>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The ACT essay is challenging too</a:t>
            </a:r>
          </a:p>
        </p:txBody>
      </p:sp>
      <p:sp>
        <p:nvSpPr>
          <p:cNvPr id="741" name="Shape 741"/>
          <p:cNvSpPr txBox="1">
            <a:spLocks noGrp="1"/>
          </p:cNvSpPr>
          <p:nvPr>
            <p:ph type="body" idx="1"/>
          </p:nvPr>
        </p:nvSpPr>
        <p:spPr>
          <a:xfrm>
            <a:off x="457200" y="1833562"/>
            <a:ext cx="8229600" cy="23320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Evaluates 4 areas: ideas and analysis, development and support, organization, and language use.  </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Students are provided several perspectives and asked to create their own analysis of an issue</a:t>
            </a:r>
          </a:p>
        </p:txBody>
      </p:sp>
      <p:pic>
        <p:nvPicPr>
          <p:cNvPr id="742" name="Shape 742" descr="skd182040sdc.png"/>
          <p:cNvPicPr preferRelativeResize="0"/>
          <p:nvPr/>
        </p:nvPicPr>
        <p:blipFill rotWithShape="1">
          <a:blip r:embed="rId3">
            <a:alphaModFix/>
          </a:blip>
          <a:srcRect/>
          <a:stretch/>
        </p:blipFill>
        <p:spPr>
          <a:xfrm>
            <a:off x="6065837" y="4225925"/>
            <a:ext cx="1563687" cy="1874837"/>
          </a:xfrm>
          <a:prstGeom prst="rect">
            <a:avLst/>
          </a:prstGeom>
          <a:noFill/>
          <a:ln>
            <a:noFill/>
          </a:ln>
        </p:spPr>
      </p:pic>
      <p:pic>
        <p:nvPicPr>
          <p:cNvPr id="743" name="Shape 743" descr="skd181973sdc.png"/>
          <p:cNvPicPr preferRelativeResize="0"/>
          <p:nvPr/>
        </p:nvPicPr>
        <p:blipFill rotWithShape="1">
          <a:blip r:embed="rId4">
            <a:alphaModFix/>
          </a:blip>
          <a:srcRect/>
          <a:stretch/>
        </p:blipFill>
        <p:spPr>
          <a:xfrm>
            <a:off x="3763975" y="4352838"/>
            <a:ext cx="1481100" cy="1908300"/>
          </a:xfrm>
          <a:prstGeom prst="rect">
            <a:avLst/>
          </a:prstGeom>
          <a:noFill/>
          <a:ln>
            <a:noFill/>
          </a:ln>
        </p:spPr>
      </p:pic>
      <p:sp>
        <p:nvSpPr>
          <p:cNvPr id="744" name="Shape 744"/>
          <p:cNvSpPr txBox="1"/>
          <p:nvPr/>
        </p:nvSpPr>
        <p:spPr>
          <a:xfrm>
            <a:off x="1516062" y="5122862"/>
            <a:ext cx="1427162" cy="368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Progressive</a:t>
            </a:r>
          </a:p>
        </p:txBody>
      </p:sp>
      <p:sp>
        <p:nvSpPr>
          <p:cNvPr id="745" name="Shape 745"/>
          <p:cNvSpPr txBox="1"/>
          <p:nvPr/>
        </p:nvSpPr>
        <p:spPr>
          <a:xfrm>
            <a:off x="6140450" y="5057775"/>
            <a:ext cx="1577975"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Conservative</a:t>
            </a:r>
          </a:p>
        </p:txBody>
      </p:sp>
      <p:sp>
        <p:nvSpPr>
          <p:cNvPr id="746" name="Shape 746"/>
          <p:cNvSpPr txBox="1"/>
          <p:nvPr/>
        </p:nvSpPr>
        <p:spPr>
          <a:xfrm>
            <a:off x="6037262" y="5897562"/>
            <a:ext cx="1411287" cy="45085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Author 3</a:t>
            </a:r>
          </a:p>
        </p:txBody>
      </p:sp>
      <p:sp>
        <p:nvSpPr>
          <p:cNvPr id="747" name="Shape 747"/>
          <p:cNvSpPr txBox="1"/>
          <p:nvPr/>
        </p:nvSpPr>
        <p:spPr>
          <a:xfrm>
            <a:off x="1397000" y="5897562"/>
            <a:ext cx="1411287" cy="45085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Author 1</a:t>
            </a:r>
          </a:p>
        </p:txBody>
      </p:sp>
      <p:sp>
        <p:nvSpPr>
          <p:cNvPr id="748" name="Shape 748"/>
          <p:cNvSpPr txBox="1"/>
          <p:nvPr/>
        </p:nvSpPr>
        <p:spPr>
          <a:xfrm>
            <a:off x="5427662" y="5154612"/>
            <a:ext cx="482600"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Vs</a:t>
            </a:r>
            <a:r>
              <a:rPr lang="en-US" sz="1400" i="0" u="none">
                <a:solidFill>
                  <a:schemeClr val="dk1"/>
                </a:solidFill>
                <a:latin typeface="Alegreya"/>
                <a:ea typeface="Alegreya"/>
                <a:cs typeface="Alegreya"/>
                <a:sym typeface="Alegreya"/>
              </a:rPr>
              <a:t>.</a:t>
            </a:r>
          </a:p>
        </p:txBody>
      </p:sp>
      <p:sp>
        <p:nvSpPr>
          <p:cNvPr id="749" name="Shape 749"/>
          <p:cNvSpPr txBox="1"/>
          <p:nvPr/>
        </p:nvSpPr>
        <p:spPr>
          <a:xfrm>
            <a:off x="3916362" y="5231337"/>
            <a:ext cx="11574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Moderate</a:t>
            </a:r>
          </a:p>
        </p:txBody>
      </p:sp>
      <p:sp>
        <p:nvSpPr>
          <p:cNvPr id="750" name="Shape 750"/>
          <p:cNvSpPr txBox="1"/>
          <p:nvPr/>
        </p:nvSpPr>
        <p:spPr>
          <a:xfrm>
            <a:off x="3798937" y="5897525"/>
            <a:ext cx="1411200" cy="4509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Author 2</a:t>
            </a:r>
          </a:p>
        </p:txBody>
      </p:sp>
      <p:sp>
        <p:nvSpPr>
          <p:cNvPr id="751" name="Shape 751"/>
          <p:cNvSpPr txBox="1"/>
          <p:nvPr/>
        </p:nvSpPr>
        <p:spPr>
          <a:xfrm>
            <a:off x="3079750" y="5145087"/>
            <a:ext cx="482600" cy="40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Vs</a:t>
            </a:r>
            <a:r>
              <a:rPr lang="en-US" sz="1400" i="0" u="none">
                <a:solidFill>
                  <a:schemeClr val="dk1"/>
                </a:solidFill>
                <a:latin typeface="Alegreya"/>
                <a:ea typeface="Alegreya"/>
                <a:cs typeface="Alegreya"/>
                <a:sym typeface="Alegreya"/>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Shape 756" descr="http://www.collegeflagsandbanners.com/scart/public/database/product/images_products/56536_big.jpg"/>
          <p:cNvPicPr preferRelativeResize="0"/>
          <p:nvPr/>
        </p:nvPicPr>
        <p:blipFill rotWithShape="1">
          <a:blip r:embed="rId3">
            <a:alphaModFix/>
          </a:blip>
          <a:srcRect/>
          <a:stretch/>
        </p:blipFill>
        <p:spPr>
          <a:xfrm rot="1260000">
            <a:off x="5788025" y="3824287"/>
            <a:ext cx="2373312" cy="1381125"/>
          </a:xfrm>
          <a:prstGeom prst="rect">
            <a:avLst/>
          </a:prstGeom>
          <a:noFill/>
          <a:ln>
            <a:noFill/>
          </a:ln>
        </p:spPr>
      </p:pic>
      <p:pic>
        <p:nvPicPr>
          <p:cNvPr id="757" name="Shape 757" descr="http://ecx.images-amazon.com/images/I/4117QmHgJUL.jpg"/>
          <p:cNvPicPr preferRelativeResize="0"/>
          <p:nvPr/>
        </p:nvPicPr>
        <p:blipFill rotWithShape="1">
          <a:blip r:embed="rId4">
            <a:alphaModFix/>
          </a:blip>
          <a:srcRect/>
          <a:stretch/>
        </p:blipFill>
        <p:spPr>
          <a:xfrm rot="1380000">
            <a:off x="1012825" y="3708400"/>
            <a:ext cx="2525712" cy="1449387"/>
          </a:xfrm>
          <a:prstGeom prst="rect">
            <a:avLst/>
          </a:prstGeom>
          <a:noFill/>
          <a:ln>
            <a:noFill/>
          </a:ln>
        </p:spPr>
      </p:pic>
      <p:sp>
        <p:nvSpPr>
          <p:cNvPr id="758" name="Shape 758"/>
          <p:cNvSpPr txBox="1">
            <a:spLocks noGrp="1"/>
          </p:cNvSpPr>
          <p:nvPr>
            <p:ph type="title"/>
          </p:nvPr>
        </p:nvSpPr>
        <p:spPr>
          <a:xfrm>
            <a:off x="457200" y="13366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Citing cost and validity issues, not all schools require the SAT or ACT essays</a:t>
            </a:r>
          </a:p>
        </p:txBody>
      </p:sp>
      <p:grpSp>
        <p:nvGrpSpPr>
          <p:cNvPr id="759" name="Shape 759"/>
          <p:cNvGrpSpPr/>
          <p:nvPr/>
        </p:nvGrpSpPr>
        <p:grpSpPr>
          <a:xfrm>
            <a:off x="292100" y="5010150"/>
            <a:ext cx="8497887" cy="1446212"/>
            <a:chOff x="292100" y="5010150"/>
            <a:chExt cx="8497887" cy="1446212"/>
          </a:xfrm>
        </p:grpSpPr>
        <p:pic>
          <p:nvPicPr>
            <p:cNvPr id="760" name="Shape 760"/>
            <p:cNvPicPr preferRelativeResize="0"/>
            <p:nvPr/>
          </p:nvPicPr>
          <p:blipFill rotWithShape="1">
            <a:blip r:embed="rId5">
              <a:alphaModFix/>
            </a:blip>
            <a:srcRect/>
            <a:stretch/>
          </p:blipFill>
          <p:spPr>
            <a:xfrm>
              <a:off x="292100" y="5010150"/>
              <a:ext cx="8497887" cy="1446212"/>
            </a:xfrm>
            <a:prstGeom prst="rect">
              <a:avLst/>
            </a:prstGeom>
            <a:noFill/>
            <a:ln>
              <a:noFill/>
            </a:ln>
          </p:spPr>
        </p:pic>
        <p:sp>
          <p:nvSpPr>
            <p:cNvPr id="761" name="Shape 761"/>
            <p:cNvSpPr txBox="1"/>
            <p:nvPr/>
          </p:nvSpPr>
          <p:spPr>
            <a:xfrm>
              <a:off x="536575" y="5256212"/>
              <a:ext cx="8007350" cy="9540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800" i="0" u="none">
                  <a:solidFill>
                    <a:srgbClr val="000000"/>
                  </a:solidFill>
                  <a:latin typeface="Alegreya"/>
                  <a:ea typeface="Alegreya"/>
                  <a:cs typeface="Alegreya"/>
                  <a:sym typeface="Alegreya"/>
                </a:rPr>
                <a:t>These new essays should be much more predictive of performance in 1</a:t>
              </a:r>
              <a:r>
                <a:rPr lang="en-US" sz="2800" i="0" u="none" baseline="30000">
                  <a:solidFill>
                    <a:srgbClr val="000000"/>
                  </a:solidFill>
                  <a:latin typeface="Alegreya"/>
                  <a:ea typeface="Alegreya"/>
                  <a:cs typeface="Alegreya"/>
                  <a:sym typeface="Alegreya"/>
                </a:rPr>
                <a:t>st</a:t>
              </a:r>
              <a:r>
                <a:rPr lang="en-US" sz="2800" i="0" u="none">
                  <a:solidFill>
                    <a:srgbClr val="000000"/>
                  </a:solidFill>
                  <a:latin typeface="Alegreya"/>
                  <a:ea typeface="Alegreya"/>
                  <a:cs typeface="Alegreya"/>
                  <a:sym typeface="Alegreya"/>
                </a:rPr>
                <a:t> year English and 1</a:t>
              </a:r>
              <a:r>
                <a:rPr lang="en-US" sz="2800" i="0" u="none" baseline="30000">
                  <a:solidFill>
                    <a:srgbClr val="000000"/>
                  </a:solidFill>
                  <a:latin typeface="Alegreya"/>
                  <a:ea typeface="Alegreya"/>
                  <a:cs typeface="Alegreya"/>
                  <a:sym typeface="Alegreya"/>
                </a:rPr>
                <a:t>st</a:t>
              </a:r>
              <a:r>
                <a:rPr lang="en-US" sz="2800" i="0" u="none">
                  <a:solidFill>
                    <a:srgbClr val="000000"/>
                  </a:solidFill>
                  <a:latin typeface="Alegreya"/>
                  <a:ea typeface="Alegreya"/>
                  <a:cs typeface="Alegreya"/>
                  <a:sym typeface="Alegreya"/>
                </a:rPr>
                <a:t> year GPA</a:t>
              </a:r>
            </a:p>
          </p:txBody>
        </p:sp>
      </p:grpSp>
      <p:pic>
        <p:nvPicPr>
          <p:cNvPr id="762" name="Shape 762" descr="http://staticx.ibncollege.com/wcsstore/ExtendedSitesCatalogAssetStore/992_100_10_21941/images/LARGEIMAGE_522435.jpg"/>
          <p:cNvPicPr preferRelativeResize="0"/>
          <p:nvPr/>
        </p:nvPicPr>
        <p:blipFill rotWithShape="1">
          <a:blip r:embed="rId6">
            <a:alphaModFix/>
          </a:blip>
          <a:srcRect/>
          <a:stretch/>
        </p:blipFill>
        <p:spPr>
          <a:xfrm>
            <a:off x="1079500" y="2243137"/>
            <a:ext cx="2643187" cy="1023937"/>
          </a:xfrm>
          <a:prstGeom prst="rect">
            <a:avLst/>
          </a:prstGeom>
          <a:noFill/>
          <a:ln>
            <a:noFill/>
          </a:ln>
        </p:spPr>
      </p:pic>
      <p:pic>
        <p:nvPicPr>
          <p:cNvPr id="763" name="Shape 763" descr="http://staticx.ibncollege.com/wcsstore/ExtendedSitesCatalogAssetStore/992_100_10_21948/images/LARGEIMAGE_249510.jpg"/>
          <p:cNvPicPr preferRelativeResize="0"/>
          <p:nvPr/>
        </p:nvPicPr>
        <p:blipFill rotWithShape="1">
          <a:blip r:embed="rId7">
            <a:alphaModFix/>
          </a:blip>
          <a:srcRect/>
          <a:stretch/>
        </p:blipFill>
        <p:spPr>
          <a:xfrm>
            <a:off x="5778500" y="2243137"/>
            <a:ext cx="2643187" cy="1023937"/>
          </a:xfrm>
          <a:prstGeom prst="rect">
            <a:avLst/>
          </a:prstGeom>
          <a:noFill/>
          <a:ln>
            <a:noFill/>
          </a:ln>
        </p:spPr>
      </p:pic>
      <p:pic>
        <p:nvPicPr>
          <p:cNvPr id="764" name="Shape 764" descr="http://nyubook.collegestoreonline.com/webitemimages/209/W40039.jpg"/>
          <p:cNvPicPr preferRelativeResize="0"/>
          <p:nvPr/>
        </p:nvPicPr>
        <p:blipFill rotWithShape="1">
          <a:blip r:embed="rId8">
            <a:alphaModFix/>
          </a:blip>
          <a:srcRect/>
          <a:stretch/>
        </p:blipFill>
        <p:spPr>
          <a:xfrm>
            <a:off x="3189287" y="2824162"/>
            <a:ext cx="2535237" cy="144938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560387" y="2152650"/>
            <a:ext cx="8269200" cy="13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5400">
                <a:latin typeface="Alegreya"/>
                <a:ea typeface="Alegreya"/>
                <a:cs typeface="Alegreya"/>
                <a:sym typeface="Alegreya"/>
              </a:rPr>
              <a:t>NUTS AND BOLTS</a:t>
            </a:r>
            <a:r>
              <a:rPr lang="en-US" sz="5400" i="0" u="none" strike="noStrike" cap="none">
                <a:solidFill>
                  <a:schemeClr val="dk1"/>
                </a:solidFill>
                <a:latin typeface="Alegreya"/>
                <a:ea typeface="Alegreya"/>
                <a:cs typeface="Alegreya"/>
                <a:sym typeface="Alegreya"/>
              </a:rPr>
              <a:t/>
            </a:r>
            <a:br>
              <a:rPr lang="en-US" sz="5400" i="0" u="none" strike="noStrike" cap="none">
                <a:solidFill>
                  <a:schemeClr val="dk1"/>
                </a:solidFill>
                <a:latin typeface="Alegreya"/>
                <a:ea typeface="Alegreya"/>
                <a:cs typeface="Alegreya"/>
                <a:sym typeface="Alegreya"/>
              </a:rPr>
            </a:br>
            <a:endParaRPr lang="en-US" sz="5400" i="0" u="none" strike="noStrike" cap="none">
              <a:solidFill>
                <a:schemeClr val="dk1"/>
              </a:solidFill>
              <a:latin typeface="Alegreya"/>
              <a:ea typeface="Alegreya"/>
              <a:cs typeface="Alegreya"/>
              <a:sym typeface="Alegreya"/>
            </a:endParaRPr>
          </a:p>
        </p:txBody>
      </p:sp>
      <p:pic>
        <p:nvPicPr>
          <p:cNvPr id="770" name="Shape 770" descr="apple_color-print.jpg"/>
          <p:cNvPicPr preferRelativeResize="0"/>
          <p:nvPr/>
        </p:nvPicPr>
        <p:blipFill rotWithShape="1">
          <a:blip r:embed="rId3">
            <a:alphaModFix amt="66000"/>
          </a:blip>
          <a:srcRect r="9600" b="41938"/>
          <a:stretch/>
        </p:blipFill>
        <p:spPr>
          <a:xfrm>
            <a:off x="5475287" y="3719512"/>
            <a:ext cx="3540000" cy="2787600"/>
          </a:xfrm>
          <a:prstGeom prst="rect">
            <a:avLst/>
          </a:prstGeom>
          <a:noFill/>
          <a:ln>
            <a:noFill/>
          </a:ln>
        </p:spPr>
      </p:pic>
      <p:pic>
        <p:nvPicPr>
          <p:cNvPr id="771" name="Shape 771" descr="books apple.png"/>
          <p:cNvPicPr preferRelativeResize="0"/>
          <p:nvPr/>
        </p:nvPicPr>
        <p:blipFill rotWithShape="1">
          <a:blip r:embed="rId4">
            <a:alphaModFix/>
          </a:blip>
          <a:srcRect/>
          <a:stretch/>
        </p:blipFill>
        <p:spPr>
          <a:xfrm>
            <a:off x="5603875" y="3609975"/>
            <a:ext cx="3540000" cy="2897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55575" y="1201737"/>
            <a:ext cx="8909100" cy="6525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100" b="1" i="0" u="none" strike="noStrike" cap="none">
                <a:solidFill>
                  <a:schemeClr val="dk1"/>
                </a:solidFill>
                <a:latin typeface="Alegreya"/>
                <a:ea typeface="Alegreya"/>
                <a:cs typeface="Alegreya"/>
                <a:sym typeface="Alegreya"/>
              </a:rPr>
              <a:t>However there is a disparity between retail price and the Net price that students actually pay</a:t>
            </a:r>
          </a:p>
        </p:txBody>
      </p:sp>
      <p:sp>
        <p:nvSpPr>
          <p:cNvPr id="115" name="Shape 115"/>
          <p:cNvSpPr txBox="1"/>
          <p:nvPr/>
        </p:nvSpPr>
        <p:spPr>
          <a:xfrm>
            <a:off x="5567362" y="3044825"/>
            <a:ext cx="3190800" cy="2225700"/>
          </a:xfrm>
          <a:prstGeom prst="rect">
            <a:avLst/>
          </a:prstGeom>
          <a:no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rme"/>
              <a:buNone/>
            </a:pPr>
            <a:r>
              <a:rPr lang="en-US" sz="2000" b="1" i="0" u="none">
                <a:solidFill>
                  <a:schemeClr val="dk1"/>
                </a:solidFill>
                <a:latin typeface="Alegreya"/>
                <a:ea typeface="Alegreya"/>
                <a:cs typeface="Alegreya"/>
                <a:sym typeface="Alegreya"/>
              </a:rPr>
              <a:t>Grants and tax credits and deductions cover the remainder for the average full-time student.  Programs like Georgia’s Hope Scholarship impact the Net price.</a:t>
            </a:r>
          </a:p>
        </p:txBody>
      </p:sp>
      <p:pic>
        <p:nvPicPr>
          <p:cNvPr id="116" name="Shape 116"/>
          <p:cNvPicPr preferRelativeResize="0"/>
          <p:nvPr/>
        </p:nvPicPr>
        <p:blipFill rotWithShape="1">
          <a:blip r:embed="rId3">
            <a:alphaModFix/>
          </a:blip>
          <a:srcRect/>
          <a:stretch/>
        </p:blipFill>
        <p:spPr>
          <a:xfrm>
            <a:off x="974725" y="2401887"/>
            <a:ext cx="3619500" cy="3862500"/>
          </a:xfrm>
          <a:prstGeom prst="rect">
            <a:avLst/>
          </a:prstGeom>
          <a:noFill/>
          <a:ln>
            <a:noFill/>
          </a:ln>
        </p:spPr>
      </p:pic>
      <p:sp>
        <p:nvSpPr>
          <p:cNvPr id="117" name="Shape 117"/>
          <p:cNvSpPr txBox="1"/>
          <p:nvPr/>
        </p:nvSpPr>
        <p:spPr>
          <a:xfrm>
            <a:off x="1408112" y="2157412"/>
            <a:ext cx="31353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2014-2015 Public 4-year tuition</a:t>
            </a:r>
          </a:p>
        </p:txBody>
      </p:sp>
      <p:sp>
        <p:nvSpPr>
          <p:cNvPr id="118" name="Shape 118"/>
          <p:cNvSpPr txBox="1"/>
          <p:nvPr/>
        </p:nvSpPr>
        <p:spPr>
          <a:xfrm>
            <a:off x="2925762" y="4637087"/>
            <a:ext cx="8271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$3,030</a:t>
            </a:r>
          </a:p>
        </p:txBody>
      </p:sp>
      <p:sp>
        <p:nvSpPr>
          <p:cNvPr id="119" name="Shape 119"/>
          <p:cNvSpPr txBox="1"/>
          <p:nvPr/>
        </p:nvSpPr>
        <p:spPr>
          <a:xfrm>
            <a:off x="2859087" y="2636837"/>
            <a:ext cx="8271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a:solidFill>
                  <a:schemeClr val="dk1"/>
                </a:solidFill>
                <a:latin typeface="Alegreya"/>
                <a:ea typeface="Alegreya"/>
                <a:cs typeface="Alegreya"/>
                <a:sym typeface="Alegreya"/>
              </a:rPr>
              <a:t>$9,139</a:t>
            </a:r>
          </a:p>
        </p:txBody>
      </p:sp>
      <p:sp>
        <p:nvSpPr>
          <p:cNvPr id="120" name="Shape 120"/>
          <p:cNvSpPr txBox="1"/>
          <p:nvPr/>
        </p:nvSpPr>
        <p:spPr>
          <a:xfrm>
            <a:off x="4062397" y="4605325"/>
            <a:ext cx="12837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Net Price</a:t>
            </a:r>
          </a:p>
        </p:txBody>
      </p:sp>
      <p:sp>
        <p:nvSpPr>
          <p:cNvPr id="121" name="Shape 121"/>
          <p:cNvSpPr txBox="1"/>
          <p:nvPr/>
        </p:nvSpPr>
        <p:spPr>
          <a:xfrm>
            <a:off x="3752850" y="2636825"/>
            <a:ext cx="18846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Published Price</a:t>
            </a:r>
          </a:p>
        </p:txBody>
      </p:sp>
      <p:sp>
        <p:nvSpPr>
          <p:cNvPr id="122" name="Shape 122"/>
          <p:cNvSpPr/>
          <p:nvPr/>
        </p:nvSpPr>
        <p:spPr>
          <a:xfrm>
            <a:off x="3625850" y="2981325"/>
            <a:ext cx="750900" cy="2011500"/>
          </a:xfrm>
          <a:prstGeom prst="rightBrace">
            <a:avLst>
              <a:gd name="adj1" fmla="val 672"/>
              <a:gd name="adj2" fmla="val 50000"/>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50"/>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123" name="Shape 123"/>
          <p:cNvSpPr txBox="1"/>
          <p:nvPr/>
        </p:nvSpPr>
        <p:spPr>
          <a:xfrm>
            <a:off x="-7937" y="6234112"/>
            <a:ext cx="9144000" cy="261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000" b="0" i="0" u="sng">
                <a:solidFill>
                  <a:schemeClr val="hlink"/>
                </a:solidFill>
                <a:latin typeface="Calibri"/>
                <a:ea typeface="Calibri"/>
                <a:cs typeface="Calibri"/>
                <a:sym typeface="Calibri"/>
                <a:hlinkClick r:id="rId4"/>
              </a:rPr>
              <a:t>https://secure-media.collegeboard.org/digitalServices/misc/trends/2014-trends-college-pricing-report-final.pdf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Vertical Scaling of PSAT and SAT</a:t>
            </a:r>
          </a:p>
        </p:txBody>
      </p:sp>
      <p:sp>
        <p:nvSpPr>
          <p:cNvPr id="777" name="Shape 777"/>
          <p:cNvSpPr txBox="1"/>
          <p:nvPr/>
        </p:nvSpPr>
        <p:spPr>
          <a:xfrm>
            <a:off x="457200" y="5864225"/>
            <a:ext cx="8382000" cy="461962"/>
          </a:xfrm>
          <a:prstGeom prst="rect">
            <a:avLst/>
          </a:prstGeom>
          <a:gradFill>
            <a:gsLst>
              <a:gs pos="0">
                <a:srgbClr val="E5EEFF"/>
              </a:gs>
              <a:gs pos="65000">
                <a:srgbClr val="BFD5FF"/>
              </a:gs>
              <a:gs pos="100000">
                <a:srgbClr val="A3C4FF"/>
              </a:gs>
            </a:gsLst>
            <a:lin ang="5400000" scaled="0"/>
          </a:gradFill>
          <a:ln w="9525" cap="flat" cmpd="sng">
            <a:solidFill>
              <a:srgbClr val="4A7EBB"/>
            </a:solidFill>
            <a:prstDash val="solid"/>
            <a:miter lim="8000"/>
            <a:headEnd type="none" w="med" len="med"/>
            <a:tailEnd type="none" w="med" len="med"/>
          </a:ln>
          <a:effectLst>
            <a:outerShdw blurRad="63500" dist="20000" dir="5400000">
              <a:srgbClr val="80808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i="0" u="none">
                <a:solidFill>
                  <a:schemeClr val="dk1"/>
                </a:solidFill>
                <a:latin typeface="Alegreya"/>
                <a:ea typeface="Alegreya"/>
                <a:cs typeface="Alegreya"/>
                <a:sym typeface="Alegreya"/>
              </a:rPr>
              <a:t>As content gets harder, the possible point total increases</a:t>
            </a:r>
          </a:p>
        </p:txBody>
      </p:sp>
      <p:sp>
        <p:nvSpPr>
          <p:cNvPr id="778" name="Shape 778"/>
          <p:cNvSpPr txBox="1"/>
          <p:nvPr/>
        </p:nvSpPr>
        <p:spPr>
          <a:xfrm>
            <a:off x="663575" y="3405187"/>
            <a:ext cx="661987" cy="1525587"/>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79" name="Shape 779"/>
          <p:cNvSpPr txBox="1"/>
          <p:nvPr/>
        </p:nvSpPr>
        <p:spPr>
          <a:xfrm>
            <a:off x="593725" y="5121275"/>
            <a:ext cx="9222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PSAT 8</a:t>
            </a:r>
          </a:p>
        </p:txBody>
      </p:sp>
      <p:sp>
        <p:nvSpPr>
          <p:cNvPr id="780" name="Shape 780"/>
          <p:cNvSpPr txBox="1"/>
          <p:nvPr/>
        </p:nvSpPr>
        <p:spPr>
          <a:xfrm>
            <a:off x="1743075" y="3379787"/>
            <a:ext cx="663575" cy="1525587"/>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81" name="Shape 781"/>
          <p:cNvSpPr txBox="1"/>
          <p:nvPr/>
        </p:nvSpPr>
        <p:spPr>
          <a:xfrm>
            <a:off x="2897187" y="2862262"/>
            <a:ext cx="776400" cy="2043000"/>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82" name="Shape 782"/>
          <p:cNvSpPr txBox="1"/>
          <p:nvPr/>
        </p:nvSpPr>
        <p:spPr>
          <a:xfrm>
            <a:off x="7110412" y="2384425"/>
            <a:ext cx="777875" cy="2587625"/>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83" name="Shape 783"/>
          <p:cNvSpPr txBox="1"/>
          <p:nvPr/>
        </p:nvSpPr>
        <p:spPr>
          <a:xfrm>
            <a:off x="4125912" y="2862262"/>
            <a:ext cx="776287" cy="2030412"/>
          </a:xfrm>
          <a:prstGeom prst="rect">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84" name="Shape 784"/>
          <p:cNvSpPr txBox="1"/>
          <p:nvPr/>
        </p:nvSpPr>
        <p:spPr>
          <a:xfrm>
            <a:off x="1603275" y="5129200"/>
            <a:ext cx="8985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PSAT 9</a:t>
            </a:r>
          </a:p>
        </p:txBody>
      </p:sp>
      <p:sp>
        <p:nvSpPr>
          <p:cNvPr id="785" name="Shape 785"/>
          <p:cNvSpPr txBox="1"/>
          <p:nvPr/>
        </p:nvSpPr>
        <p:spPr>
          <a:xfrm>
            <a:off x="2787525" y="5129200"/>
            <a:ext cx="10050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PSAT 10</a:t>
            </a:r>
          </a:p>
        </p:txBody>
      </p:sp>
      <p:sp>
        <p:nvSpPr>
          <p:cNvPr id="786" name="Shape 786"/>
          <p:cNvSpPr txBox="1"/>
          <p:nvPr/>
        </p:nvSpPr>
        <p:spPr>
          <a:xfrm>
            <a:off x="4078273" y="5054600"/>
            <a:ext cx="1005000" cy="646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  PSAT</a:t>
            </a:r>
            <a:r>
              <a:rPr lang="en-US" sz="1800">
                <a:solidFill>
                  <a:schemeClr val="dk1"/>
                </a:solidFill>
                <a:latin typeface="Alegreya"/>
                <a:ea typeface="Alegreya"/>
                <a:cs typeface="Alegreya"/>
                <a:sym typeface="Alegreya"/>
              </a:rPr>
              <a:t>/</a:t>
            </a:r>
          </a:p>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NMSQT</a:t>
            </a:r>
          </a:p>
        </p:txBody>
      </p:sp>
      <p:sp>
        <p:nvSpPr>
          <p:cNvPr id="787" name="Shape 787"/>
          <p:cNvSpPr txBox="1"/>
          <p:nvPr/>
        </p:nvSpPr>
        <p:spPr>
          <a:xfrm>
            <a:off x="7269147" y="5176825"/>
            <a:ext cx="6621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SAT</a:t>
            </a:r>
          </a:p>
        </p:txBody>
      </p:sp>
      <p:sp>
        <p:nvSpPr>
          <p:cNvPr id="788" name="Shape 788"/>
          <p:cNvSpPr txBox="1"/>
          <p:nvPr/>
        </p:nvSpPr>
        <p:spPr>
          <a:xfrm>
            <a:off x="950912" y="2990850"/>
            <a:ext cx="107315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240-1440</a:t>
            </a:r>
          </a:p>
        </p:txBody>
      </p:sp>
      <p:sp>
        <p:nvSpPr>
          <p:cNvPr id="789" name="Shape 789"/>
          <p:cNvSpPr txBox="1"/>
          <p:nvPr/>
        </p:nvSpPr>
        <p:spPr>
          <a:xfrm>
            <a:off x="3376612" y="2343150"/>
            <a:ext cx="1074737"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320-1520</a:t>
            </a:r>
          </a:p>
        </p:txBody>
      </p:sp>
      <p:sp>
        <p:nvSpPr>
          <p:cNvPr id="790" name="Shape 790"/>
          <p:cNvSpPr txBox="1"/>
          <p:nvPr/>
        </p:nvSpPr>
        <p:spPr>
          <a:xfrm>
            <a:off x="6913562" y="1831975"/>
            <a:ext cx="107315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400-1600</a:t>
            </a:r>
          </a:p>
        </p:txBody>
      </p:sp>
      <p:sp>
        <p:nvSpPr>
          <p:cNvPr id="791" name="Shape 791"/>
          <p:cNvSpPr txBox="1"/>
          <p:nvPr/>
        </p:nvSpPr>
        <p:spPr>
          <a:xfrm>
            <a:off x="5468937" y="2384425"/>
            <a:ext cx="1306512" cy="477837"/>
          </a:xfrm>
          <a:prstGeom prst="rect">
            <a:avLst/>
          </a:prstGeom>
          <a:solidFill>
            <a:schemeClr val="lt1"/>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Additional content</a:t>
            </a:r>
          </a:p>
        </p:txBody>
      </p:sp>
      <p:sp>
        <p:nvSpPr>
          <p:cNvPr id="792" name="Shape 792"/>
          <p:cNvSpPr txBox="1"/>
          <p:nvPr/>
        </p:nvSpPr>
        <p:spPr>
          <a:xfrm>
            <a:off x="5395912" y="2905125"/>
            <a:ext cx="1416050" cy="2062162"/>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legreya"/>
              <a:buChar char="•"/>
            </a:pPr>
            <a:r>
              <a:rPr lang="en-US" sz="1600" i="0" u="none">
                <a:solidFill>
                  <a:schemeClr val="dk1"/>
                </a:solidFill>
                <a:latin typeface="Alegreya"/>
                <a:ea typeface="Alegreya"/>
                <a:cs typeface="Alegreya"/>
                <a:sym typeface="Alegreya"/>
              </a:rPr>
              <a:t>Passport to advanced math</a:t>
            </a:r>
          </a:p>
          <a:p>
            <a:pPr marL="285750" marR="0" lvl="0" indent="-285750" algn="l" rtl="0">
              <a:lnSpc>
                <a:spcPct val="100000"/>
              </a:lnSpc>
              <a:spcBef>
                <a:spcPts val="0"/>
              </a:spcBef>
              <a:spcAft>
                <a:spcPts val="0"/>
              </a:spcAft>
              <a:buClr>
                <a:schemeClr val="dk1"/>
              </a:buClr>
              <a:buSzPct val="100000"/>
              <a:buFont typeface="Alegreya"/>
              <a:buChar char="•"/>
            </a:pPr>
            <a:r>
              <a:rPr lang="en-US" sz="1600" i="0" u="none">
                <a:solidFill>
                  <a:schemeClr val="dk1"/>
                </a:solidFill>
                <a:latin typeface="Alegreya"/>
                <a:ea typeface="Alegreya"/>
                <a:cs typeface="Alegreya"/>
                <a:sym typeface="Alegreya"/>
              </a:rPr>
              <a:t>Trig</a:t>
            </a:r>
          </a:p>
          <a:p>
            <a:pPr marL="285750" marR="0" lvl="0" indent="-285750" algn="l" rtl="0">
              <a:lnSpc>
                <a:spcPct val="100000"/>
              </a:lnSpc>
              <a:spcBef>
                <a:spcPts val="0"/>
              </a:spcBef>
              <a:spcAft>
                <a:spcPts val="0"/>
              </a:spcAft>
              <a:buClr>
                <a:schemeClr val="dk1"/>
              </a:buClr>
              <a:buSzPct val="100000"/>
              <a:buFont typeface="Alegreya"/>
              <a:buChar char="•"/>
            </a:pPr>
            <a:r>
              <a:rPr lang="en-US" sz="1600" i="0" u="none">
                <a:solidFill>
                  <a:schemeClr val="dk1"/>
                </a:solidFill>
                <a:latin typeface="Alegreya"/>
                <a:ea typeface="Alegreya"/>
                <a:cs typeface="Alegreya"/>
                <a:sym typeface="Alegreya"/>
              </a:rPr>
              <a:t>Science reading</a:t>
            </a:r>
          </a:p>
          <a:p>
            <a:pPr marL="285750" marR="0" lvl="0" indent="-285750" algn="l" rtl="0">
              <a:lnSpc>
                <a:spcPct val="100000"/>
              </a:lnSpc>
              <a:spcBef>
                <a:spcPts val="0"/>
              </a:spcBef>
              <a:spcAft>
                <a:spcPts val="0"/>
              </a:spcAft>
              <a:buClr>
                <a:schemeClr val="dk1"/>
              </a:buClr>
              <a:buSzPct val="100000"/>
              <a:buFont typeface="Alegreya"/>
              <a:buChar char="•"/>
            </a:pPr>
            <a:r>
              <a:rPr lang="en-US" sz="1600" i="0" u="none">
                <a:solidFill>
                  <a:schemeClr val="dk1"/>
                </a:solidFill>
                <a:latin typeface="Alegreya"/>
                <a:ea typeface="Alegreya"/>
                <a:cs typeface="Alegreya"/>
                <a:sym typeface="Alegreya"/>
              </a:rPr>
              <a:t>Advanced Texts</a:t>
            </a:r>
          </a:p>
        </p:txBody>
      </p:sp>
      <p:sp>
        <p:nvSpPr>
          <p:cNvPr id="793" name="Shape 793"/>
          <p:cNvSpPr txBox="1"/>
          <p:nvPr/>
        </p:nvSpPr>
        <p:spPr>
          <a:xfrm>
            <a:off x="5045075" y="2374900"/>
            <a:ext cx="363537" cy="5222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a:solidFill>
                  <a:schemeClr val="dk1"/>
                </a:solidFill>
                <a:latin typeface="Calibri"/>
                <a:ea typeface="Calibri"/>
                <a:cs typeface="Calibri"/>
                <a:sym typeface="Calibri"/>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title"/>
          </p:nvPr>
        </p:nvSpPr>
        <p:spPr>
          <a:xfrm>
            <a:off x="457200" y="1325562"/>
            <a:ext cx="8229600" cy="65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There are no historically easy or hard test dates for the SAT or ACT!</a:t>
            </a:r>
          </a:p>
        </p:txBody>
      </p:sp>
      <p:graphicFrame>
        <p:nvGraphicFramePr>
          <p:cNvPr id="799" name="Shape 799"/>
          <p:cNvGraphicFramePr/>
          <p:nvPr/>
        </p:nvGraphicFramePr>
        <p:xfrm>
          <a:off x="792162" y="2297112"/>
          <a:ext cx="3000000" cy="3000000"/>
        </p:xfrm>
        <a:graphic>
          <a:graphicData uri="http://schemas.openxmlformats.org/drawingml/2006/table">
            <a:tbl>
              <a:tblPr>
                <a:noFill/>
                <a:tableStyleId>{DC8337C9-90AA-4543-9D36-50AF7A07A79A}</a:tableStyleId>
              </a:tblPr>
              <a:tblGrid>
                <a:gridCol w="993775"/>
                <a:gridCol w="150800"/>
                <a:gridCol w="763575"/>
                <a:gridCol w="150800"/>
                <a:gridCol w="522275"/>
                <a:gridCol w="150800"/>
                <a:gridCol w="150800"/>
                <a:gridCol w="609600"/>
                <a:gridCol w="149225"/>
                <a:gridCol w="836600"/>
              </a:tblGrid>
              <a:tr h="544500">
                <a:tc gridSpan="10">
                  <a:txBody>
                    <a:bodyPr/>
                    <a:lstStyle/>
                    <a:p>
                      <a:pPr marL="0" marR="0" lvl="0" indent="0" algn="ctr" rtl="0">
                        <a:lnSpc>
                          <a:spcPct val="115000"/>
                        </a:lnSpc>
                        <a:spcBef>
                          <a:spcPts val="0"/>
                        </a:spcBef>
                        <a:spcAft>
                          <a:spcPts val="0"/>
                        </a:spcAft>
                        <a:buClr>
                          <a:srgbClr val="FFFFFF"/>
                        </a:buClr>
                        <a:buSzPct val="25000"/>
                        <a:buFont typeface="Calibri"/>
                        <a:buNone/>
                      </a:pPr>
                      <a:r>
                        <a:rPr lang="en-US" sz="2000" b="1" i="0" u="none">
                          <a:solidFill>
                            <a:srgbClr val="FFFFFF"/>
                          </a:solidFill>
                          <a:latin typeface="Alegreya"/>
                          <a:ea typeface="Alegreya"/>
                          <a:cs typeface="Alegreya"/>
                          <a:sym typeface="Alegreya"/>
                        </a:rPr>
                        <a:t>Historic </a:t>
                      </a:r>
                      <a:r>
                        <a:rPr lang="en-US" sz="3100" b="1" i="0" u="none">
                          <a:solidFill>
                            <a:srgbClr val="FFFFFF"/>
                          </a:solidFill>
                          <a:latin typeface="Alegreya"/>
                          <a:ea typeface="Alegreya"/>
                          <a:cs typeface="Alegreya"/>
                          <a:sym typeface="Alegreya"/>
                        </a:rPr>
                        <a:t>SAT</a:t>
                      </a:r>
                      <a:r>
                        <a:rPr lang="en-US" sz="2000" b="1" i="0" u="none">
                          <a:solidFill>
                            <a:srgbClr val="FFFFFF"/>
                          </a:solidFill>
                          <a:latin typeface="Alegreya"/>
                          <a:ea typeface="Alegreya"/>
                          <a:cs typeface="Alegreya"/>
                          <a:sym typeface="Alegreya"/>
                        </a:rPr>
                        <a:t> Data 2006-2012</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246050">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Reading</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Math</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Total</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Students</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2968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October</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592</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595</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1187</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1359</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2984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November</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585</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603</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1188</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522</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2984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December</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582</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593</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1175</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621</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2968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January</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588</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593</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1181</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1263</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2984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March</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585</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598</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1183</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1351</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2984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May</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580</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584</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1164</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1000</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29685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June</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584</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594</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700" i="0" u="none">
                          <a:solidFill>
                            <a:srgbClr val="000000"/>
                          </a:solidFill>
                          <a:latin typeface="Alegreya"/>
                          <a:ea typeface="Alegreya"/>
                          <a:cs typeface="Alegreya"/>
                          <a:sym typeface="Alegreya"/>
                        </a:rPr>
                        <a:t>1178</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1285</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246050">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685800">
                <a:tc>
                  <a:txBody>
                    <a:bodyPr/>
                    <a:lstStyle/>
                    <a:p>
                      <a:pPr marL="0" marR="0" lvl="0" indent="0" algn="l" rtl="0">
                        <a:lnSpc>
                          <a:spcPct val="115000"/>
                        </a:lnSpc>
                        <a:spcBef>
                          <a:spcPts val="0"/>
                        </a:spcBef>
                        <a:spcAft>
                          <a:spcPts val="0"/>
                        </a:spcAft>
                        <a:buClr>
                          <a:srgbClr val="FFFFFF"/>
                        </a:buClr>
                        <a:buSzPct val="25000"/>
                        <a:buFont typeface="Calibri"/>
                        <a:buNone/>
                      </a:pPr>
                      <a:r>
                        <a:rPr lang="en-US" sz="1400" b="1" i="0" u="none">
                          <a:solidFill>
                            <a:srgbClr val="FFFFFF"/>
                          </a:solidFill>
                          <a:latin typeface="Alegreya"/>
                          <a:ea typeface="Alegreya"/>
                          <a:cs typeface="Alegreya"/>
                          <a:sym typeface="Alegreya"/>
                        </a:rPr>
                        <a:t>Averages</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2000" i="0" u="none">
                          <a:solidFill>
                            <a:srgbClr val="000000"/>
                          </a:solidFill>
                          <a:latin typeface="Alegreya"/>
                          <a:ea typeface="Alegreya"/>
                          <a:cs typeface="Alegreya"/>
                          <a:sym typeface="Alegreya"/>
                        </a:rPr>
                        <a:t>586</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2000" i="0" u="none">
                          <a:solidFill>
                            <a:srgbClr val="000000"/>
                          </a:solidFill>
                          <a:latin typeface="Alegreya"/>
                          <a:ea typeface="Alegreya"/>
                          <a:cs typeface="Alegreya"/>
                          <a:sym typeface="Alegreya"/>
                        </a:rPr>
                        <a:t>594</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2000" i="0" u="none">
                          <a:solidFill>
                            <a:srgbClr val="000000"/>
                          </a:solidFill>
                          <a:latin typeface="Alegreya"/>
                          <a:ea typeface="Alegreya"/>
                          <a:cs typeface="Alegreya"/>
                          <a:sym typeface="Alegreya"/>
                        </a:rPr>
                        <a:t>1179</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US" sz="1400" i="0" u="none">
                          <a:solidFill>
                            <a:srgbClr val="000000"/>
                          </a:solidFill>
                          <a:latin typeface="Alegreya"/>
                          <a:ea typeface="Alegreya"/>
                          <a:cs typeface="Alegreya"/>
                          <a:sym typeface="Alegreya"/>
                        </a:rPr>
                        <a:t>7401</a:t>
                      </a:r>
                    </a:p>
                  </a:txBody>
                  <a:tcPr marL="48500" marR="48500" marT="0" marB="0"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bl>
          </a:graphicData>
        </a:graphic>
      </p:graphicFrame>
      <p:sp>
        <p:nvSpPr>
          <p:cNvPr id="800" name="Shape 800"/>
          <p:cNvSpPr/>
          <p:nvPr/>
        </p:nvSpPr>
        <p:spPr>
          <a:xfrm>
            <a:off x="5641975" y="2970212"/>
            <a:ext cx="2905125" cy="2798762"/>
          </a:xfrm>
          <a:prstGeom prst="star32">
            <a:avLst>
              <a:gd name="adj" fmla="val 37500"/>
            </a:avLst>
          </a:prstGeom>
          <a:gradFill>
            <a:gsLst>
              <a:gs pos="0">
                <a:srgbClr val="9BC1FF"/>
              </a:gs>
              <a:gs pos="100000">
                <a:srgbClr val="3F80CD"/>
              </a:gs>
            </a:gsLst>
            <a:lin ang="5400000" scaled="0"/>
          </a:gradFill>
          <a:ln w="9525" cap="flat" cmpd="sng">
            <a:solidFill>
              <a:srgbClr val="4A7EBB"/>
            </a:solidFill>
            <a:prstDash val="solid"/>
            <a:miter lim="8000"/>
            <a:headEnd type="none" w="med" len="med"/>
            <a:tailEnd type="none" w="med" len="med"/>
          </a:ln>
          <a:effectLst>
            <a:outerShdw blurRad="63500" dist="23000" dir="5400000">
              <a:srgbClr val="80808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i="0" u="none">
                <a:solidFill>
                  <a:srgbClr val="FFFFFF"/>
                </a:solidFill>
                <a:latin typeface="Alegreya"/>
                <a:ea typeface="Alegreya"/>
                <a:cs typeface="Alegreya"/>
                <a:sym typeface="Alegreya"/>
              </a:rPr>
              <a:t>Patterns of easy or hard sections or tests vary from year to year.  There is no pattern!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Score Choice and SuperScoring</a:t>
            </a:r>
          </a:p>
        </p:txBody>
      </p:sp>
      <p:sp>
        <p:nvSpPr>
          <p:cNvPr id="806" name="Shape 806"/>
          <p:cNvSpPr txBox="1">
            <a:spLocks noGrp="1"/>
          </p:cNvSpPr>
          <p:nvPr>
            <p:ph type="body" idx="1"/>
          </p:nvPr>
        </p:nvSpPr>
        <p:spPr>
          <a:xfrm>
            <a:off x="457200" y="1833562"/>
            <a:ext cx="8229600" cy="19970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400" i="0" u="none">
                <a:solidFill>
                  <a:schemeClr val="dk1"/>
                </a:solidFill>
                <a:latin typeface="Alegreya"/>
                <a:ea typeface="Alegreya"/>
                <a:cs typeface="Alegreya"/>
                <a:sym typeface="Alegreya"/>
              </a:rPr>
              <a:t>For the vast majority of colleges, students can select which scores to submit and which to withhold (e.g., send March and June, withhold May). Some 100 colleges (typically highly selective institutions) require students to send all scores</a:t>
            </a:r>
          </a:p>
          <a:p>
            <a:pPr marL="342900" marR="0" lvl="0" indent="-342900" algn="l" rtl="0">
              <a:spcBef>
                <a:spcPts val="480"/>
              </a:spcBef>
              <a:spcAft>
                <a:spcPts val="0"/>
              </a:spcAft>
              <a:buClr>
                <a:schemeClr val="dk1"/>
              </a:buClr>
              <a:buSzPct val="100000"/>
              <a:buFont typeface="Arial"/>
              <a:buNone/>
            </a:pPr>
            <a:endParaRPr sz="2400" b="0" i="0" u="none">
              <a:solidFill>
                <a:schemeClr val="dk1"/>
              </a:solidFill>
              <a:latin typeface="Carme"/>
              <a:ea typeface="Carme"/>
              <a:cs typeface="Carme"/>
              <a:sym typeface="Carme"/>
            </a:endParaRPr>
          </a:p>
        </p:txBody>
      </p:sp>
      <p:graphicFrame>
        <p:nvGraphicFramePr>
          <p:cNvPr id="807" name="Shape 807"/>
          <p:cNvGraphicFramePr/>
          <p:nvPr/>
        </p:nvGraphicFramePr>
        <p:xfrm>
          <a:off x="2179637" y="3889375"/>
          <a:ext cx="3000000" cy="3000000"/>
        </p:xfrm>
        <a:graphic>
          <a:graphicData uri="http://schemas.openxmlformats.org/drawingml/2006/table">
            <a:tbl>
              <a:tblPr>
                <a:noFill/>
                <a:tableStyleId>{DC8337C9-90AA-4543-9D36-50AF7A07A79A}</a:tableStyleId>
              </a:tblPr>
              <a:tblGrid>
                <a:gridCol w="1219200"/>
                <a:gridCol w="1219200"/>
                <a:gridCol w="1219200"/>
                <a:gridCol w="1219200"/>
              </a:tblGrid>
              <a:tr h="3714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Test Date</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Verbal</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Math</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Composite</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r>
              <a:tr h="369875">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March</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630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670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1300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r>
              <a:tr h="371475">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May</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610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630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1240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r>
              <a:tr h="371475">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June</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660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i="0" u="none">
                          <a:solidFill>
                            <a:srgbClr val="000000"/>
                          </a:solidFill>
                          <a:latin typeface="Alegreya"/>
                          <a:ea typeface="Alegreya"/>
                          <a:cs typeface="Alegreya"/>
                          <a:sym typeface="Alegreya"/>
                        </a:rPr>
                        <a:t>650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a:solidFill>
                            <a:srgbClr val="000000"/>
                          </a:solidFill>
                          <a:latin typeface="Alegreya"/>
                          <a:ea typeface="Alegreya"/>
                          <a:cs typeface="Alegreya"/>
                          <a:sym typeface="Alegreya"/>
                        </a:rPr>
                        <a:t>1310</a:t>
                      </a:r>
                    </a:p>
                  </a:txBody>
                  <a:tcPr marL="0" marR="0" marT="0" marB="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r>
            </a:tbl>
          </a:graphicData>
        </a:graphic>
      </p:graphicFrame>
      <p:pic>
        <p:nvPicPr>
          <p:cNvPr id="808" name="Shape 808"/>
          <p:cNvPicPr preferRelativeResize="0"/>
          <p:nvPr/>
        </p:nvPicPr>
        <p:blipFill rotWithShape="1">
          <a:blip r:embed="rId3">
            <a:alphaModFix/>
          </a:blip>
          <a:srcRect/>
          <a:stretch/>
        </p:blipFill>
        <p:spPr>
          <a:xfrm>
            <a:off x="1652587" y="4267200"/>
            <a:ext cx="295275" cy="311150"/>
          </a:xfrm>
          <a:prstGeom prst="rect">
            <a:avLst/>
          </a:prstGeom>
          <a:noFill/>
          <a:ln>
            <a:noFill/>
          </a:ln>
        </p:spPr>
      </p:pic>
      <p:pic>
        <p:nvPicPr>
          <p:cNvPr id="809" name="Shape 809"/>
          <p:cNvPicPr preferRelativeResize="0"/>
          <p:nvPr/>
        </p:nvPicPr>
        <p:blipFill/>
        <p:spPr>
          <a:xfrm>
            <a:off x="1611312" y="4681537"/>
            <a:ext cx="422275" cy="319087"/>
          </a:xfrm>
          <a:prstGeom prst="rect">
            <a:avLst/>
          </a:prstGeom>
          <a:solidFill>
            <a:srgbClr val="FFFFFF"/>
          </a:solidFill>
          <a:ln>
            <a:noFill/>
          </a:ln>
        </p:spPr>
      </p:pic>
      <p:pic>
        <p:nvPicPr>
          <p:cNvPr id="810" name="Shape 810"/>
          <p:cNvPicPr preferRelativeResize="0"/>
          <p:nvPr/>
        </p:nvPicPr>
        <p:blipFill rotWithShape="1">
          <a:blip r:embed="rId3">
            <a:alphaModFix/>
          </a:blip>
          <a:srcRect/>
          <a:stretch/>
        </p:blipFill>
        <p:spPr>
          <a:xfrm>
            <a:off x="1663700" y="5032375"/>
            <a:ext cx="296862" cy="312737"/>
          </a:xfrm>
          <a:prstGeom prst="rect">
            <a:avLst/>
          </a:prstGeom>
          <a:noFill/>
          <a:ln>
            <a:noFill/>
          </a:ln>
        </p:spPr>
      </p:pic>
      <p:grpSp>
        <p:nvGrpSpPr>
          <p:cNvPr id="811" name="Shape 811"/>
          <p:cNvGrpSpPr/>
          <p:nvPr/>
        </p:nvGrpSpPr>
        <p:grpSpPr>
          <a:xfrm>
            <a:off x="-12700" y="5486400"/>
            <a:ext cx="9175750" cy="920750"/>
            <a:chOff x="-12700" y="5486400"/>
            <a:chExt cx="9175750" cy="920750"/>
          </a:xfrm>
        </p:grpSpPr>
        <p:pic>
          <p:nvPicPr>
            <p:cNvPr id="812" name="Shape 812"/>
            <p:cNvPicPr preferRelativeResize="0"/>
            <p:nvPr/>
          </p:nvPicPr>
          <p:blipFill rotWithShape="1">
            <a:blip r:embed="rId4">
              <a:alphaModFix/>
            </a:blip>
            <a:srcRect/>
            <a:stretch/>
          </p:blipFill>
          <p:spPr>
            <a:xfrm>
              <a:off x="-12700" y="5486400"/>
              <a:ext cx="9175750" cy="920750"/>
            </a:xfrm>
            <a:prstGeom prst="rect">
              <a:avLst/>
            </a:prstGeom>
            <a:noFill/>
            <a:ln>
              <a:noFill/>
            </a:ln>
          </p:spPr>
        </p:pic>
        <p:sp>
          <p:nvSpPr>
            <p:cNvPr id="813" name="Shape 813"/>
            <p:cNvSpPr txBox="1"/>
            <p:nvPr/>
          </p:nvSpPr>
          <p:spPr>
            <a:xfrm>
              <a:off x="234950" y="5732462"/>
              <a:ext cx="8685212" cy="4302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200" i="0" u="none">
                  <a:solidFill>
                    <a:srgbClr val="000000"/>
                  </a:solidFill>
                  <a:latin typeface="Alegreya"/>
                  <a:ea typeface="Alegreya"/>
                  <a:cs typeface="Alegreya"/>
                  <a:sym typeface="Alegreya"/>
                </a:rPr>
                <a:t>Send a score if it strengthens the application, top section or top composite</a:t>
              </a: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Superscoring</a:t>
            </a:r>
          </a:p>
        </p:txBody>
      </p:sp>
      <p:sp>
        <p:nvSpPr>
          <p:cNvPr id="819" name="Shape 819"/>
          <p:cNvSpPr txBox="1">
            <a:spLocks noGrp="1"/>
          </p:cNvSpPr>
          <p:nvPr>
            <p:ph type="body" idx="1"/>
          </p:nvPr>
        </p:nvSpPr>
        <p:spPr>
          <a:xfrm>
            <a:off x="457200" y="1833562"/>
            <a:ext cx="8229600" cy="17430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500" i="0" u="none">
                <a:solidFill>
                  <a:schemeClr val="dk1"/>
                </a:solidFill>
                <a:latin typeface="Alegreya"/>
                <a:ea typeface="Alegreya"/>
                <a:cs typeface="Alegreya"/>
                <a:sym typeface="Alegreya"/>
              </a:rPr>
              <a:t>A majority of colleges will superscore the SAT and many will superscore the ACT, combining the top section scores to form a new composite score, the only score to be used in the admissions process.</a:t>
            </a:r>
          </a:p>
        </p:txBody>
      </p:sp>
      <p:grpSp>
        <p:nvGrpSpPr>
          <p:cNvPr id="820" name="Shape 820"/>
          <p:cNvGrpSpPr/>
          <p:nvPr/>
        </p:nvGrpSpPr>
        <p:grpSpPr>
          <a:xfrm>
            <a:off x="774700" y="5237162"/>
            <a:ext cx="7631112" cy="1316037"/>
            <a:chOff x="774700" y="5237162"/>
            <a:chExt cx="7631112" cy="1316037"/>
          </a:xfrm>
        </p:grpSpPr>
        <p:pic>
          <p:nvPicPr>
            <p:cNvPr id="821" name="Shape 821"/>
            <p:cNvPicPr preferRelativeResize="0"/>
            <p:nvPr/>
          </p:nvPicPr>
          <p:blipFill rotWithShape="1">
            <a:blip r:embed="rId3">
              <a:alphaModFix/>
            </a:blip>
            <a:srcRect/>
            <a:stretch/>
          </p:blipFill>
          <p:spPr>
            <a:xfrm>
              <a:off x="774700" y="5237162"/>
              <a:ext cx="7631112" cy="1316037"/>
            </a:xfrm>
            <a:prstGeom prst="rect">
              <a:avLst/>
            </a:prstGeom>
            <a:noFill/>
            <a:ln>
              <a:noFill/>
            </a:ln>
          </p:spPr>
        </p:pic>
        <p:sp>
          <p:nvSpPr>
            <p:cNvPr id="822" name="Shape 822"/>
            <p:cNvSpPr txBox="1"/>
            <p:nvPr/>
          </p:nvSpPr>
          <p:spPr>
            <a:xfrm>
              <a:off x="1019175" y="5480050"/>
              <a:ext cx="7145337" cy="8302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March and June contribute to the superscore, May does not. Withhold May unless a school requires all tests</a:t>
              </a:r>
            </a:p>
          </p:txBody>
        </p:sp>
      </p:grpSp>
      <p:graphicFrame>
        <p:nvGraphicFramePr>
          <p:cNvPr id="823" name="Shape 823"/>
          <p:cNvGraphicFramePr/>
          <p:nvPr/>
        </p:nvGraphicFramePr>
        <p:xfrm>
          <a:off x="2701925" y="3559175"/>
          <a:ext cx="3000000" cy="3000000"/>
        </p:xfrm>
        <a:graphic>
          <a:graphicData uri="http://schemas.openxmlformats.org/drawingml/2006/table">
            <a:tbl>
              <a:tblPr>
                <a:noFill/>
                <a:tableStyleId>{DC8337C9-90AA-4543-9D36-50AF7A07A79A}</a:tableStyleId>
              </a:tblPr>
              <a:tblGrid>
                <a:gridCol w="1158875"/>
                <a:gridCol w="974725"/>
                <a:gridCol w="1066800"/>
                <a:gridCol w="1066800"/>
              </a:tblGrid>
              <a:tr h="323850">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Test Date</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Verbal</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Math</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Composite</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r>
              <a:tr h="325425">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March</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630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670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1300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r>
              <a:tr h="323850">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May</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610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630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1240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r>
              <a:tr h="323850">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June</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660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650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1310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D0D8E8"/>
                    </a:solidFill>
                  </a:tcPr>
                </a:tc>
              </a:tr>
              <a:tr h="325425">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Superscore</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660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670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1" i="0" u="none">
                          <a:solidFill>
                            <a:srgbClr val="000000"/>
                          </a:solidFill>
                          <a:latin typeface="Calibri"/>
                          <a:ea typeface="Calibri"/>
                          <a:cs typeface="Calibri"/>
                          <a:sym typeface="Calibri"/>
                        </a:rPr>
                        <a:t>1330</a:t>
                      </a:r>
                    </a:p>
                  </a:txBody>
                  <a:tcPr marL="80000" marR="80000" marT="40000" marB="40000">
                    <a:lnL w="12700" cap="flat" cmpd="sng">
                      <a:solidFill>
                        <a:schemeClr val="accent1"/>
                      </a:solidFill>
                      <a:prstDash val="solid"/>
                      <a:round/>
                      <a:headEnd type="none" w="med" len="med"/>
                      <a:tailEnd type="none" w="med" len="med"/>
                    </a:lnL>
                    <a:lnR w="12700" cap="flat" cmpd="sng">
                      <a:solidFill>
                        <a:schemeClr val="accent1"/>
                      </a:solidFill>
                      <a:prstDash val="solid"/>
                      <a:round/>
                      <a:headEnd type="none" w="med" len="med"/>
                      <a:tailEnd type="none" w="med" len="med"/>
                    </a:lnR>
                    <a:lnT w="12700" cap="flat" cmpd="sng">
                      <a:solidFill>
                        <a:schemeClr val="accent1"/>
                      </a:solidFill>
                      <a:prstDash val="solid"/>
                      <a:round/>
                      <a:headEnd type="none" w="med" len="med"/>
                      <a:tailEnd type="none" w="med" len="med"/>
                    </a:lnT>
                    <a:lnB w="12700" cap="flat" cmpd="sng">
                      <a:solidFill>
                        <a:schemeClr val="accent1"/>
                      </a:solidFill>
                      <a:prstDash val="solid"/>
                      <a:round/>
                      <a:headEnd type="none" w="med" len="med"/>
                      <a:tailEnd type="none" w="med" len="med"/>
                    </a:lnB>
                    <a:solidFill>
                      <a:srgbClr val="E9EDF4"/>
                    </a:solidFill>
                  </a:tcPr>
                </a:tc>
              </a:tr>
            </a:tbl>
          </a:graphicData>
        </a:graphic>
      </p:graphicFrame>
      <p:cxnSp>
        <p:nvCxnSpPr>
          <p:cNvPr id="824" name="Shape 824"/>
          <p:cNvCxnSpPr/>
          <p:nvPr/>
        </p:nvCxnSpPr>
        <p:spPr>
          <a:xfrm>
            <a:off x="2701925" y="5187950"/>
            <a:ext cx="4267200" cy="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47"/>
              </a:srgbClr>
            </a:outerShdw>
          </a:effectLst>
        </p:spPr>
      </p:cxnSp>
      <p:sp>
        <p:nvSpPr>
          <p:cNvPr id="825" name="Shape 825"/>
          <p:cNvSpPr/>
          <p:nvPr/>
        </p:nvSpPr>
        <p:spPr>
          <a:xfrm>
            <a:off x="4649787" y="3908425"/>
            <a:ext cx="857250" cy="292100"/>
          </a:xfrm>
          <a:prstGeom prst="ellipse">
            <a:avLst/>
          </a:prstGeom>
          <a:noFill/>
          <a:ln w="2540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826" name="Shape 826"/>
          <p:cNvSpPr/>
          <p:nvPr/>
        </p:nvSpPr>
        <p:spPr>
          <a:xfrm>
            <a:off x="3690937" y="4575175"/>
            <a:ext cx="858837" cy="290512"/>
          </a:xfrm>
          <a:prstGeom prst="ellipse">
            <a:avLst/>
          </a:prstGeom>
          <a:noFill/>
          <a:ln w="2540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827" name="Shape 827"/>
          <p:cNvSpPr/>
          <p:nvPr/>
        </p:nvSpPr>
        <p:spPr>
          <a:xfrm>
            <a:off x="5745162" y="4895850"/>
            <a:ext cx="858837" cy="292100"/>
          </a:xfrm>
          <a:prstGeom prst="ellipse">
            <a:avLst/>
          </a:prstGeom>
          <a:noFill/>
          <a:ln w="2540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457200" y="1184275"/>
            <a:ext cx="8229600" cy="6524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3500" i="0" u="none" strike="noStrike" cap="none">
                <a:solidFill>
                  <a:schemeClr val="dk1"/>
                </a:solidFill>
                <a:latin typeface="Alegreya"/>
                <a:ea typeface="Alegreya"/>
                <a:cs typeface="Alegreya"/>
                <a:sym typeface="Alegreya"/>
              </a:rPr>
              <a:t>You can also permanently expunge any bad ACT scores from your record.</a:t>
            </a:r>
          </a:p>
        </p:txBody>
      </p:sp>
      <p:sp>
        <p:nvSpPr>
          <p:cNvPr id="833" name="Shape 833"/>
          <p:cNvSpPr txBox="1"/>
          <p:nvPr/>
        </p:nvSpPr>
        <p:spPr>
          <a:xfrm>
            <a:off x="457200" y="2149475"/>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To delete your scores for a particular test date, you must submit a written request. </a:t>
            </a:r>
          </a:p>
          <a:p>
            <a:pPr marL="342900" marR="0" lvl="0" indent="-342900" algn="l" rtl="0">
              <a:lnSpc>
                <a:spcPct val="100000"/>
              </a:lnSpc>
              <a:spcBef>
                <a:spcPts val="500"/>
              </a:spcBef>
              <a:spcAft>
                <a:spcPts val="0"/>
              </a:spcAft>
              <a:buClr>
                <a:schemeClr val="dk1"/>
              </a:buClr>
              <a:buSzPct val="100000"/>
              <a:buFont typeface="Alegreya"/>
              <a:buChar char="•"/>
            </a:pPr>
            <a:r>
              <a:rPr lang="en-US" sz="2500" i="0" u="none">
                <a:solidFill>
                  <a:schemeClr val="dk1"/>
                </a:solidFill>
                <a:latin typeface="Alegreya"/>
                <a:ea typeface="Alegreya"/>
                <a:cs typeface="Alegreya"/>
                <a:sym typeface="Alegreya"/>
              </a:rPr>
              <a:t>All scores from that test date will be deleted.</a:t>
            </a:r>
          </a:p>
          <a:p>
            <a:pPr marL="342900" marR="0" lvl="0" indent="-342900" algn="l" rtl="0">
              <a:lnSpc>
                <a:spcPct val="100000"/>
              </a:lnSpc>
              <a:spcBef>
                <a:spcPts val="500"/>
              </a:spcBef>
              <a:spcAft>
                <a:spcPts val="0"/>
              </a:spcAft>
              <a:buClr>
                <a:schemeClr val="dk1"/>
              </a:buClr>
              <a:buFont typeface="Calibri"/>
              <a:buNone/>
            </a:pPr>
            <a:endParaRPr sz="2500" i="0" u="none">
              <a:solidFill>
                <a:schemeClr val="dk1"/>
              </a:solidFill>
              <a:latin typeface="Alegreya"/>
              <a:ea typeface="Alegreya"/>
              <a:cs typeface="Alegreya"/>
              <a:sym typeface="Alegreya"/>
            </a:endParaRPr>
          </a:p>
          <a:p>
            <a:pPr marL="342900" marR="0" lvl="0" indent="-342900" algn="l" rtl="0">
              <a:lnSpc>
                <a:spcPct val="100000"/>
              </a:lnSpc>
              <a:spcBef>
                <a:spcPts val="500"/>
              </a:spcBef>
              <a:spcAft>
                <a:spcPts val="0"/>
              </a:spcAft>
              <a:buClr>
                <a:schemeClr val="dk1"/>
              </a:buClr>
              <a:buFont typeface="Calibri"/>
              <a:buNone/>
            </a:pPr>
            <a:endParaRPr sz="2500" i="0" u="none">
              <a:solidFill>
                <a:schemeClr val="dk1"/>
              </a:solidFill>
              <a:latin typeface="Alegreya"/>
              <a:ea typeface="Alegreya"/>
              <a:cs typeface="Alegreya"/>
              <a:sym typeface="Alegreya"/>
            </a:endParaRPr>
          </a:p>
          <a:p>
            <a:pPr marL="342900" marR="0" lvl="0" indent="-342900" algn="l" rtl="0">
              <a:lnSpc>
                <a:spcPct val="100000"/>
              </a:lnSpc>
              <a:spcBef>
                <a:spcPts val="500"/>
              </a:spcBef>
              <a:spcAft>
                <a:spcPts val="0"/>
              </a:spcAft>
              <a:buClr>
                <a:schemeClr val="dk1"/>
              </a:buClr>
              <a:buSzPct val="100000"/>
              <a:buFont typeface="Alegreya"/>
              <a:buChar char="•"/>
            </a:pPr>
            <a:r>
              <a:rPr lang="en-US" sz="2500" i="0" u="sng">
                <a:solidFill>
                  <a:schemeClr val="hlink"/>
                </a:solidFill>
                <a:latin typeface="Alegreya"/>
                <a:ea typeface="Alegreya"/>
                <a:cs typeface="Alegreya"/>
                <a:sym typeface="Alegreya"/>
                <a:hlinkClick r:id="rId3"/>
              </a:rPr>
              <a:t>http://www.act.org/content/act/en/products-and-services/the-act/help.html</a:t>
            </a:r>
          </a:p>
        </p:txBody>
      </p:sp>
      <p:sp>
        <p:nvSpPr>
          <p:cNvPr id="834" name="Shape 834"/>
          <p:cNvSpPr txBox="1"/>
          <p:nvPr/>
        </p:nvSpPr>
        <p:spPr>
          <a:xfrm>
            <a:off x="3041650" y="3333750"/>
            <a:ext cx="2609850" cy="11382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700" b="0" i="0" u="none">
                <a:solidFill>
                  <a:schemeClr val="dk1"/>
                </a:solidFill>
                <a:latin typeface="Calibri"/>
                <a:ea typeface="Calibri"/>
                <a:cs typeface="Calibri"/>
                <a:sym typeface="Calibri"/>
              </a:rPr>
              <a:t>Write to:</a:t>
            </a:r>
          </a:p>
          <a:p>
            <a:pPr marL="0" marR="0" lvl="0" indent="0" algn="l" rtl="0">
              <a:lnSpc>
                <a:spcPct val="100000"/>
              </a:lnSpc>
              <a:spcBef>
                <a:spcPts val="0"/>
              </a:spcBef>
              <a:spcAft>
                <a:spcPts val="0"/>
              </a:spcAft>
              <a:buClr>
                <a:schemeClr val="dk1"/>
              </a:buClr>
              <a:buSzPct val="25000"/>
              <a:buFont typeface="Calibri"/>
              <a:buNone/>
            </a:pPr>
            <a:r>
              <a:rPr lang="en-US" sz="1700" b="0" i="0" u="none">
                <a:solidFill>
                  <a:schemeClr val="dk1"/>
                </a:solidFill>
                <a:latin typeface="Calibri"/>
                <a:ea typeface="Calibri"/>
                <a:cs typeface="Calibri"/>
                <a:sym typeface="Calibri"/>
              </a:rPr>
              <a:t>ACT Institutional Services</a:t>
            </a:r>
          </a:p>
          <a:p>
            <a:pPr marL="0" marR="0" lvl="0" indent="0" algn="l" rtl="0">
              <a:lnSpc>
                <a:spcPct val="100000"/>
              </a:lnSpc>
              <a:spcBef>
                <a:spcPts val="0"/>
              </a:spcBef>
              <a:spcAft>
                <a:spcPts val="0"/>
              </a:spcAft>
              <a:buClr>
                <a:schemeClr val="dk1"/>
              </a:buClr>
              <a:buSzPct val="25000"/>
              <a:buFont typeface="Calibri"/>
              <a:buNone/>
            </a:pPr>
            <a:r>
              <a:rPr lang="en-US" sz="1700" b="0" i="0" u="none">
                <a:solidFill>
                  <a:schemeClr val="dk1"/>
                </a:solidFill>
                <a:latin typeface="Calibri"/>
                <a:ea typeface="Calibri"/>
                <a:cs typeface="Calibri"/>
                <a:sym typeface="Calibri"/>
              </a:rPr>
              <a:t>P.O. Box 168</a:t>
            </a:r>
          </a:p>
          <a:p>
            <a:pPr marL="0" marR="0" lvl="0" indent="0" algn="l" rtl="0">
              <a:lnSpc>
                <a:spcPct val="100000"/>
              </a:lnSpc>
              <a:spcBef>
                <a:spcPts val="0"/>
              </a:spcBef>
              <a:spcAft>
                <a:spcPts val="0"/>
              </a:spcAft>
              <a:buClr>
                <a:schemeClr val="dk1"/>
              </a:buClr>
              <a:buSzPct val="25000"/>
              <a:buFont typeface="Calibri"/>
              <a:buNone/>
            </a:pPr>
            <a:r>
              <a:rPr lang="en-US" sz="1700" b="0" i="0" u="none">
                <a:solidFill>
                  <a:schemeClr val="dk1"/>
                </a:solidFill>
                <a:latin typeface="Calibri"/>
                <a:ea typeface="Calibri"/>
                <a:cs typeface="Calibri"/>
                <a:sym typeface="Calibri"/>
              </a:rPr>
              <a:t>Iowa City, IA 52243-0168</a:t>
            </a:r>
          </a:p>
        </p:txBody>
      </p:sp>
      <p:grpSp>
        <p:nvGrpSpPr>
          <p:cNvPr id="835" name="Shape 835"/>
          <p:cNvGrpSpPr/>
          <p:nvPr/>
        </p:nvGrpSpPr>
        <p:grpSpPr>
          <a:xfrm>
            <a:off x="776288" y="5129787"/>
            <a:ext cx="7631100" cy="1317600"/>
            <a:chOff x="776288" y="5129787"/>
            <a:chExt cx="7631100" cy="1317600"/>
          </a:xfrm>
        </p:grpSpPr>
        <p:pic>
          <p:nvPicPr>
            <p:cNvPr id="836" name="Shape 836"/>
            <p:cNvPicPr preferRelativeResize="0"/>
            <p:nvPr/>
          </p:nvPicPr>
          <p:blipFill/>
          <p:spPr>
            <a:xfrm>
              <a:off x="776288" y="5129787"/>
              <a:ext cx="7631100" cy="1317600"/>
            </a:xfrm>
            <a:prstGeom prst="rect">
              <a:avLst/>
            </a:prstGeom>
            <a:solidFill>
              <a:srgbClr val="FFFFFF"/>
            </a:solidFill>
            <a:ln>
              <a:noFill/>
            </a:ln>
          </p:spPr>
        </p:pic>
        <p:sp>
          <p:nvSpPr>
            <p:cNvPr id="837" name="Shape 837"/>
            <p:cNvSpPr txBox="1"/>
            <p:nvPr/>
          </p:nvSpPr>
          <p:spPr>
            <a:xfrm>
              <a:off x="1019188" y="5263400"/>
              <a:ext cx="7145400" cy="830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i="0" u="none">
                  <a:solidFill>
                    <a:srgbClr val="000000"/>
                  </a:solidFill>
                  <a:latin typeface="Alegreya"/>
                  <a:ea typeface="Alegreya"/>
                  <a:cs typeface="Alegreya"/>
                  <a:sym typeface="Alegreya"/>
                </a:rPr>
                <a:t>This eliminates the ACT scores for the few schools who deny Score Choice (e.g.,Georgetown, Stanford)</a:t>
              </a: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379412" y="2924175"/>
            <a:ext cx="8229600" cy="31098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Summer: Stay involved in extracurricular activities. Show consistency and depth.</a:t>
            </a:r>
          </a:p>
          <a:p>
            <a:pPr marL="342900" marR="0" lvl="0" indent="-342900" algn="l" rtl="0">
              <a:lnSpc>
                <a:spcPct val="9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Aug: Take a challenging schedule. Add as many APs as you can realistically handle. Junior grades must be solid.</a:t>
            </a:r>
          </a:p>
          <a:p>
            <a:pPr marL="342900" marR="0" lvl="0" indent="-342900" algn="l" rtl="0">
              <a:lnSpc>
                <a:spcPct val="9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Oct:  PSAT.  PSAT prep course if you are a potential National Merit Scholar or want to jumpstart SAT prep.</a:t>
            </a:r>
          </a:p>
          <a:p>
            <a:pPr marL="342900" marR="0" lvl="0" indent="-342900" algn="l" rtl="0">
              <a:lnSpc>
                <a:spcPct val="9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Nov – Jan: Take first SAT or ACT.  Prepare 8 to 12 weeks prior to scheduled test date.</a:t>
            </a:r>
          </a:p>
          <a:p>
            <a:pPr marL="342900" marR="0" lvl="0" indent="-342900" algn="l" rtl="0">
              <a:spcBef>
                <a:spcPts val="480"/>
              </a:spcBef>
              <a:spcAft>
                <a:spcPts val="0"/>
              </a:spcAft>
              <a:buClr>
                <a:schemeClr val="dk1"/>
              </a:buClr>
              <a:buSzPct val="100000"/>
              <a:buFont typeface="Arial"/>
              <a:buNone/>
            </a:pPr>
            <a:endParaRPr sz="2400" b="0" i="0" u="none">
              <a:solidFill>
                <a:srgbClr val="595959"/>
              </a:solidFill>
              <a:latin typeface="Helvetica Neue"/>
              <a:ea typeface="Helvetica Neue"/>
              <a:cs typeface="Helvetica Neue"/>
              <a:sym typeface="Helvetica Neue"/>
            </a:endParaRPr>
          </a:p>
        </p:txBody>
      </p:sp>
      <p:cxnSp>
        <p:nvCxnSpPr>
          <p:cNvPr id="843" name="Shape 843"/>
          <p:cNvCxnSpPr/>
          <p:nvPr/>
        </p:nvCxnSpPr>
        <p:spPr>
          <a:xfrm>
            <a:off x="1371600" y="2652712"/>
            <a:ext cx="6400800" cy="0"/>
          </a:xfrm>
          <a:prstGeom prst="straightConnector1">
            <a:avLst/>
          </a:prstGeom>
          <a:noFill/>
          <a:ln w="9525" cap="flat" cmpd="sng">
            <a:solidFill>
              <a:schemeClr val="dk1"/>
            </a:solidFill>
            <a:prstDash val="solid"/>
            <a:miter lim="8000"/>
            <a:headEnd type="none" w="med" len="med"/>
            <a:tailEnd type="none" w="med" len="med"/>
          </a:ln>
        </p:spPr>
      </p:cxnSp>
      <p:sp>
        <p:nvSpPr>
          <p:cNvPr id="844" name="Shape 844"/>
          <p:cNvSpPr txBox="1"/>
          <p:nvPr/>
        </p:nvSpPr>
        <p:spPr>
          <a:xfrm>
            <a:off x="1408112" y="1738312"/>
            <a:ext cx="609600" cy="762000"/>
          </a:xfrm>
          <a:prstGeom prst="rect">
            <a:avLst/>
          </a:prstGeom>
          <a:solidFill>
            <a:srgbClr val="C3D69B"/>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Jun</a:t>
            </a:r>
          </a:p>
        </p:txBody>
      </p:sp>
      <p:sp>
        <p:nvSpPr>
          <p:cNvPr id="845" name="Shape 845"/>
          <p:cNvSpPr txBox="1"/>
          <p:nvPr/>
        </p:nvSpPr>
        <p:spPr>
          <a:xfrm>
            <a:off x="2233612" y="1738312"/>
            <a:ext cx="609600" cy="762000"/>
          </a:xfrm>
          <a:prstGeom prst="rect">
            <a:avLst/>
          </a:prstGeom>
          <a:solidFill>
            <a:srgbClr val="C3D69B"/>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Jul</a:t>
            </a:r>
          </a:p>
        </p:txBody>
      </p:sp>
      <p:sp>
        <p:nvSpPr>
          <p:cNvPr id="846" name="Shape 846"/>
          <p:cNvSpPr txBox="1"/>
          <p:nvPr/>
        </p:nvSpPr>
        <p:spPr>
          <a:xfrm>
            <a:off x="3059101" y="1738300"/>
            <a:ext cx="609600" cy="762000"/>
          </a:xfrm>
          <a:prstGeom prst="rect">
            <a:avLst/>
          </a:prstGeom>
          <a:solidFill>
            <a:srgbClr val="C3D69B"/>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Aug</a:t>
            </a:r>
          </a:p>
        </p:txBody>
      </p:sp>
      <p:sp>
        <p:nvSpPr>
          <p:cNvPr id="847" name="Shape 847"/>
          <p:cNvSpPr txBox="1"/>
          <p:nvPr/>
        </p:nvSpPr>
        <p:spPr>
          <a:xfrm>
            <a:off x="3884612" y="1738312"/>
            <a:ext cx="609600" cy="762000"/>
          </a:xfrm>
          <a:prstGeom prst="rect">
            <a:avLst/>
          </a:prstGeom>
          <a:solidFill>
            <a:srgbClr val="C3D69B"/>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Sep</a:t>
            </a:r>
          </a:p>
        </p:txBody>
      </p:sp>
      <p:sp>
        <p:nvSpPr>
          <p:cNvPr id="848" name="Shape 848"/>
          <p:cNvSpPr txBox="1"/>
          <p:nvPr/>
        </p:nvSpPr>
        <p:spPr>
          <a:xfrm>
            <a:off x="4710112" y="1738312"/>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Oct</a:t>
            </a:r>
          </a:p>
        </p:txBody>
      </p:sp>
      <p:sp>
        <p:nvSpPr>
          <p:cNvPr id="849" name="Shape 849"/>
          <p:cNvSpPr txBox="1"/>
          <p:nvPr/>
        </p:nvSpPr>
        <p:spPr>
          <a:xfrm>
            <a:off x="5535612" y="1738312"/>
            <a:ext cx="636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Nov</a:t>
            </a:r>
          </a:p>
        </p:txBody>
      </p:sp>
      <p:sp>
        <p:nvSpPr>
          <p:cNvPr id="850" name="Shape 850"/>
          <p:cNvSpPr txBox="1"/>
          <p:nvPr/>
        </p:nvSpPr>
        <p:spPr>
          <a:xfrm>
            <a:off x="6361112" y="1738312"/>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Dec</a:t>
            </a:r>
          </a:p>
        </p:txBody>
      </p:sp>
      <p:sp>
        <p:nvSpPr>
          <p:cNvPr id="851" name="Shape 851"/>
          <p:cNvSpPr txBox="1"/>
          <p:nvPr/>
        </p:nvSpPr>
        <p:spPr>
          <a:xfrm>
            <a:off x="7186612" y="1738312"/>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Jan</a:t>
            </a:r>
          </a:p>
        </p:txBody>
      </p:sp>
      <p:sp>
        <p:nvSpPr>
          <p:cNvPr id="852" name="Shape 852"/>
          <p:cNvSpPr txBox="1"/>
          <p:nvPr/>
        </p:nvSpPr>
        <p:spPr>
          <a:xfrm>
            <a:off x="4672012" y="1204912"/>
            <a:ext cx="749400" cy="33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PSAT</a:t>
            </a:r>
          </a:p>
        </p:txBody>
      </p:sp>
      <p:sp>
        <p:nvSpPr>
          <p:cNvPr id="853" name="Shape 853"/>
          <p:cNvSpPr/>
          <p:nvPr/>
        </p:nvSpPr>
        <p:spPr>
          <a:xfrm rot="5400000">
            <a:off x="5005500" y="1320838"/>
            <a:ext cx="66600" cy="628500"/>
          </a:xfrm>
          <a:prstGeom prst="leftBrace">
            <a:avLst>
              <a:gd name="adj1" fmla="val 8333"/>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854" name="Shape 854"/>
          <p:cNvSpPr/>
          <p:nvPr/>
        </p:nvSpPr>
        <p:spPr>
          <a:xfrm rot="5400000">
            <a:off x="6550050" y="369862"/>
            <a:ext cx="234900" cy="2209800"/>
          </a:xfrm>
          <a:prstGeom prst="leftBrace">
            <a:avLst>
              <a:gd name="adj1" fmla="val 8333"/>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855" name="Shape 855"/>
          <p:cNvSpPr txBox="1">
            <a:spLocks noGrp="1"/>
          </p:cNvSpPr>
          <p:nvPr>
            <p:ph type="title"/>
          </p:nvPr>
        </p:nvSpPr>
        <p:spPr>
          <a:xfrm>
            <a:off x="264100" y="10429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Helvetica Neue"/>
              <a:buNone/>
            </a:pPr>
            <a:r>
              <a:rPr lang="en-US" sz="3200" i="0" u="none" strike="noStrike" cap="none">
                <a:solidFill>
                  <a:srgbClr val="000000"/>
                </a:solidFill>
                <a:latin typeface="Alegreya"/>
                <a:ea typeface="Alegreya"/>
                <a:cs typeface="Alegreya"/>
                <a:sym typeface="Alegreya"/>
              </a:rPr>
              <a:t>Fall Semester Junior Year</a:t>
            </a:r>
          </a:p>
        </p:txBody>
      </p:sp>
      <p:sp>
        <p:nvSpPr>
          <p:cNvPr id="856" name="Shape 856"/>
          <p:cNvSpPr txBox="1"/>
          <p:nvPr/>
        </p:nvSpPr>
        <p:spPr>
          <a:xfrm>
            <a:off x="5894562" y="944525"/>
            <a:ext cx="16557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First</a:t>
            </a:r>
            <a:r>
              <a:rPr lang="en-US" sz="1800" i="0" u="none">
                <a:solidFill>
                  <a:schemeClr val="dk1"/>
                </a:solidFill>
                <a:latin typeface="Alegreya"/>
                <a:ea typeface="Alegreya"/>
                <a:cs typeface="Alegreya"/>
                <a:sym typeface="Alegreya"/>
              </a:rPr>
              <a:t> </a:t>
            </a:r>
            <a:r>
              <a:rPr lang="en-US" sz="1600" i="0" u="none">
                <a:solidFill>
                  <a:schemeClr val="dk1"/>
                </a:solidFill>
                <a:latin typeface="Alegreya"/>
                <a:ea typeface="Alegreya"/>
                <a:cs typeface="Alegreya"/>
                <a:sym typeface="Alegreya"/>
              </a:rPr>
              <a:t>SAT/ACT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Spring Semester Junior Year</a:t>
            </a:r>
          </a:p>
        </p:txBody>
      </p:sp>
      <p:sp>
        <p:nvSpPr>
          <p:cNvPr id="862" name="Shape 862"/>
          <p:cNvSpPr txBox="1">
            <a:spLocks noGrp="1"/>
          </p:cNvSpPr>
          <p:nvPr>
            <p:ph type="body" idx="1"/>
          </p:nvPr>
        </p:nvSpPr>
        <p:spPr>
          <a:xfrm>
            <a:off x="457200" y="3167062"/>
            <a:ext cx="8229600" cy="35289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legreya"/>
              <a:buChar char="•"/>
            </a:pPr>
            <a:r>
              <a:rPr lang="en-US" sz="2100" i="0" u="none">
                <a:solidFill>
                  <a:srgbClr val="000000"/>
                </a:solidFill>
                <a:latin typeface="Alegreya"/>
                <a:ea typeface="Alegreya"/>
                <a:cs typeface="Alegreya"/>
                <a:sym typeface="Alegreya"/>
              </a:rPr>
              <a:t>Jan – Feb: Register for spring AP exams (if schools don’t register the students).</a:t>
            </a:r>
          </a:p>
          <a:p>
            <a:pPr marL="342900" marR="0" lvl="0" indent="-342900" algn="l" rtl="0">
              <a:lnSpc>
                <a:spcPct val="100000"/>
              </a:lnSpc>
              <a:spcBef>
                <a:spcPts val="1620"/>
              </a:spcBef>
              <a:spcAft>
                <a:spcPts val="0"/>
              </a:spcAft>
              <a:buClr>
                <a:srgbClr val="000000"/>
              </a:buClr>
              <a:buSzPct val="100000"/>
              <a:buFont typeface="Alegreya"/>
              <a:buChar char="•"/>
            </a:pPr>
            <a:r>
              <a:rPr lang="en-US" sz="2100" i="0" u="none">
                <a:solidFill>
                  <a:srgbClr val="000000"/>
                </a:solidFill>
                <a:latin typeface="Alegreya"/>
                <a:ea typeface="Alegreya"/>
                <a:cs typeface="Alegreya"/>
                <a:sym typeface="Alegreya"/>
              </a:rPr>
              <a:t>Dec – May: Explore financial aid/ scholarships/ grants for college.</a:t>
            </a:r>
          </a:p>
          <a:p>
            <a:pPr marL="342900" marR="0" lvl="0" indent="-342900" algn="l" rtl="0">
              <a:lnSpc>
                <a:spcPct val="100000"/>
              </a:lnSpc>
              <a:spcBef>
                <a:spcPts val="1620"/>
              </a:spcBef>
              <a:spcAft>
                <a:spcPts val="0"/>
              </a:spcAft>
              <a:buClr>
                <a:srgbClr val="000000"/>
              </a:buClr>
              <a:buSzPct val="100000"/>
              <a:buFont typeface="Alegreya"/>
              <a:buChar char="•"/>
            </a:pPr>
            <a:r>
              <a:rPr lang="en-US" sz="2100" i="0" u="none">
                <a:solidFill>
                  <a:srgbClr val="000000"/>
                </a:solidFill>
                <a:latin typeface="Alegreya"/>
                <a:ea typeface="Alegreya"/>
                <a:cs typeface="Alegreya"/>
                <a:sym typeface="Alegreya"/>
              </a:rPr>
              <a:t>May – Jun: Take APs, SAT subject tests, ACT, SAT (prep courses as needed).</a:t>
            </a:r>
          </a:p>
          <a:p>
            <a:pPr marL="342900" marR="0" lvl="0" indent="-342900" algn="l" rtl="0">
              <a:lnSpc>
                <a:spcPct val="100000"/>
              </a:lnSpc>
              <a:spcBef>
                <a:spcPts val="1620"/>
              </a:spcBef>
              <a:spcAft>
                <a:spcPts val="0"/>
              </a:spcAft>
              <a:buClr>
                <a:srgbClr val="000000"/>
              </a:buClr>
              <a:buSzPct val="100000"/>
              <a:buFont typeface="Alegreya"/>
              <a:buChar char="•"/>
            </a:pPr>
            <a:r>
              <a:rPr lang="en-US" sz="2100" i="0" u="none">
                <a:solidFill>
                  <a:srgbClr val="000000"/>
                </a:solidFill>
                <a:latin typeface="Alegreya"/>
                <a:ea typeface="Alegreya"/>
                <a:cs typeface="Alegreya"/>
                <a:sym typeface="Alegreya"/>
              </a:rPr>
              <a:t>Jun – Aug</a:t>
            </a:r>
          </a:p>
          <a:p>
            <a:pPr marL="742950" marR="0" lvl="1" indent="-285750" algn="l" rtl="0">
              <a:lnSpc>
                <a:spcPct val="100000"/>
              </a:lnSpc>
              <a:spcBef>
                <a:spcPts val="420"/>
              </a:spcBef>
              <a:spcAft>
                <a:spcPts val="0"/>
              </a:spcAft>
              <a:buClr>
                <a:srgbClr val="000000"/>
              </a:buClr>
              <a:buSzPct val="100000"/>
              <a:buFont typeface="Alegreya"/>
              <a:buChar char="❑"/>
            </a:pPr>
            <a:r>
              <a:rPr lang="en-US" sz="2100" i="0" u="none" strike="noStrike" cap="none">
                <a:solidFill>
                  <a:srgbClr val="000000"/>
                </a:solidFill>
                <a:latin typeface="Alegreya"/>
                <a:ea typeface="Alegreya"/>
                <a:cs typeface="Alegreya"/>
                <a:sym typeface="Alegreya"/>
              </a:rPr>
              <a:t>Make a college list and collect applications  </a:t>
            </a:r>
          </a:p>
          <a:p>
            <a:pPr marL="742950" marR="0" lvl="1" indent="-285750" algn="l" rtl="0">
              <a:lnSpc>
                <a:spcPct val="100000"/>
              </a:lnSpc>
              <a:spcBef>
                <a:spcPts val="420"/>
              </a:spcBef>
              <a:spcAft>
                <a:spcPts val="0"/>
              </a:spcAft>
              <a:buClr>
                <a:srgbClr val="000000"/>
              </a:buClr>
              <a:buSzPct val="100000"/>
              <a:buFont typeface="Alegreya"/>
              <a:buChar char="❑"/>
            </a:pPr>
            <a:r>
              <a:rPr lang="en-US" sz="2100" i="0" u="none" strike="noStrike" cap="none">
                <a:solidFill>
                  <a:srgbClr val="000000"/>
                </a:solidFill>
                <a:latin typeface="Alegreya"/>
                <a:ea typeface="Alegreya"/>
                <a:cs typeface="Alegreya"/>
                <a:sym typeface="Alegreya"/>
              </a:rPr>
              <a:t>Begin applications/essays , set up interviews and college </a:t>
            </a:r>
            <a:r>
              <a:rPr lang="en-US" sz="2100">
                <a:solidFill>
                  <a:srgbClr val="000000"/>
                </a:solidFill>
                <a:latin typeface="Alegreya"/>
                <a:ea typeface="Alegreya"/>
                <a:cs typeface="Alegreya"/>
                <a:sym typeface="Alegreya"/>
              </a:rPr>
              <a:t>visits</a:t>
            </a:r>
          </a:p>
          <a:p>
            <a:pPr marL="0" marR="0" lvl="0" indent="0" algn="l" rtl="0">
              <a:lnSpc>
                <a:spcPct val="100000"/>
              </a:lnSpc>
              <a:spcBef>
                <a:spcPts val="420"/>
              </a:spcBef>
              <a:spcAft>
                <a:spcPts val="0"/>
              </a:spcAft>
              <a:buNone/>
            </a:pPr>
            <a:endParaRPr>
              <a:solidFill>
                <a:srgbClr val="000000"/>
              </a:solidFill>
              <a:latin typeface="Alegreya"/>
              <a:ea typeface="Alegreya"/>
              <a:cs typeface="Alegreya"/>
              <a:sym typeface="Alegreya"/>
            </a:endParaRPr>
          </a:p>
          <a:p>
            <a:pPr marL="342900" marR="0" lvl="0" indent="-342900" algn="l" rtl="0">
              <a:spcBef>
                <a:spcPts val="420"/>
              </a:spcBef>
              <a:spcAft>
                <a:spcPts val="0"/>
              </a:spcAft>
              <a:buClr>
                <a:schemeClr val="dk1"/>
              </a:buClr>
              <a:buSzPct val="100000"/>
              <a:buFont typeface="Arial"/>
              <a:buNone/>
            </a:pPr>
            <a:endParaRPr sz="2100" b="0" i="0" u="none" strike="noStrike" cap="none">
              <a:solidFill>
                <a:srgbClr val="595959"/>
              </a:solidFill>
              <a:latin typeface="Helvetica Neue"/>
              <a:ea typeface="Helvetica Neue"/>
              <a:cs typeface="Helvetica Neue"/>
              <a:sym typeface="Helvetica Neue"/>
            </a:endParaRPr>
          </a:p>
        </p:txBody>
      </p:sp>
      <p:cxnSp>
        <p:nvCxnSpPr>
          <p:cNvPr id="863" name="Shape 863"/>
          <p:cNvCxnSpPr/>
          <p:nvPr/>
        </p:nvCxnSpPr>
        <p:spPr>
          <a:xfrm>
            <a:off x="2501900" y="3135312"/>
            <a:ext cx="3948000" cy="0"/>
          </a:xfrm>
          <a:prstGeom prst="straightConnector1">
            <a:avLst/>
          </a:prstGeom>
          <a:noFill/>
          <a:ln w="9525" cap="flat" cmpd="sng">
            <a:solidFill>
              <a:schemeClr val="dk1"/>
            </a:solidFill>
            <a:prstDash val="solid"/>
            <a:miter lim="8000"/>
            <a:headEnd type="none" w="med" len="med"/>
            <a:tailEnd type="none" w="med" len="med"/>
          </a:ln>
        </p:spPr>
      </p:cxnSp>
      <p:sp>
        <p:nvSpPr>
          <p:cNvPr id="864" name="Shape 864"/>
          <p:cNvSpPr txBox="1"/>
          <p:nvPr/>
        </p:nvSpPr>
        <p:spPr>
          <a:xfrm>
            <a:off x="2538412" y="2220912"/>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Feb</a:t>
            </a:r>
          </a:p>
        </p:txBody>
      </p:sp>
      <p:sp>
        <p:nvSpPr>
          <p:cNvPr id="865" name="Shape 865"/>
          <p:cNvSpPr txBox="1"/>
          <p:nvPr/>
        </p:nvSpPr>
        <p:spPr>
          <a:xfrm>
            <a:off x="3363912" y="2220912"/>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Mar</a:t>
            </a:r>
          </a:p>
        </p:txBody>
      </p:sp>
      <p:sp>
        <p:nvSpPr>
          <p:cNvPr id="866" name="Shape 866"/>
          <p:cNvSpPr txBox="1"/>
          <p:nvPr/>
        </p:nvSpPr>
        <p:spPr>
          <a:xfrm>
            <a:off x="4189412" y="2220912"/>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Apr</a:t>
            </a:r>
          </a:p>
        </p:txBody>
      </p:sp>
      <p:sp>
        <p:nvSpPr>
          <p:cNvPr id="867" name="Shape 867"/>
          <p:cNvSpPr txBox="1"/>
          <p:nvPr/>
        </p:nvSpPr>
        <p:spPr>
          <a:xfrm>
            <a:off x="5014912" y="2220912"/>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May</a:t>
            </a:r>
          </a:p>
        </p:txBody>
      </p:sp>
      <p:sp>
        <p:nvSpPr>
          <p:cNvPr id="868" name="Shape 868"/>
          <p:cNvSpPr txBox="1"/>
          <p:nvPr/>
        </p:nvSpPr>
        <p:spPr>
          <a:xfrm>
            <a:off x="5840412" y="2220912"/>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Jun</a:t>
            </a:r>
          </a:p>
        </p:txBody>
      </p:sp>
      <p:sp>
        <p:nvSpPr>
          <p:cNvPr id="869" name="Shape 869"/>
          <p:cNvSpPr txBox="1"/>
          <p:nvPr/>
        </p:nvSpPr>
        <p:spPr>
          <a:xfrm>
            <a:off x="4438650" y="1687512"/>
            <a:ext cx="2705100" cy="33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Testing, Testing, Testing</a:t>
            </a:r>
          </a:p>
        </p:txBody>
      </p:sp>
      <p:sp>
        <p:nvSpPr>
          <p:cNvPr id="870" name="Shape 870"/>
          <p:cNvSpPr/>
          <p:nvPr/>
        </p:nvSpPr>
        <p:spPr>
          <a:xfrm rot="5400000">
            <a:off x="5715799" y="1383437"/>
            <a:ext cx="66600" cy="1468500"/>
          </a:xfrm>
          <a:prstGeom prst="leftBrace">
            <a:avLst>
              <a:gd name="adj1" fmla="val 771"/>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Fall Semester Senior Year</a:t>
            </a:r>
          </a:p>
        </p:txBody>
      </p:sp>
      <p:sp>
        <p:nvSpPr>
          <p:cNvPr id="876" name="Shape 876"/>
          <p:cNvSpPr txBox="1">
            <a:spLocks noGrp="1"/>
          </p:cNvSpPr>
          <p:nvPr>
            <p:ph type="body" idx="1"/>
          </p:nvPr>
        </p:nvSpPr>
        <p:spPr>
          <a:xfrm>
            <a:off x="379412" y="3802062"/>
            <a:ext cx="8229600" cy="31098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ct val="100000"/>
              <a:buFont typeface="Alegreya"/>
              <a:buChar char="•"/>
            </a:pPr>
            <a:r>
              <a:rPr lang="en-US" sz="2000" i="0" u="none">
                <a:solidFill>
                  <a:srgbClr val="000000"/>
                </a:solidFill>
                <a:latin typeface="Alegreya"/>
                <a:ea typeface="Alegreya"/>
                <a:cs typeface="Alegreya"/>
                <a:sym typeface="Alegreya"/>
              </a:rPr>
              <a:t>Summer: Stay involved in extracurricular activities.  </a:t>
            </a:r>
          </a:p>
          <a:p>
            <a:pPr marL="342900" marR="0" lvl="0" indent="-342900" algn="l" rtl="0">
              <a:lnSpc>
                <a:spcPct val="80000"/>
              </a:lnSpc>
              <a:spcBef>
                <a:spcPts val="400"/>
              </a:spcBef>
              <a:spcAft>
                <a:spcPts val="0"/>
              </a:spcAft>
              <a:buClr>
                <a:srgbClr val="000000"/>
              </a:buClr>
              <a:buSzPct val="100000"/>
              <a:buFont typeface="Alegreya"/>
              <a:buChar char="•"/>
            </a:pPr>
            <a:r>
              <a:rPr lang="en-US" sz="2000" i="0" u="none">
                <a:solidFill>
                  <a:srgbClr val="000000"/>
                </a:solidFill>
                <a:latin typeface="Alegreya"/>
                <a:ea typeface="Alegreya"/>
                <a:cs typeface="Alegreya"/>
                <a:sym typeface="Alegreya"/>
              </a:rPr>
              <a:t>Aug: Strong academic schedule.  APs are ideal.  Keep grades solid.</a:t>
            </a:r>
          </a:p>
          <a:p>
            <a:pPr marL="342900" marR="0" lvl="0" indent="-342900" algn="l" rtl="0">
              <a:lnSpc>
                <a:spcPct val="80000"/>
              </a:lnSpc>
              <a:spcBef>
                <a:spcPts val="400"/>
              </a:spcBef>
              <a:spcAft>
                <a:spcPts val="0"/>
              </a:spcAft>
              <a:buClr>
                <a:srgbClr val="000000"/>
              </a:buClr>
              <a:buSzPct val="100000"/>
              <a:buFont typeface="Alegreya"/>
              <a:buChar char="•"/>
            </a:pPr>
            <a:r>
              <a:rPr lang="en-US" sz="2000" i="0" u="none">
                <a:solidFill>
                  <a:srgbClr val="000000"/>
                </a:solidFill>
                <a:latin typeface="Alegreya"/>
                <a:ea typeface="Alegreya"/>
                <a:cs typeface="Alegreya"/>
                <a:sym typeface="Alegreya"/>
              </a:rPr>
              <a:t>Sep – Nov</a:t>
            </a:r>
          </a:p>
          <a:p>
            <a:pPr marL="742950" marR="0" lvl="1" indent="-285750" algn="l" rtl="0">
              <a:lnSpc>
                <a:spcPct val="80000"/>
              </a:lnSpc>
              <a:spcBef>
                <a:spcPts val="440"/>
              </a:spcBef>
              <a:spcAft>
                <a:spcPts val="0"/>
              </a:spcAft>
              <a:buClr>
                <a:srgbClr val="000000"/>
              </a:buClr>
              <a:buSzPct val="100000"/>
              <a:buFont typeface="Alegreya"/>
              <a:buChar char="❑"/>
            </a:pPr>
            <a:r>
              <a:rPr lang="en-US" sz="2200" i="0" u="none" strike="noStrike" cap="none">
                <a:solidFill>
                  <a:srgbClr val="000000"/>
                </a:solidFill>
                <a:latin typeface="Alegreya"/>
                <a:ea typeface="Alegreya"/>
                <a:cs typeface="Alegreya"/>
                <a:sym typeface="Alegreya"/>
              </a:rPr>
              <a:t>SAT/ACT final push if needed</a:t>
            </a:r>
          </a:p>
          <a:p>
            <a:pPr marL="742950" marR="0" lvl="1" indent="-285750" algn="l" rtl="0">
              <a:lnSpc>
                <a:spcPct val="80000"/>
              </a:lnSpc>
              <a:spcBef>
                <a:spcPts val="440"/>
              </a:spcBef>
              <a:spcAft>
                <a:spcPts val="0"/>
              </a:spcAft>
              <a:buClr>
                <a:srgbClr val="000000"/>
              </a:buClr>
              <a:buSzPct val="100000"/>
              <a:buFont typeface="Alegreya"/>
              <a:buChar char="❑"/>
            </a:pPr>
            <a:r>
              <a:rPr lang="en-US" sz="2200" i="0" u="none" strike="noStrike" cap="none">
                <a:solidFill>
                  <a:srgbClr val="000000"/>
                </a:solidFill>
                <a:latin typeface="Alegreya"/>
                <a:ea typeface="Alegreya"/>
                <a:cs typeface="Alegreya"/>
                <a:sym typeface="Alegreya"/>
              </a:rPr>
              <a:t>Meet with your guidance counselor for application advice </a:t>
            </a:r>
          </a:p>
          <a:p>
            <a:pPr marL="742950" marR="0" lvl="1" indent="-285750" algn="l" rtl="0">
              <a:lnSpc>
                <a:spcPct val="80000"/>
              </a:lnSpc>
              <a:spcBef>
                <a:spcPts val="440"/>
              </a:spcBef>
              <a:spcAft>
                <a:spcPts val="0"/>
              </a:spcAft>
              <a:buClr>
                <a:srgbClr val="000000"/>
              </a:buClr>
              <a:buSzPct val="100000"/>
              <a:buFont typeface="Alegreya"/>
              <a:buChar char="❑"/>
            </a:pPr>
            <a:r>
              <a:rPr lang="en-US" sz="2200" i="0" u="none" strike="noStrike" cap="none">
                <a:solidFill>
                  <a:srgbClr val="000000"/>
                </a:solidFill>
                <a:latin typeface="Alegreya"/>
                <a:ea typeface="Alegreya"/>
                <a:cs typeface="Alegreya"/>
                <a:sym typeface="Alegreya"/>
              </a:rPr>
              <a:t>Finish early applications</a:t>
            </a:r>
          </a:p>
          <a:p>
            <a:pPr marL="742950" marR="0" lvl="1" indent="-285750" algn="l" rtl="0">
              <a:lnSpc>
                <a:spcPct val="80000"/>
              </a:lnSpc>
              <a:spcBef>
                <a:spcPts val="440"/>
              </a:spcBef>
              <a:spcAft>
                <a:spcPts val="0"/>
              </a:spcAft>
              <a:buClr>
                <a:srgbClr val="000000"/>
              </a:buClr>
              <a:buSzPct val="100000"/>
              <a:buFont typeface="Alegreya"/>
              <a:buChar char="❑"/>
            </a:pPr>
            <a:r>
              <a:rPr lang="en-US" sz="2200" i="0" u="none" strike="noStrike" cap="none">
                <a:solidFill>
                  <a:srgbClr val="000000"/>
                </a:solidFill>
                <a:latin typeface="Alegreya"/>
                <a:ea typeface="Alegreya"/>
                <a:cs typeface="Alegreya"/>
                <a:sym typeface="Alegreya"/>
              </a:rPr>
              <a:t>October: ED deadlines</a:t>
            </a:r>
          </a:p>
          <a:p>
            <a:pPr marL="342900" marR="0" lvl="0" indent="-342900" algn="l" rtl="0">
              <a:spcBef>
                <a:spcPts val="440"/>
              </a:spcBef>
              <a:spcAft>
                <a:spcPts val="0"/>
              </a:spcAft>
              <a:buClr>
                <a:schemeClr val="dk1"/>
              </a:buClr>
              <a:buSzPct val="100000"/>
              <a:buFont typeface="Arial"/>
              <a:buNone/>
            </a:pPr>
            <a:endParaRPr sz="2200" b="0" i="0" u="none" strike="noStrike" cap="none">
              <a:solidFill>
                <a:srgbClr val="595959"/>
              </a:solidFill>
              <a:latin typeface="Helvetica Neue"/>
              <a:ea typeface="Helvetica Neue"/>
              <a:cs typeface="Helvetica Neue"/>
              <a:sym typeface="Helvetica Neue"/>
            </a:endParaRPr>
          </a:p>
        </p:txBody>
      </p:sp>
      <p:cxnSp>
        <p:nvCxnSpPr>
          <p:cNvPr id="877" name="Shape 877"/>
          <p:cNvCxnSpPr/>
          <p:nvPr/>
        </p:nvCxnSpPr>
        <p:spPr>
          <a:xfrm>
            <a:off x="2079625" y="3582987"/>
            <a:ext cx="4800600" cy="0"/>
          </a:xfrm>
          <a:prstGeom prst="straightConnector1">
            <a:avLst/>
          </a:prstGeom>
          <a:noFill/>
          <a:ln w="9525" cap="flat" cmpd="sng">
            <a:solidFill>
              <a:schemeClr val="dk1"/>
            </a:solidFill>
            <a:prstDash val="solid"/>
            <a:miter lim="8000"/>
            <a:headEnd type="none" w="med" len="med"/>
            <a:tailEnd type="none" w="med" len="med"/>
          </a:ln>
        </p:spPr>
      </p:cxnSp>
      <p:sp>
        <p:nvSpPr>
          <p:cNvPr id="878" name="Shape 878"/>
          <p:cNvSpPr txBox="1"/>
          <p:nvPr/>
        </p:nvSpPr>
        <p:spPr>
          <a:xfrm>
            <a:off x="2116137" y="2668587"/>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Jun</a:t>
            </a:r>
          </a:p>
        </p:txBody>
      </p:sp>
      <p:sp>
        <p:nvSpPr>
          <p:cNvPr id="879" name="Shape 879"/>
          <p:cNvSpPr txBox="1"/>
          <p:nvPr/>
        </p:nvSpPr>
        <p:spPr>
          <a:xfrm>
            <a:off x="2941637" y="2668587"/>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Jul</a:t>
            </a:r>
          </a:p>
        </p:txBody>
      </p:sp>
      <p:sp>
        <p:nvSpPr>
          <p:cNvPr id="880" name="Shape 880"/>
          <p:cNvSpPr txBox="1"/>
          <p:nvPr/>
        </p:nvSpPr>
        <p:spPr>
          <a:xfrm>
            <a:off x="3767137" y="2668587"/>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Aug</a:t>
            </a:r>
          </a:p>
        </p:txBody>
      </p:sp>
      <p:sp>
        <p:nvSpPr>
          <p:cNvPr id="881" name="Shape 881"/>
          <p:cNvSpPr txBox="1"/>
          <p:nvPr/>
        </p:nvSpPr>
        <p:spPr>
          <a:xfrm>
            <a:off x="4592637" y="2668587"/>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Sep</a:t>
            </a:r>
          </a:p>
        </p:txBody>
      </p:sp>
      <p:sp>
        <p:nvSpPr>
          <p:cNvPr id="882" name="Shape 882"/>
          <p:cNvSpPr txBox="1"/>
          <p:nvPr/>
        </p:nvSpPr>
        <p:spPr>
          <a:xfrm>
            <a:off x="5418137" y="2668587"/>
            <a:ext cx="609600" cy="762000"/>
          </a:xfrm>
          <a:prstGeom prst="rect">
            <a:avLst/>
          </a:prstGeom>
          <a:solidFill>
            <a:srgbClr val="77933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Oct</a:t>
            </a:r>
          </a:p>
        </p:txBody>
      </p:sp>
      <p:sp>
        <p:nvSpPr>
          <p:cNvPr id="883" name="Shape 883"/>
          <p:cNvSpPr txBox="1"/>
          <p:nvPr/>
        </p:nvSpPr>
        <p:spPr>
          <a:xfrm>
            <a:off x="6243637" y="2668587"/>
            <a:ext cx="636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Nov</a:t>
            </a:r>
          </a:p>
        </p:txBody>
      </p:sp>
      <p:sp>
        <p:nvSpPr>
          <p:cNvPr id="884" name="Shape 884"/>
          <p:cNvSpPr txBox="1"/>
          <p:nvPr/>
        </p:nvSpPr>
        <p:spPr>
          <a:xfrm>
            <a:off x="4027487" y="1860550"/>
            <a:ext cx="3398700" cy="584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Final SAT/ACT Tests for EA/ED, </a:t>
            </a:r>
          </a:p>
          <a:p>
            <a:pPr marL="0" marR="0" lvl="0" indent="0" algn="l"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ED/EA Applications Due</a:t>
            </a:r>
          </a:p>
        </p:txBody>
      </p:sp>
      <p:sp>
        <p:nvSpPr>
          <p:cNvPr id="885" name="Shape 885"/>
          <p:cNvSpPr/>
          <p:nvPr/>
        </p:nvSpPr>
        <p:spPr>
          <a:xfrm rot="5400000">
            <a:off x="5713525" y="2252699"/>
            <a:ext cx="66600" cy="628500"/>
          </a:xfrm>
          <a:prstGeom prst="leftBrace">
            <a:avLst>
              <a:gd name="adj1" fmla="val 8333"/>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886" name="Shape 886"/>
          <p:cNvSpPr txBox="1"/>
          <p:nvPr/>
        </p:nvSpPr>
        <p:spPr>
          <a:xfrm>
            <a:off x="2473325" y="2092325"/>
            <a:ext cx="1554300" cy="3381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College Visits</a:t>
            </a:r>
          </a:p>
        </p:txBody>
      </p:sp>
      <p:sp>
        <p:nvSpPr>
          <p:cNvPr id="887" name="Shape 887"/>
          <p:cNvSpPr/>
          <p:nvPr/>
        </p:nvSpPr>
        <p:spPr>
          <a:xfrm rot="5400000">
            <a:off x="3186237" y="1422375"/>
            <a:ext cx="133200" cy="2222400"/>
          </a:xfrm>
          <a:prstGeom prst="leftBrace">
            <a:avLst>
              <a:gd name="adj1" fmla="val 1006"/>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Spring Semester Senior Year</a:t>
            </a:r>
          </a:p>
        </p:txBody>
      </p:sp>
      <p:sp>
        <p:nvSpPr>
          <p:cNvPr id="893" name="Shape 893"/>
          <p:cNvSpPr txBox="1">
            <a:spLocks noGrp="1"/>
          </p:cNvSpPr>
          <p:nvPr>
            <p:ph type="body" idx="1"/>
          </p:nvPr>
        </p:nvSpPr>
        <p:spPr>
          <a:xfrm>
            <a:off x="457200" y="3630612"/>
            <a:ext cx="8229600" cy="29400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Nov – Dec: Complete remaining applications</a:t>
            </a:r>
          </a:p>
          <a:p>
            <a:pPr marL="342900" marR="0" lvl="0" indent="-342900" algn="l" rtl="0">
              <a:lnSpc>
                <a:spcPct val="10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Dec: ED responses arrive</a:t>
            </a:r>
          </a:p>
          <a:p>
            <a:pPr marL="342900" marR="0" lvl="0" indent="-342900" algn="l" rtl="0">
              <a:lnSpc>
                <a:spcPct val="10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Mar – Apr: Responses from colleges</a:t>
            </a:r>
          </a:p>
          <a:p>
            <a:pPr marL="342900" marR="0" lvl="0" indent="-342900" algn="l" rtl="0">
              <a:lnSpc>
                <a:spcPct val="10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May: Deposits due</a:t>
            </a:r>
          </a:p>
          <a:p>
            <a:pPr marL="342900" marR="0" lvl="0" indent="-342900" algn="l" rtl="0">
              <a:lnSpc>
                <a:spcPct val="100000"/>
              </a:lnSpc>
              <a:spcBef>
                <a:spcPts val="480"/>
              </a:spcBef>
              <a:spcAft>
                <a:spcPts val="0"/>
              </a:spcAft>
              <a:buClr>
                <a:srgbClr val="000000"/>
              </a:buClr>
              <a:buSzPct val="100000"/>
              <a:buFont typeface="Alegreya"/>
              <a:buChar char="•"/>
            </a:pPr>
            <a:r>
              <a:rPr lang="en-US" sz="2400" i="0" u="none">
                <a:solidFill>
                  <a:srgbClr val="000000"/>
                </a:solidFill>
                <a:latin typeface="Alegreya"/>
                <a:ea typeface="Alegreya"/>
                <a:cs typeface="Alegreya"/>
                <a:sym typeface="Alegreya"/>
              </a:rPr>
              <a:t>Jun: Graduate and send final transcript to your school of choice!</a:t>
            </a:r>
          </a:p>
        </p:txBody>
      </p:sp>
      <p:cxnSp>
        <p:nvCxnSpPr>
          <p:cNvPr id="894" name="Shape 894"/>
          <p:cNvCxnSpPr/>
          <p:nvPr/>
        </p:nvCxnSpPr>
        <p:spPr>
          <a:xfrm>
            <a:off x="1808162" y="3238500"/>
            <a:ext cx="5510100" cy="0"/>
          </a:xfrm>
          <a:prstGeom prst="straightConnector1">
            <a:avLst/>
          </a:prstGeom>
          <a:noFill/>
          <a:ln w="9525" cap="flat" cmpd="sng">
            <a:solidFill>
              <a:schemeClr val="dk1"/>
            </a:solidFill>
            <a:prstDash val="solid"/>
            <a:miter lim="8000"/>
            <a:headEnd type="none" w="med" len="med"/>
            <a:tailEnd type="none" w="med" len="med"/>
          </a:ln>
        </p:spPr>
      </p:cxnSp>
      <p:sp>
        <p:nvSpPr>
          <p:cNvPr id="895" name="Shape 895"/>
          <p:cNvSpPr txBox="1"/>
          <p:nvPr/>
        </p:nvSpPr>
        <p:spPr>
          <a:xfrm>
            <a:off x="3406775" y="2324100"/>
            <a:ext cx="609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Feb</a:t>
            </a:r>
          </a:p>
        </p:txBody>
      </p:sp>
      <p:sp>
        <p:nvSpPr>
          <p:cNvPr id="896" name="Shape 896"/>
          <p:cNvSpPr txBox="1"/>
          <p:nvPr/>
        </p:nvSpPr>
        <p:spPr>
          <a:xfrm>
            <a:off x="4232275" y="2324100"/>
            <a:ext cx="609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Mar</a:t>
            </a:r>
          </a:p>
        </p:txBody>
      </p:sp>
      <p:sp>
        <p:nvSpPr>
          <p:cNvPr id="897" name="Shape 897"/>
          <p:cNvSpPr txBox="1"/>
          <p:nvPr/>
        </p:nvSpPr>
        <p:spPr>
          <a:xfrm>
            <a:off x="5057775" y="2324100"/>
            <a:ext cx="609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Apr</a:t>
            </a:r>
          </a:p>
        </p:txBody>
      </p:sp>
      <p:sp>
        <p:nvSpPr>
          <p:cNvPr id="898" name="Shape 898"/>
          <p:cNvSpPr txBox="1"/>
          <p:nvPr/>
        </p:nvSpPr>
        <p:spPr>
          <a:xfrm>
            <a:off x="5883275" y="2324100"/>
            <a:ext cx="609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May</a:t>
            </a:r>
          </a:p>
        </p:txBody>
      </p:sp>
      <p:sp>
        <p:nvSpPr>
          <p:cNvPr id="899" name="Shape 899"/>
          <p:cNvSpPr txBox="1"/>
          <p:nvPr/>
        </p:nvSpPr>
        <p:spPr>
          <a:xfrm>
            <a:off x="6708775" y="2324100"/>
            <a:ext cx="609600" cy="762000"/>
          </a:xfrm>
          <a:prstGeom prst="rect">
            <a:avLst/>
          </a:prstGeom>
          <a:solidFill>
            <a:srgbClr val="9BBB59"/>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Jun</a:t>
            </a:r>
          </a:p>
        </p:txBody>
      </p:sp>
      <p:sp>
        <p:nvSpPr>
          <p:cNvPr id="900" name="Shape 900"/>
          <p:cNvSpPr txBox="1"/>
          <p:nvPr/>
        </p:nvSpPr>
        <p:spPr>
          <a:xfrm>
            <a:off x="6729412" y="1785937"/>
            <a:ext cx="668400" cy="339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0" i="0" u="none">
                <a:solidFill>
                  <a:schemeClr val="dk1"/>
                </a:solidFill>
                <a:latin typeface="Helvetica Neue"/>
                <a:ea typeface="Helvetica Neue"/>
                <a:cs typeface="Helvetica Neue"/>
                <a:sym typeface="Helvetica Neue"/>
              </a:rPr>
              <a:t>Yay!!</a:t>
            </a:r>
          </a:p>
        </p:txBody>
      </p:sp>
      <p:sp>
        <p:nvSpPr>
          <p:cNvPr id="901" name="Shape 901"/>
          <p:cNvSpPr/>
          <p:nvPr/>
        </p:nvSpPr>
        <p:spPr>
          <a:xfrm rot="5400000">
            <a:off x="7004163" y="1906624"/>
            <a:ext cx="66600" cy="628500"/>
          </a:xfrm>
          <a:prstGeom prst="leftBrace">
            <a:avLst>
              <a:gd name="adj1" fmla="val 8333"/>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902" name="Shape 902"/>
          <p:cNvSpPr txBox="1"/>
          <p:nvPr/>
        </p:nvSpPr>
        <p:spPr>
          <a:xfrm>
            <a:off x="1808162" y="2324100"/>
            <a:ext cx="609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Dec</a:t>
            </a:r>
          </a:p>
        </p:txBody>
      </p:sp>
      <p:sp>
        <p:nvSpPr>
          <p:cNvPr id="903" name="Shape 903"/>
          <p:cNvSpPr txBox="1"/>
          <p:nvPr/>
        </p:nvSpPr>
        <p:spPr>
          <a:xfrm>
            <a:off x="2633662" y="2324100"/>
            <a:ext cx="609600" cy="762000"/>
          </a:xfrm>
          <a:prstGeom prst="rect">
            <a:avLst/>
          </a:prstGeom>
          <a:solidFill>
            <a:srgbClr val="4F6228"/>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Jan</a:t>
            </a:r>
          </a:p>
        </p:txBody>
      </p:sp>
      <p:sp>
        <p:nvSpPr>
          <p:cNvPr id="904" name="Shape 904"/>
          <p:cNvSpPr/>
          <p:nvPr/>
        </p:nvSpPr>
        <p:spPr>
          <a:xfrm rot="5400000">
            <a:off x="2482913" y="1493824"/>
            <a:ext cx="66600" cy="1454100"/>
          </a:xfrm>
          <a:prstGeom prst="leftBrace">
            <a:avLst>
              <a:gd name="adj1" fmla="val 778"/>
              <a:gd name="adj2" fmla="val 50000"/>
            </a:avLst>
          </a:prstGeom>
          <a:no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905" name="Shape 905"/>
          <p:cNvSpPr txBox="1"/>
          <p:nvPr/>
        </p:nvSpPr>
        <p:spPr>
          <a:xfrm>
            <a:off x="1855787" y="1790700"/>
            <a:ext cx="1349400" cy="33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i="0" u="none">
                <a:solidFill>
                  <a:schemeClr val="dk1"/>
                </a:solidFill>
                <a:latin typeface="Alegreya"/>
                <a:ea typeface="Alegreya"/>
                <a:cs typeface="Alegreya"/>
                <a:sym typeface="Alegreya"/>
              </a:rPr>
              <a:t>Finish Apps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0" y="1154112"/>
            <a:ext cx="8229600" cy="6621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b="1">
                <a:latin typeface="Alegreya"/>
                <a:ea typeface="Alegreya"/>
                <a:cs typeface="Alegreya"/>
                <a:sym typeface="Alegreya"/>
              </a:rPr>
              <a:t>Accommodations</a:t>
            </a:r>
          </a:p>
        </p:txBody>
      </p:sp>
      <p:sp>
        <p:nvSpPr>
          <p:cNvPr id="911" name="Shape 911"/>
          <p:cNvSpPr txBox="1">
            <a:spLocks noGrp="1"/>
          </p:cNvSpPr>
          <p:nvPr>
            <p:ph type="body" idx="1"/>
          </p:nvPr>
        </p:nvSpPr>
        <p:spPr>
          <a:xfrm>
            <a:off x="457200" y="1833562"/>
            <a:ext cx="8229600" cy="4573500"/>
          </a:xfrm>
          <a:prstGeom prst="rect">
            <a:avLst/>
          </a:prstGeom>
          <a:noFill/>
          <a:ln>
            <a:noFill/>
          </a:ln>
        </p:spPr>
        <p:txBody>
          <a:bodyPr wrap="square" lIns="91425" tIns="45700" rIns="91425" bIns="45700" anchor="t" anchorCtr="0">
            <a:noAutofit/>
          </a:bodyPr>
          <a:lstStyle/>
          <a:p>
            <a:pPr marL="342900" marR="0" lvl="0" indent="-317500" algn="l" rtl="0">
              <a:lnSpc>
                <a:spcPct val="100000"/>
              </a:lnSpc>
              <a:spcBef>
                <a:spcPts val="0"/>
              </a:spcBef>
              <a:spcAft>
                <a:spcPts val="0"/>
              </a:spcAft>
              <a:buClr>
                <a:schemeClr val="dk1"/>
              </a:buClr>
              <a:buSzPct val="100000"/>
              <a:buFont typeface="Alegreya"/>
              <a:buChar char="•"/>
            </a:pPr>
            <a:r>
              <a:rPr lang="en-US" sz="2400">
                <a:latin typeface="Alegreya"/>
                <a:ea typeface="Alegreya"/>
                <a:cs typeface="Alegreya"/>
                <a:sym typeface="Alegreya"/>
              </a:rPr>
              <a:t>Both the ACT and SAT offer a range of accommodations for eligible students, such as extended time, a separate room, and visual/audio aids</a:t>
            </a:r>
          </a:p>
          <a:p>
            <a:pPr marL="342900" marR="0" lvl="0" indent="-317500" algn="l" rtl="0">
              <a:lnSpc>
                <a:spcPct val="100000"/>
              </a:lnSpc>
              <a:spcBef>
                <a:spcPts val="560"/>
              </a:spcBef>
              <a:spcAft>
                <a:spcPts val="0"/>
              </a:spcAft>
              <a:buClr>
                <a:schemeClr val="dk1"/>
              </a:buClr>
              <a:buSzPct val="100000"/>
              <a:buFont typeface="Alegreya"/>
              <a:buChar char="•"/>
            </a:pPr>
            <a:r>
              <a:rPr lang="en-US" sz="2400">
                <a:latin typeface="Alegreya"/>
                <a:ea typeface="Alegreya"/>
                <a:cs typeface="Alegreya"/>
                <a:sym typeface="Alegreya"/>
              </a:rPr>
              <a:t>Typically, students must be using accommodations at school to qualify for testing accommodations</a:t>
            </a:r>
          </a:p>
          <a:p>
            <a:pPr marL="342900" marR="0" lvl="0" indent="-317500" algn="l" rtl="0">
              <a:lnSpc>
                <a:spcPct val="100000"/>
              </a:lnSpc>
              <a:spcBef>
                <a:spcPts val="560"/>
              </a:spcBef>
              <a:spcAft>
                <a:spcPts val="0"/>
              </a:spcAft>
              <a:buClr>
                <a:schemeClr val="dk1"/>
              </a:buClr>
              <a:buSzPct val="100000"/>
              <a:buFont typeface="Alegreya"/>
              <a:buChar char="•"/>
            </a:pPr>
            <a:r>
              <a:rPr lang="en-US" sz="2400">
                <a:latin typeface="Alegreya"/>
                <a:ea typeface="Alegreya"/>
                <a:cs typeface="Alegreya"/>
                <a:sym typeface="Alegreya"/>
              </a:rPr>
              <a:t>For the SAT, you must apply once for all testing; for the ACT, you must apply for each test administration you plan to sit for.</a:t>
            </a:r>
          </a:p>
          <a:p>
            <a:pPr marL="342900" marR="0" lvl="0" indent="-317500" algn="l" rtl="0">
              <a:lnSpc>
                <a:spcPct val="100000"/>
              </a:lnSpc>
              <a:spcBef>
                <a:spcPts val="560"/>
              </a:spcBef>
              <a:spcAft>
                <a:spcPts val="0"/>
              </a:spcAft>
              <a:buClr>
                <a:schemeClr val="dk1"/>
              </a:buClr>
              <a:buSzPct val="100000"/>
              <a:buFont typeface="Alegreya"/>
              <a:buChar char="•"/>
            </a:pPr>
            <a:r>
              <a:rPr lang="en-US" sz="2400">
                <a:latin typeface="Alegreya"/>
                <a:ea typeface="Alegreya"/>
                <a:cs typeface="Alegreya"/>
                <a:sym typeface="Alegreya"/>
              </a:rPr>
              <a:t>The accommodations process (even with no appeals) can take several weeks - get started early!</a:t>
            </a:r>
          </a:p>
          <a:p>
            <a:pPr marL="342900" marR="0" lvl="0" indent="-342900" algn="l" rtl="0">
              <a:spcBef>
                <a:spcPts val="560"/>
              </a:spcBef>
              <a:spcAft>
                <a:spcPts val="0"/>
              </a:spcAft>
              <a:buClr>
                <a:schemeClr val="dk1"/>
              </a:buClr>
              <a:buSzPct val="100000"/>
              <a:buFont typeface="Arial"/>
              <a:buNone/>
            </a:pPr>
            <a:endParaRPr sz="2800" b="0" i="0" u="none">
              <a:solidFill>
                <a:schemeClr val="dk1"/>
              </a:solidFill>
              <a:latin typeface="Carme"/>
              <a:ea typeface="Carme"/>
              <a:cs typeface="Carme"/>
              <a:sym typeface="Carm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702112" y="1070112"/>
            <a:ext cx="6177000" cy="6525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rme"/>
              <a:buNone/>
            </a:pPr>
            <a:r>
              <a:rPr lang="en-US" sz="4200" b="1" i="0" u="none" strike="noStrike" cap="none">
                <a:solidFill>
                  <a:schemeClr val="dk1"/>
                </a:solidFill>
                <a:latin typeface="Alegreya"/>
                <a:ea typeface="Alegreya"/>
                <a:cs typeface="Alegreya"/>
                <a:sym typeface="Alegreya"/>
              </a:rPr>
              <a:t>Discounting is Up!</a:t>
            </a:r>
          </a:p>
        </p:txBody>
      </p:sp>
      <p:sp>
        <p:nvSpPr>
          <p:cNvPr id="129" name="Shape 129"/>
          <p:cNvSpPr txBox="1"/>
          <p:nvPr/>
        </p:nvSpPr>
        <p:spPr>
          <a:xfrm>
            <a:off x="621150" y="1722600"/>
            <a:ext cx="8229600" cy="39972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400" b="1" i="0" u="none">
                <a:solidFill>
                  <a:schemeClr val="dk1"/>
                </a:solidFill>
                <a:latin typeface="Alegreya"/>
                <a:ea typeface="Alegreya"/>
                <a:cs typeface="Alegreya"/>
                <a:sym typeface="Alegreya"/>
              </a:rPr>
              <a:t>Roughly 1/3 of private institutions didn’t meet their goals for applications, net revenue, total headcount, and yield.</a:t>
            </a:r>
          </a:p>
          <a:p>
            <a:pPr marL="342900" marR="0" lvl="0" indent="-342900" algn="l" rtl="0">
              <a:lnSpc>
                <a:spcPct val="100000"/>
              </a:lnSpc>
              <a:spcBef>
                <a:spcPts val="480"/>
              </a:spcBef>
              <a:spcAft>
                <a:spcPts val="0"/>
              </a:spcAft>
              <a:buClr>
                <a:schemeClr val="dk1"/>
              </a:buClr>
              <a:buSzPct val="100000"/>
              <a:buFont typeface="Alegreya"/>
              <a:buChar char="•"/>
            </a:pPr>
            <a:r>
              <a:rPr lang="en-US" sz="2400" b="1" i="0" u="none">
                <a:solidFill>
                  <a:schemeClr val="dk1"/>
                </a:solidFill>
                <a:latin typeface="Alegreya"/>
                <a:ea typeface="Alegreya"/>
                <a:cs typeface="Alegreya"/>
                <a:sym typeface="Alegreya"/>
              </a:rPr>
              <a:t>76 percent of admissions directors (especially those at private schools) think their institution is losing applicants because of concerns about student debt. </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legreya"/>
                <a:ea typeface="Alegreya"/>
                <a:cs typeface="Alegreya"/>
                <a:sym typeface="Alegreya"/>
              </a:rPr>
              <a:t>In order to fill their classes, private colleges increasingly are discounting their tuition. The average discount for first-year students at private colleges is now 46%.</a:t>
            </a:r>
          </a:p>
          <a:p>
            <a:pPr marL="342900" marR="0" lvl="0" indent="-342900" algn="l" rtl="0">
              <a:lnSpc>
                <a:spcPct val="100000"/>
              </a:lnSpc>
              <a:spcBef>
                <a:spcPts val="480"/>
              </a:spcBef>
              <a:spcAft>
                <a:spcPts val="0"/>
              </a:spcAft>
              <a:buClr>
                <a:schemeClr val="dk1"/>
              </a:buClr>
              <a:buSzPct val="100000"/>
              <a:buFont typeface="Alegreya"/>
              <a:buChar char="•"/>
            </a:pPr>
            <a:r>
              <a:rPr lang="en-US" sz="2400" b="1" i="0" u="none">
                <a:solidFill>
                  <a:schemeClr val="dk1"/>
                </a:solidFill>
                <a:latin typeface="Alegreya"/>
                <a:ea typeface="Alegreya"/>
                <a:cs typeface="Alegreya"/>
                <a:sym typeface="Alegreya"/>
              </a:rPr>
              <a:t>75% schools are using merit aid, which can sometimes squeeze out need-based aid.</a:t>
            </a:r>
          </a:p>
        </p:txBody>
      </p:sp>
      <p:sp>
        <p:nvSpPr>
          <p:cNvPr id="130" name="Shape 130"/>
          <p:cNvSpPr txBox="1"/>
          <p:nvPr/>
        </p:nvSpPr>
        <p:spPr>
          <a:xfrm>
            <a:off x="4452900" y="6225225"/>
            <a:ext cx="4691100" cy="33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i="0" u="none">
                <a:solidFill>
                  <a:schemeClr val="dk1"/>
                </a:solidFill>
                <a:latin typeface="Alegreya"/>
                <a:ea typeface="Alegreya"/>
                <a:cs typeface="Alegreya"/>
                <a:sym typeface="Alegreya"/>
              </a:rPr>
              <a:t>Chronicle of Higher Education Annual Survey, 2015</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i="0" u="none" strike="noStrike" cap="none">
                <a:solidFill>
                  <a:schemeClr val="dk1"/>
                </a:solidFill>
                <a:latin typeface="Alegreya"/>
                <a:ea typeface="Alegreya"/>
                <a:cs typeface="Alegreya"/>
                <a:sym typeface="Alegreya"/>
              </a:rPr>
              <a:t>Elements to Successful Prep</a:t>
            </a:r>
          </a:p>
        </p:txBody>
      </p:sp>
      <p:sp>
        <p:nvSpPr>
          <p:cNvPr id="917" name="Shape 917"/>
          <p:cNvSpPr txBox="1">
            <a:spLocks noGrp="1"/>
          </p:cNvSpPr>
          <p:nvPr>
            <p:ph type="body" idx="1"/>
          </p:nvPr>
        </p:nvSpPr>
        <p:spPr>
          <a:xfrm>
            <a:off x="457200" y="1833562"/>
            <a:ext cx="8229600" cy="4573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Mock tests: testing effects</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Distributed practice</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Starting early</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Time on Task</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Finishing strong</a:t>
            </a:r>
          </a:p>
          <a:p>
            <a:pPr marL="342900" marR="0" lvl="0" indent="-342900" algn="l" rtl="0">
              <a:lnSpc>
                <a:spcPct val="100000"/>
              </a:lnSpc>
              <a:spcBef>
                <a:spcPts val="560"/>
              </a:spcBef>
              <a:spcAft>
                <a:spcPts val="0"/>
              </a:spcAft>
              <a:buClr>
                <a:schemeClr val="dk1"/>
              </a:buClr>
              <a:buSzPct val="100000"/>
              <a:buFont typeface="Alegreya"/>
              <a:buChar char="•"/>
            </a:pPr>
            <a:r>
              <a:rPr lang="en-US" sz="2800" i="0" u="none">
                <a:solidFill>
                  <a:schemeClr val="dk1"/>
                </a:solidFill>
                <a:latin typeface="Alegreya"/>
                <a:ea typeface="Alegreya"/>
                <a:cs typeface="Alegreya"/>
                <a:sym typeface="Alegreya"/>
              </a:rPr>
              <a:t>Having a goal (use Collegeboard.org to calibrate)</a:t>
            </a:r>
          </a:p>
          <a:p>
            <a:pPr marL="342900" marR="0" lvl="0" indent="-342900" algn="l" rtl="0">
              <a:spcBef>
                <a:spcPts val="560"/>
              </a:spcBef>
              <a:spcAft>
                <a:spcPts val="0"/>
              </a:spcAft>
              <a:buClr>
                <a:schemeClr val="dk1"/>
              </a:buClr>
              <a:buSzPct val="100000"/>
              <a:buFont typeface="Arial"/>
              <a:buNone/>
            </a:pPr>
            <a:endParaRPr sz="2800" b="0" i="0" u="none">
              <a:solidFill>
                <a:schemeClr val="dk1"/>
              </a:solidFill>
              <a:latin typeface="Carme"/>
              <a:ea typeface="Carme"/>
              <a:cs typeface="Carme"/>
              <a:sym typeface="Carme"/>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0" y="1154112"/>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Prep for the SAT Subject Tests?</a:t>
            </a:r>
          </a:p>
        </p:txBody>
      </p:sp>
      <p:sp>
        <p:nvSpPr>
          <p:cNvPr id="923" name="Shape 923"/>
          <p:cNvSpPr txBox="1">
            <a:spLocks noGrp="1"/>
          </p:cNvSpPr>
          <p:nvPr>
            <p:ph type="body" idx="1"/>
          </p:nvPr>
        </p:nvSpPr>
        <p:spPr>
          <a:xfrm>
            <a:off x="457200" y="1833562"/>
            <a:ext cx="8229600" cy="4573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2700" i="0" u="none">
                <a:solidFill>
                  <a:schemeClr val="dk1"/>
                </a:solidFill>
                <a:latin typeface="Alegreya"/>
                <a:ea typeface="Alegreya"/>
                <a:cs typeface="Alegreya"/>
                <a:sym typeface="Alegreya"/>
              </a:rPr>
              <a:t>Fewer than 100 colleges use Subject Tests for admissions </a:t>
            </a:r>
          </a:p>
          <a:p>
            <a:pPr marL="342900" marR="0" lvl="0" indent="-342900" algn="l" rtl="0">
              <a:lnSpc>
                <a:spcPct val="100000"/>
              </a:lnSpc>
              <a:spcBef>
                <a:spcPts val="540"/>
              </a:spcBef>
              <a:spcAft>
                <a:spcPts val="0"/>
              </a:spcAft>
              <a:buClr>
                <a:schemeClr val="dk1"/>
              </a:buClr>
              <a:buSzPct val="100000"/>
              <a:buFont typeface="Alegreya"/>
              <a:buChar char="•"/>
            </a:pPr>
            <a:r>
              <a:rPr lang="en-US" sz="2700" i="0" u="none">
                <a:solidFill>
                  <a:schemeClr val="dk1"/>
                </a:solidFill>
                <a:latin typeface="Alegreya"/>
                <a:ea typeface="Alegreya"/>
                <a:cs typeface="Alegreya"/>
                <a:sym typeface="Alegreya"/>
              </a:rPr>
              <a:t>Timing: May and June are ideal, aligned with APs</a:t>
            </a:r>
          </a:p>
          <a:p>
            <a:pPr marL="342900" marR="0" lvl="0" indent="-342900" algn="l" rtl="0">
              <a:lnSpc>
                <a:spcPct val="100000"/>
              </a:lnSpc>
              <a:spcBef>
                <a:spcPts val="540"/>
              </a:spcBef>
              <a:spcAft>
                <a:spcPts val="0"/>
              </a:spcAft>
              <a:buClr>
                <a:schemeClr val="dk1"/>
              </a:buClr>
              <a:buSzPct val="100000"/>
              <a:buFont typeface="Alegreya"/>
              <a:buChar char="•"/>
            </a:pPr>
            <a:r>
              <a:rPr lang="en-US" sz="2700" i="0" u="none">
                <a:solidFill>
                  <a:schemeClr val="dk1"/>
                </a:solidFill>
                <a:latin typeface="Alegreya"/>
                <a:ea typeface="Alegreya"/>
                <a:cs typeface="Alegreya"/>
                <a:sym typeface="Alegreya"/>
              </a:rPr>
              <a:t>Some schools accept the ACT as a replacement for the SAT+ SAT subject tests</a:t>
            </a:r>
          </a:p>
          <a:p>
            <a:pPr marL="342900" marR="0" lvl="0" indent="-342900" algn="l" rtl="0">
              <a:lnSpc>
                <a:spcPct val="100000"/>
              </a:lnSpc>
              <a:spcBef>
                <a:spcPts val="540"/>
              </a:spcBef>
              <a:spcAft>
                <a:spcPts val="0"/>
              </a:spcAft>
              <a:buClr>
                <a:schemeClr val="dk1"/>
              </a:buClr>
              <a:buSzPct val="100000"/>
              <a:buFont typeface="Alegreya"/>
              <a:buChar char="•"/>
            </a:pPr>
            <a:r>
              <a:rPr lang="en-US" sz="2700" i="0" u="none">
                <a:solidFill>
                  <a:schemeClr val="dk1"/>
                </a:solidFill>
                <a:latin typeface="Alegreya"/>
                <a:ea typeface="Alegreya"/>
                <a:cs typeface="Alegreya"/>
                <a:sym typeface="Alegreya"/>
              </a:rPr>
              <a:t>Some schools require subject tests for admission into particular programs/majors (e.g., Math 2 for finance or engineering)</a:t>
            </a:r>
          </a:p>
          <a:p>
            <a:pPr marL="342900" marR="0" lvl="0" indent="-342900" algn="l" rtl="0">
              <a:lnSpc>
                <a:spcPct val="100000"/>
              </a:lnSpc>
              <a:spcBef>
                <a:spcPts val="540"/>
              </a:spcBef>
              <a:spcAft>
                <a:spcPts val="0"/>
              </a:spcAft>
              <a:buClr>
                <a:schemeClr val="dk1"/>
              </a:buClr>
              <a:buSzPct val="100000"/>
              <a:buFont typeface="Alegreya"/>
              <a:buChar char="•"/>
            </a:pPr>
            <a:r>
              <a:rPr lang="en-US" sz="2700" i="0" u="none">
                <a:solidFill>
                  <a:schemeClr val="dk1"/>
                </a:solidFill>
                <a:latin typeface="Alegreya"/>
                <a:ea typeface="Alegreya"/>
                <a:cs typeface="Alegreya"/>
                <a:sym typeface="Alegreya"/>
              </a:rPr>
              <a:t>“Recommended” typically mean</a:t>
            </a:r>
            <a:r>
              <a:rPr lang="en-US" sz="2700">
                <a:latin typeface="Alegreya"/>
                <a:ea typeface="Alegreya"/>
                <a:cs typeface="Alegreya"/>
                <a:sym typeface="Alegreya"/>
              </a:rPr>
              <a:t>s “</a:t>
            </a:r>
            <a:r>
              <a:rPr lang="en-US" sz="2700" i="0" u="none">
                <a:solidFill>
                  <a:schemeClr val="dk1"/>
                </a:solidFill>
                <a:latin typeface="Alegreya"/>
                <a:ea typeface="Alegreya"/>
                <a:cs typeface="Alegreya"/>
                <a:sym typeface="Alegreya"/>
              </a:rPr>
              <a:t>take them</a:t>
            </a:r>
            <a:r>
              <a:rPr lang="en-US" sz="2700">
                <a:latin typeface="Alegreya"/>
                <a:ea typeface="Alegreya"/>
                <a:cs typeface="Alegreya"/>
                <a:sym typeface="Alegreya"/>
              </a:rPr>
              <a:t>!”</a:t>
            </a:r>
          </a:p>
          <a:p>
            <a:pPr marL="342900" marR="0" lvl="0" indent="-342900" algn="l" rtl="0">
              <a:lnSpc>
                <a:spcPct val="100000"/>
              </a:lnSpc>
              <a:spcBef>
                <a:spcPts val="540"/>
              </a:spcBef>
              <a:spcAft>
                <a:spcPts val="0"/>
              </a:spcAft>
              <a:buClr>
                <a:schemeClr val="dk1"/>
              </a:buClr>
              <a:buSzPct val="25000"/>
              <a:buFont typeface="Arial"/>
              <a:buNone/>
            </a:pPr>
            <a:endParaRPr sz="2700" b="0" i="0" u="none">
              <a:solidFill>
                <a:schemeClr val="dk1"/>
              </a:solidFill>
              <a:latin typeface="Carme"/>
              <a:ea typeface="Carme"/>
              <a:cs typeface="Carme"/>
              <a:sym typeface="Carme"/>
            </a:endParaRPr>
          </a:p>
          <a:p>
            <a:pPr marL="342900" marR="0" lvl="0" indent="-342900" algn="l" rtl="0">
              <a:lnSpc>
                <a:spcPct val="100000"/>
              </a:lnSpc>
              <a:spcBef>
                <a:spcPts val="540"/>
              </a:spcBef>
              <a:spcAft>
                <a:spcPts val="0"/>
              </a:spcAft>
              <a:buClr>
                <a:schemeClr val="dk1"/>
              </a:buClr>
              <a:buSzPct val="100000"/>
              <a:buFont typeface="Arial"/>
              <a:buNone/>
            </a:pPr>
            <a:endParaRPr sz="2700" b="0" i="0" u="none">
              <a:solidFill>
                <a:schemeClr val="dk1"/>
              </a:solidFill>
              <a:latin typeface="Carme"/>
              <a:ea typeface="Carme"/>
              <a:cs typeface="Carme"/>
              <a:sym typeface="Carme"/>
            </a:endParaRPr>
          </a:p>
          <a:p>
            <a:pPr marL="342900" marR="0" lvl="0" indent="-342900" algn="l" rtl="0">
              <a:spcBef>
                <a:spcPts val="540"/>
              </a:spcBef>
              <a:spcAft>
                <a:spcPts val="0"/>
              </a:spcAft>
              <a:buClr>
                <a:schemeClr val="dk1"/>
              </a:buClr>
              <a:buSzPct val="100000"/>
              <a:buFont typeface="Arial"/>
              <a:buNone/>
            </a:pPr>
            <a:endParaRPr sz="2700" b="0" i="0" u="none">
              <a:solidFill>
                <a:schemeClr val="dk1"/>
              </a:solidFill>
              <a:latin typeface="Carme"/>
              <a:ea typeface="Carme"/>
              <a:cs typeface="Carme"/>
              <a:sym typeface="Carme"/>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0" y="1106487"/>
            <a:ext cx="8229600" cy="66198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4000" b="1" i="0" u="none" strike="noStrike" cap="none">
                <a:solidFill>
                  <a:schemeClr val="dk1"/>
                </a:solidFill>
                <a:latin typeface="Alegreya"/>
                <a:ea typeface="Alegreya"/>
                <a:cs typeface="Alegreya"/>
                <a:sym typeface="Alegreya"/>
              </a:rPr>
              <a:t>Our Services</a:t>
            </a:r>
          </a:p>
        </p:txBody>
      </p:sp>
      <p:sp>
        <p:nvSpPr>
          <p:cNvPr id="929" name="Shape 929"/>
          <p:cNvSpPr txBox="1">
            <a:spLocks noGrp="1"/>
          </p:cNvSpPr>
          <p:nvPr>
            <p:ph type="body" idx="1"/>
          </p:nvPr>
        </p:nvSpPr>
        <p:spPr>
          <a:xfrm>
            <a:off x="457200" y="1833562"/>
            <a:ext cx="8229600" cy="24225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legreya"/>
              <a:buChar char="•"/>
            </a:pPr>
            <a:r>
              <a:rPr lang="en-US" sz="3400" i="0" u="none">
                <a:solidFill>
                  <a:schemeClr val="dk1"/>
                </a:solidFill>
                <a:latin typeface="Alegreya"/>
                <a:ea typeface="Alegreya"/>
                <a:cs typeface="Alegreya"/>
                <a:sym typeface="Alegreya"/>
              </a:rPr>
              <a:t>SAT &amp; ACT prep (online, private, group)</a:t>
            </a:r>
          </a:p>
          <a:p>
            <a:pPr marL="342900" marR="0" lvl="0" indent="-342900" algn="l" rtl="0">
              <a:lnSpc>
                <a:spcPct val="100000"/>
              </a:lnSpc>
              <a:spcBef>
                <a:spcPts val="680"/>
              </a:spcBef>
              <a:spcAft>
                <a:spcPts val="0"/>
              </a:spcAft>
              <a:buClr>
                <a:schemeClr val="dk1"/>
              </a:buClr>
              <a:buSzPct val="100000"/>
              <a:buFont typeface="Alegreya"/>
              <a:buChar char="•"/>
            </a:pPr>
            <a:r>
              <a:rPr lang="en-US" sz="3400" i="0" u="none">
                <a:solidFill>
                  <a:schemeClr val="dk1"/>
                </a:solidFill>
                <a:latin typeface="Alegreya"/>
                <a:ea typeface="Alegreya"/>
                <a:cs typeface="Alegreya"/>
                <a:sym typeface="Alegreya"/>
              </a:rPr>
              <a:t>SAT Subject and AP prep</a:t>
            </a:r>
          </a:p>
          <a:p>
            <a:pPr marL="342900" marR="0" lvl="0" indent="-342900" algn="l" rtl="0">
              <a:lnSpc>
                <a:spcPct val="100000"/>
              </a:lnSpc>
              <a:spcBef>
                <a:spcPts val="680"/>
              </a:spcBef>
              <a:spcAft>
                <a:spcPts val="0"/>
              </a:spcAft>
              <a:buClr>
                <a:schemeClr val="dk1"/>
              </a:buClr>
              <a:buSzPct val="100000"/>
              <a:buFont typeface="Alegreya"/>
              <a:buChar char="•"/>
            </a:pPr>
            <a:r>
              <a:rPr lang="en-US" sz="3400" i="0" u="none">
                <a:solidFill>
                  <a:schemeClr val="dk1"/>
                </a:solidFill>
                <a:latin typeface="Alegreya"/>
                <a:ea typeface="Alegreya"/>
                <a:cs typeface="Alegreya"/>
                <a:sym typeface="Alegreya"/>
              </a:rPr>
              <a:t>HS subject assistance</a:t>
            </a:r>
          </a:p>
          <a:p>
            <a:pPr marL="342900" marR="0" lvl="0" indent="-342900" algn="l" rtl="0">
              <a:lnSpc>
                <a:spcPct val="100000"/>
              </a:lnSpc>
              <a:spcBef>
                <a:spcPts val="680"/>
              </a:spcBef>
              <a:spcAft>
                <a:spcPts val="0"/>
              </a:spcAft>
              <a:buClr>
                <a:schemeClr val="dk1"/>
              </a:buClr>
              <a:buSzPct val="100000"/>
              <a:buFont typeface="Alegreya"/>
              <a:buChar char="•"/>
            </a:pPr>
            <a:r>
              <a:rPr lang="en-US" sz="3400" i="0" u="none">
                <a:solidFill>
                  <a:schemeClr val="dk1"/>
                </a:solidFill>
                <a:latin typeface="Alegreya"/>
                <a:ea typeface="Alegreya"/>
                <a:cs typeface="Alegreya"/>
                <a:sym typeface="Alegreya"/>
              </a:rPr>
              <a:t>Study Skills</a:t>
            </a:r>
          </a:p>
          <a:p>
            <a:pPr marL="342900" marR="0" lvl="0" indent="-342900" algn="l" rtl="0">
              <a:lnSpc>
                <a:spcPct val="100000"/>
              </a:lnSpc>
              <a:spcBef>
                <a:spcPts val="680"/>
              </a:spcBef>
              <a:spcAft>
                <a:spcPts val="0"/>
              </a:spcAft>
              <a:buClr>
                <a:schemeClr val="dk1"/>
              </a:buClr>
              <a:buSzPct val="25000"/>
              <a:buFont typeface="Arial"/>
              <a:buNone/>
            </a:pPr>
            <a:endParaRPr sz="3400" b="0" i="0" u="none">
              <a:solidFill>
                <a:schemeClr val="dk1"/>
              </a:solidFill>
              <a:latin typeface="Carme"/>
              <a:ea typeface="Carme"/>
              <a:cs typeface="Carme"/>
              <a:sym typeface="Carme"/>
            </a:endParaRPr>
          </a:p>
          <a:p>
            <a:pPr marL="342900" marR="0" lvl="0" indent="-342900" algn="l" rtl="0">
              <a:spcBef>
                <a:spcPts val="680"/>
              </a:spcBef>
              <a:spcAft>
                <a:spcPts val="0"/>
              </a:spcAft>
              <a:buClr>
                <a:schemeClr val="dk1"/>
              </a:buClr>
              <a:buSzPct val="100000"/>
              <a:buFont typeface="Arial"/>
              <a:buNone/>
            </a:pPr>
            <a:endParaRPr sz="3400" b="0" i="0" u="none">
              <a:solidFill>
                <a:schemeClr val="dk1"/>
              </a:solidFill>
              <a:latin typeface="Carme"/>
              <a:ea typeface="Carme"/>
              <a:cs typeface="Carme"/>
              <a:sym typeface="Carme"/>
            </a:endParaRPr>
          </a:p>
        </p:txBody>
      </p:sp>
      <p:pic>
        <p:nvPicPr>
          <p:cNvPr id="930" name="Shape 930" descr="Applerouth_logo.png"/>
          <p:cNvPicPr preferRelativeResize="0"/>
          <p:nvPr/>
        </p:nvPicPr>
        <p:blipFill rotWithShape="1">
          <a:blip r:embed="rId3">
            <a:alphaModFix/>
          </a:blip>
          <a:srcRect/>
          <a:stretch/>
        </p:blipFill>
        <p:spPr>
          <a:xfrm>
            <a:off x="2316162" y="4637087"/>
            <a:ext cx="4630737" cy="1174750"/>
          </a:xfrm>
          <a:prstGeom prst="rect">
            <a:avLst/>
          </a:prstGeom>
          <a:noFill/>
          <a:ln>
            <a:noFill/>
          </a:ln>
        </p:spPr>
      </p:pic>
      <p:sp>
        <p:nvSpPr>
          <p:cNvPr id="931" name="Shape 931"/>
          <p:cNvSpPr txBox="1"/>
          <p:nvPr/>
        </p:nvSpPr>
        <p:spPr>
          <a:xfrm>
            <a:off x="1081087" y="5924550"/>
            <a:ext cx="7008812" cy="4492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i="0" u="none">
                <a:solidFill>
                  <a:schemeClr val="dk1"/>
                </a:solidFill>
                <a:latin typeface="Alegreya"/>
                <a:ea typeface="Alegreya"/>
                <a:cs typeface="Alegreya"/>
                <a:sym typeface="Alegreya"/>
              </a:rPr>
              <a:t>Helping prepare students for higher scores and grades since 2001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1950" y="979412"/>
            <a:ext cx="8229600" cy="6621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rme"/>
              <a:buNone/>
            </a:pPr>
            <a:r>
              <a:rPr lang="en-US" sz="3000" b="1" i="0" u="none" strike="noStrike" cap="none">
                <a:solidFill>
                  <a:schemeClr val="dk1"/>
                </a:solidFill>
                <a:latin typeface="Alegreya"/>
                <a:ea typeface="Alegreya"/>
                <a:cs typeface="Alegreya"/>
                <a:sym typeface="Alegreya"/>
              </a:rPr>
              <a:t>Sample Financial Aid Award</a:t>
            </a:r>
          </a:p>
        </p:txBody>
      </p:sp>
      <p:graphicFrame>
        <p:nvGraphicFramePr>
          <p:cNvPr id="136" name="Shape 136"/>
          <p:cNvGraphicFramePr/>
          <p:nvPr/>
        </p:nvGraphicFramePr>
        <p:xfrm>
          <a:off x="905137" y="1726650"/>
          <a:ext cx="3000000" cy="3000000"/>
        </p:xfrm>
        <a:graphic>
          <a:graphicData uri="http://schemas.openxmlformats.org/drawingml/2006/table">
            <a:tbl>
              <a:tblPr>
                <a:noFill/>
                <a:tableStyleId>{DC8337C9-90AA-4543-9D36-50AF7A07A79A}</a:tableStyleId>
              </a:tblPr>
              <a:tblGrid>
                <a:gridCol w="3228975"/>
                <a:gridCol w="1281100"/>
              </a:tblGrid>
              <a:tr h="3048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306375">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Estimated Tuition and Fees</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$46,000 </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Estimated  Room &amp; Board</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$13,000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Miscellaneous Costs (e.g.,Books, travel)</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$4,000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b="1" i="0" u="none">
                          <a:solidFill>
                            <a:srgbClr val="000000"/>
                          </a:solidFill>
                          <a:latin typeface="Alegreya"/>
                          <a:ea typeface="Alegreya"/>
                          <a:cs typeface="Alegreya"/>
                          <a:sym typeface="Alegreya"/>
                        </a:rPr>
                        <a:t>Cost of Attendance:  </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b="1" i="0" u="none">
                          <a:solidFill>
                            <a:srgbClr val="000000"/>
                          </a:solidFill>
                          <a:latin typeface="Alegreya"/>
                          <a:ea typeface="Alegreya"/>
                          <a:cs typeface="Alegreya"/>
                          <a:sym typeface="Alegreya"/>
                        </a:rPr>
                        <a:t>$63,000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06375">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Estimated Family Contribution</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b="1" i="0" u="none">
                          <a:solidFill>
                            <a:srgbClr val="000000"/>
                          </a:solidFill>
                          <a:latin typeface="Alegreya"/>
                          <a:ea typeface="Alegreya"/>
                          <a:cs typeface="Alegreya"/>
                          <a:sym typeface="Alegreya"/>
                        </a:rPr>
                        <a:t>$14,000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04800">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6375">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Deans Scholarship</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$15,000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College Grant</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$15,000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Subsidized Direct (Stafford, *3.76%)</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$3,500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06375">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Federal Work Study (varies)</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$3,500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Unsubsidized Direct (Stafford, *3.76%)</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$2,000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none">
                          <a:solidFill>
                            <a:srgbClr val="000000"/>
                          </a:solidFill>
                          <a:latin typeface="Alegreya"/>
                          <a:ea typeface="Alegreya"/>
                          <a:cs typeface="Alegreya"/>
                          <a:sym typeface="Alegreya"/>
                        </a:rPr>
                        <a:t>Parent PLUS Direct Loan (*6.31%)</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i="0" u="sng">
                          <a:solidFill>
                            <a:srgbClr val="000000"/>
                          </a:solidFill>
                          <a:latin typeface="Alegreya"/>
                          <a:ea typeface="Alegreya"/>
                          <a:cs typeface="Alegreya"/>
                          <a:sym typeface="Alegreya"/>
                        </a:rPr>
                        <a:t>$10,000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4800">
                <a:tc>
                  <a:txBody>
                    <a:bodyPr/>
                    <a:lstStyle/>
                    <a:p>
                      <a:pPr marL="0" marR="0" lvl="0" indent="0" algn="l" rtl="0">
                        <a:spcBef>
                          <a:spcPts val="0"/>
                        </a:spcBef>
                        <a:buSzPct val="25000"/>
                        <a:buNone/>
                      </a:pPr>
                      <a:endParaRPr sz="1800">
                        <a:solidFill>
                          <a:schemeClr val="dk1"/>
                        </a:solidFill>
                        <a:latin typeface="Alegreya"/>
                        <a:ea typeface="Alegreya"/>
                        <a:cs typeface="Alegreya"/>
                        <a:sym typeface="Alegreya"/>
                      </a:endParaRP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500" b="1" i="0" u="none">
                          <a:solidFill>
                            <a:srgbClr val="000000"/>
                          </a:solidFill>
                          <a:latin typeface="Alegreya"/>
                          <a:ea typeface="Alegreya"/>
                          <a:cs typeface="Alegreya"/>
                          <a:sym typeface="Alegreya"/>
                        </a:rPr>
                        <a:t>$49,000</a:t>
                      </a:r>
                    </a:p>
                  </a:txBody>
                  <a:tcPr marL="74400" marR="74400" marT="37200" marB="372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bl>
          </a:graphicData>
        </a:graphic>
      </p:graphicFrame>
      <p:sp>
        <p:nvSpPr>
          <p:cNvPr id="137" name="Shape 137"/>
          <p:cNvSpPr txBox="1"/>
          <p:nvPr/>
        </p:nvSpPr>
        <p:spPr>
          <a:xfrm>
            <a:off x="6344850" y="2621450"/>
            <a:ext cx="6225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EFC</a:t>
            </a:r>
          </a:p>
        </p:txBody>
      </p:sp>
      <p:sp>
        <p:nvSpPr>
          <p:cNvPr id="138" name="Shape 138"/>
          <p:cNvSpPr txBox="1"/>
          <p:nvPr/>
        </p:nvSpPr>
        <p:spPr>
          <a:xfrm>
            <a:off x="6111775" y="2621438"/>
            <a:ext cx="2541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t>
            </a:r>
          </a:p>
        </p:txBody>
      </p:sp>
      <p:sp>
        <p:nvSpPr>
          <p:cNvPr id="139" name="Shape 139"/>
          <p:cNvSpPr txBox="1"/>
          <p:nvPr/>
        </p:nvSpPr>
        <p:spPr>
          <a:xfrm>
            <a:off x="5556025" y="2621450"/>
            <a:ext cx="6480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COA</a:t>
            </a:r>
          </a:p>
        </p:txBody>
      </p:sp>
      <p:sp>
        <p:nvSpPr>
          <p:cNvPr id="140" name="Shape 140"/>
          <p:cNvSpPr txBox="1"/>
          <p:nvPr/>
        </p:nvSpPr>
        <p:spPr>
          <a:xfrm>
            <a:off x="6853175" y="2621450"/>
            <a:ext cx="3000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a:t>
            </a:r>
          </a:p>
        </p:txBody>
      </p:sp>
      <p:sp>
        <p:nvSpPr>
          <p:cNvPr id="141" name="Shape 141"/>
          <p:cNvSpPr txBox="1"/>
          <p:nvPr/>
        </p:nvSpPr>
        <p:spPr>
          <a:xfrm>
            <a:off x="7153172" y="2483300"/>
            <a:ext cx="1848300" cy="64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Demonstrated</a:t>
            </a:r>
          </a:p>
          <a:p>
            <a:pPr marL="0" marR="0" lvl="0" indent="0" algn="ctr" rtl="0">
              <a:lnSpc>
                <a:spcPct val="100000"/>
              </a:lnSpc>
              <a:spcBef>
                <a:spcPts val="0"/>
              </a:spcBef>
              <a:spcAft>
                <a:spcPts val="0"/>
              </a:spcAft>
              <a:buClr>
                <a:schemeClr val="dk1"/>
              </a:buClr>
              <a:buSzPct val="25000"/>
              <a:buFont typeface="Calibri"/>
              <a:buNone/>
            </a:pPr>
            <a:r>
              <a:rPr lang="en-US" sz="1800" i="0" u="none">
                <a:solidFill>
                  <a:schemeClr val="dk1"/>
                </a:solidFill>
                <a:latin typeface="Alegreya"/>
                <a:ea typeface="Alegreya"/>
                <a:cs typeface="Alegreya"/>
                <a:sym typeface="Alegreya"/>
              </a:rPr>
              <a:t>Need</a:t>
            </a:r>
          </a:p>
        </p:txBody>
      </p:sp>
      <p:sp>
        <p:nvSpPr>
          <p:cNvPr id="142" name="Shape 142"/>
          <p:cNvSpPr/>
          <p:nvPr/>
        </p:nvSpPr>
        <p:spPr>
          <a:xfrm>
            <a:off x="4144962" y="4240212"/>
            <a:ext cx="1001700" cy="331800"/>
          </a:xfrm>
          <a:prstGeom prst="ellipse">
            <a:avLst/>
          </a:prstGeom>
          <a:noFill/>
          <a:ln w="25400" cap="flat" cmpd="sng">
            <a:solidFill>
              <a:srgbClr val="0070C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cxnSp>
        <p:nvCxnSpPr>
          <p:cNvPr id="143" name="Shape 143"/>
          <p:cNvCxnSpPr/>
          <p:nvPr/>
        </p:nvCxnSpPr>
        <p:spPr>
          <a:xfrm>
            <a:off x="5146675" y="4405312"/>
            <a:ext cx="1365300" cy="110640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50"/>
              </a:srgbClr>
            </a:outerShdw>
          </a:effectLst>
        </p:spPr>
      </p:cxnSp>
      <p:sp>
        <p:nvSpPr>
          <p:cNvPr id="144" name="Shape 144"/>
          <p:cNvSpPr/>
          <p:nvPr/>
        </p:nvSpPr>
        <p:spPr>
          <a:xfrm>
            <a:off x="4164012" y="4576762"/>
            <a:ext cx="1001700" cy="331800"/>
          </a:xfrm>
          <a:prstGeom prst="ellipse">
            <a:avLst/>
          </a:prstGeom>
          <a:noFill/>
          <a:ln w="25400" cap="flat" cmpd="sng">
            <a:solidFill>
              <a:srgbClr val="0070C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cxnSp>
        <p:nvCxnSpPr>
          <p:cNvPr id="145" name="Shape 145"/>
          <p:cNvCxnSpPr/>
          <p:nvPr/>
        </p:nvCxnSpPr>
        <p:spPr>
          <a:xfrm>
            <a:off x="5165725" y="4764087"/>
            <a:ext cx="1428600" cy="91590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50"/>
              </a:srgbClr>
            </a:outerShdw>
          </a:effectLst>
        </p:spPr>
      </p:cxnSp>
      <p:sp>
        <p:nvSpPr>
          <p:cNvPr id="146" name="Shape 146"/>
          <p:cNvSpPr/>
          <p:nvPr/>
        </p:nvSpPr>
        <p:spPr>
          <a:xfrm>
            <a:off x="4132262" y="5178425"/>
            <a:ext cx="1003200" cy="333300"/>
          </a:xfrm>
          <a:prstGeom prst="ellipse">
            <a:avLst/>
          </a:prstGeom>
          <a:noFill/>
          <a:ln w="25400" cap="flat" cmpd="sng">
            <a:solidFill>
              <a:srgbClr val="0070C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cxnSp>
        <p:nvCxnSpPr>
          <p:cNvPr id="147" name="Shape 147"/>
          <p:cNvCxnSpPr/>
          <p:nvPr/>
        </p:nvCxnSpPr>
        <p:spPr>
          <a:xfrm>
            <a:off x="5135562" y="5345112"/>
            <a:ext cx="1467000" cy="335100"/>
          </a:xfrm>
          <a:prstGeom prst="straightConnector1">
            <a:avLst/>
          </a:prstGeom>
          <a:noFill/>
          <a:ln w="25400" cap="flat" cmpd="sng">
            <a:solidFill>
              <a:schemeClr val="accent1"/>
            </a:solidFill>
            <a:prstDash val="solid"/>
            <a:miter lim="8000"/>
            <a:headEnd type="none" w="med" len="med"/>
            <a:tailEnd type="none" w="med" len="med"/>
          </a:ln>
          <a:effectLst>
            <a:outerShdw blurRad="63500" dist="20000" dir="5400000">
              <a:srgbClr val="808080">
                <a:alpha val="37650"/>
              </a:srgbClr>
            </a:outerShdw>
          </a:effectLst>
        </p:spPr>
      </p:cxnSp>
      <p:sp>
        <p:nvSpPr>
          <p:cNvPr id="148" name="Shape 148"/>
          <p:cNvSpPr txBox="1"/>
          <p:nvPr/>
        </p:nvSpPr>
        <p:spPr>
          <a:xfrm>
            <a:off x="6365875" y="4911725"/>
            <a:ext cx="1371600" cy="1246200"/>
          </a:xfrm>
          <a:prstGeom prst="rect">
            <a:avLst/>
          </a:prstGeom>
          <a:gradFill>
            <a:gsLst>
              <a:gs pos="0">
                <a:srgbClr val="9BC1FF"/>
              </a:gs>
              <a:gs pos="100000">
                <a:srgbClr val="3F80CD"/>
              </a:gs>
            </a:gsLst>
            <a:lin ang="5400012" scaled="0"/>
          </a:gradFill>
          <a:ln w="9525" cap="flat" cmpd="sng">
            <a:solidFill>
              <a:srgbClr val="4A7EBB"/>
            </a:solidFill>
            <a:prstDash val="solid"/>
            <a:miter lim="8000"/>
            <a:headEnd type="none" w="med" len="med"/>
            <a:tailEnd type="none" w="med" len="med"/>
          </a:ln>
          <a:effectLst>
            <a:outerShdw blurRad="63500" dist="23000" dir="5400000">
              <a:srgbClr val="808080">
                <a:alpha val="3490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a:solidFill>
                  <a:srgbClr val="FFFFFF"/>
                </a:solidFill>
                <a:latin typeface="Calibri"/>
                <a:ea typeface="Calibri"/>
                <a:cs typeface="Calibri"/>
                <a:sym typeface="Calibri"/>
              </a:rPr>
              <a:t>Greatly Reduces Family borrowing</a:t>
            </a: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3719</Words>
  <Application>Microsoft Office PowerPoint</Application>
  <PresentationFormat>On-screen Show (4:3)</PresentationFormat>
  <Paragraphs>714</Paragraphs>
  <Slides>82</Slides>
  <Notes>82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82</vt:i4>
      </vt:variant>
    </vt:vector>
  </HeadingPairs>
  <TitlesOfParts>
    <vt:vector size="92" baseType="lpstr">
      <vt:lpstr>Alegreya</vt:lpstr>
      <vt:lpstr>Helvetica Neue</vt:lpstr>
      <vt:lpstr>Carme</vt:lpstr>
      <vt:lpstr>Raleway</vt:lpstr>
      <vt:lpstr>Arial</vt:lpstr>
      <vt:lpstr>Calibri</vt:lpstr>
      <vt:lpstr>1_Office Theme</vt:lpstr>
      <vt:lpstr>3_Office Theme</vt:lpstr>
      <vt:lpstr>6_Office Theme</vt:lpstr>
      <vt:lpstr>2_Office Theme</vt:lpstr>
      <vt:lpstr>PowerPoint Presentation</vt:lpstr>
      <vt:lpstr>ADMISSIONS TRENDS </vt:lpstr>
      <vt:lpstr>Application numbers continue to rise</vt:lpstr>
      <vt:lpstr>Expect increasing competition at state flagship universities</vt:lpstr>
      <vt:lpstr>The economic tension</vt:lpstr>
      <vt:lpstr>To finance their education, students are borrowing much more than ever before</vt:lpstr>
      <vt:lpstr>However there is a disparity between retail price and the Net price that students actually pay</vt:lpstr>
      <vt:lpstr>Discounting is Up!</vt:lpstr>
      <vt:lpstr>Sample Financial Aid Award</vt:lpstr>
      <vt:lpstr>Prior Prior Year:  A small victory</vt:lpstr>
      <vt:lpstr>Types of Applications</vt:lpstr>
      <vt:lpstr>Early admissions will play an even larger role for many colleges</vt:lpstr>
      <vt:lpstr>The Early Advantage</vt:lpstr>
      <vt:lpstr>And Early is getting earlier and earlier!</vt:lpstr>
      <vt:lpstr>Some schools may move away from wait lists</vt:lpstr>
      <vt:lpstr>Academic Common Market</vt:lpstr>
      <vt:lpstr>New Application as of 2016: The Coalition </vt:lpstr>
      <vt:lpstr>ADMISSIONS FACTORS WHAT ARE COLLEGES LOOKING FOR?</vt:lpstr>
      <vt:lpstr>The admissions process</vt:lpstr>
      <vt:lpstr>How Most Colleges Evaluate Applicants</vt:lpstr>
      <vt:lpstr>The Academic Index Impacts the “Read” a Student Receives</vt:lpstr>
      <vt:lpstr>How Most Colleges Evaluate Applicants Continued…</vt:lpstr>
      <vt:lpstr>How Most Colleges Evaluate Applicants Continued…</vt:lpstr>
      <vt:lpstr>ACADEMICS HOW WILL COLLEGES VIEW MY TRANSCRIPT?</vt:lpstr>
      <vt:lpstr>Curricular strength will be more important than ever</vt:lpstr>
      <vt:lpstr>Balance Course Rigor and GPA</vt:lpstr>
      <vt:lpstr>Grade Trends are Essential</vt:lpstr>
      <vt:lpstr>A 3.5 CGPA can tell different stories</vt:lpstr>
      <vt:lpstr>College Admissions Essay</vt:lpstr>
      <vt:lpstr>Why the Essay Matters</vt:lpstr>
      <vt:lpstr>Tips to Write a Better Essay</vt:lpstr>
      <vt:lpstr>ACTIVITIES SHOULD I JOIN EVERY CLUB IN SCHOOL?</vt:lpstr>
      <vt:lpstr>How Do Activities Factor into Admissions?</vt:lpstr>
      <vt:lpstr>DEMONSTRATED INTEREST WHY SHOULD I GO ON COLLEGE VISITS?</vt:lpstr>
      <vt:lpstr>Demonstrated Interest May Improve Admissions Chances</vt:lpstr>
      <vt:lpstr>College Visits Demonstrate Interest and More</vt:lpstr>
      <vt:lpstr>Building a College List</vt:lpstr>
      <vt:lpstr>Some good resources</vt:lpstr>
      <vt:lpstr>Getting more help</vt:lpstr>
      <vt:lpstr>TESTING WHAT TEST IS RIGHT FOR ME?</vt:lpstr>
      <vt:lpstr>We will see more Test-Optional schools</vt:lpstr>
      <vt:lpstr>However, many admissions officers want to keep testing as a valuable selection tool</vt:lpstr>
      <vt:lpstr>SAT/ACT Geographic Origins </vt:lpstr>
      <vt:lpstr>SAT/ACT Geographic Origins</vt:lpstr>
      <vt:lpstr>Today the SAT and ACT are universally accepted</vt:lpstr>
      <vt:lpstr>The ACT is dominant</vt:lpstr>
      <vt:lpstr>The Redesigned SAT appears to be a more rigorous test than the current ACT</vt:lpstr>
      <vt:lpstr>But the ACT is beefing up its content to counter the surging SAT</vt:lpstr>
      <vt:lpstr>Structurally the two tests appear nearly identical</vt:lpstr>
      <vt:lpstr>The amount of time allocated per question is a profound difference.  The ACT is a speed test; the SAT less so</vt:lpstr>
      <vt:lpstr>Expect an extremely hard passage on each SAT test, less so for the ACT</vt:lpstr>
      <vt:lpstr>SAT Reading is also really long!</vt:lpstr>
      <vt:lpstr>A tale of two visions of math</vt:lpstr>
      <vt:lpstr>Comparing SAT and ACT content*</vt:lpstr>
      <vt:lpstr>SAT math emphasizes conceptual understanding</vt:lpstr>
      <vt:lpstr>ACT Math</vt:lpstr>
      <vt:lpstr>The SAT tests more math in the context of word problems than does the ACT</vt:lpstr>
      <vt:lpstr>Being able to solve on the SAT is often  subordinate to being able to generate an equation or interpret a constant or variable</vt:lpstr>
      <vt:lpstr>ACT math is shifting, integrating more challenging concepts</vt:lpstr>
      <vt:lpstr>May 23 2016: ACT released its new Official Guide with the hardest ACT math we’ve seen. </vt:lpstr>
      <vt:lpstr>Science</vt:lpstr>
      <vt:lpstr>The ACT has a rigorous science section, while the SAT has some science items sprinkled throughout</vt:lpstr>
      <vt:lpstr>ACT Science: many multi-part problems</vt:lpstr>
      <vt:lpstr>ACT science, like math, is growing increasingly difficult</vt:lpstr>
      <vt:lpstr>The optional essays on the SAT and ACT</vt:lpstr>
      <vt:lpstr>The SAT Essay: A document based question</vt:lpstr>
      <vt:lpstr>The ACT essay is challenging too</vt:lpstr>
      <vt:lpstr>Citing cost and validity issues, not all schools require the SAT or ACT essays</vt:lpstr>
      <vt:lpstr>NUTS AND BOLTS </vt:lpstr>
      <vt:lpstr>Vertical Scaling of PSAT and SAT</vt:lpstr>
      <vt:lpstr>There are no historically easy or hard test dates for the SAT or ACT!</vt:lpstr>
      <vt:lpstr>Score Choice and SuperScoring</vt:lpstr>
      <vt:lpstr>Superscoring</vt:lpstr>
      <vt:lpstr>You can also permanently expunge any bad ACT scores from your record.</vt:lpstr>
      <vt:lpstr>Fall Semester Junior Year</vt:lpstr>
      <vt:lpstr>Spring Semester Junior Year</vt:lpstr>
      <vt:lpstr>Fall Semester Senior Year</vt:lpstr>
      <vt:lpstr>Spring Semester Senior Year</vt:lpstr>
      <vt:lpstr>Accommodations</vt:lpstr>
      <vt:lpstr>Elements to Successful Prep</vt:lpstr>
      <vt:lpstr>Prep for the SAT Subject Tests?</vt:lpstr>
      <vt:lpstr>Our Services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Peart, Hella</dc:creator>
  <cp:lastModifiedBy>Peart, Hella</cp:lastModifiedBy>
  <cp:revision>1</cp:revision>
  <dcterms:modified xsi:type="dcterms:W3CDTF">2017-10-24T16:18:52Z</dcterms:modified>
</cp:coreProperties>
</file>