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4"/>
  </p:sldMasterIdLst>
  <p:notesMasterIdLst>
    <p:notesMasterId r:id="rId26"/>
  </p:notesMasterIdLst>
  <p:handoutMasterIdLst>
    <p:handoutMasterId r:id="rId27"/>
  </p:handoutMasterIdLst>
  <p:sldIdLst>
    <p:sldId id="256" r:id="rId5"/>
    <p:sldId id="391" r:id="rId6"/>
    <p:sldId id="416" r:id="rId7"/>
    <p:sldId id="298" r:id="rId8"/>
    <p:sldId id="324" r:id="rId9"/>
    <p:sldId id="384" r:id="rId10"/>
    <p:sldId id="345" r:id="rId11"/>
    <p:sldId id="386" r:id="rId12"/>
    <p:sldId id="306" r:id="rId13"/>
    <p:sldId id="417" r:id="rId14"/>
    <p:sldId id="280" r:id="rId15"/>
    <p:sldId id="261" r:id="rId16"/>
    <p:sldId id="332" r:id="rId17"/>
    <p:sldId id="289" r:id="rId18"/>
    <p:sldId id="337" r:id="rId19"/>
    <p:sldId id="336" r:id="rId20"/>
    <p:sldId id="335" r:id="rId21"/>
    <p:sldId id="413" r:id="rId22"/>
    <p:sldId id="414" r:id="rId23"/>
    <p:sldId id="312" r:id="rId24"/>
    <p:sldId id="301" r:id="rId25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25BF8-4377-452A-8C07-E1B49B3BB1ED}" v="59" dt="2020-03-19T15:01:11.621"/>
    <p1510:client id="{85033C50-B21E-473A-B4E8-91AA94D9E236}" v="166" dt="2020-03-18T22:54:25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2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0A9ED8-1840-4924-8DB8-FCCE286404A2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</dgm:pt>
    <dgm:pt modelId="{4C9C01DB-5949-43D0-8560-F34C81889E8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u="sng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Meq</a:t>
          </a:r>
          <a:r>
            <a:rPr lang="en-US" sz="24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-Sal</a:t>
          </a:r>
          <a:r>
            <a:rPr lang="en-US" sz="1200" b="1" u="sng" dirty="0">
              <a:solidFill>
                <a:schemeClr val="bg1"/>
              </a:solidFill>
            </a:rPr>
            <a:t>  </a:t>
          </a:r>
          <a:r>
            <a:rPr lang="en-US" sz="1200" b="1" u="none" dirty="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dirty="0">
              <a:solidFill>
                <a:schemeClr val="bg1"/>
              </a:solidFill>
            </a:rPr>
            <a:t>Ms. Freeman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u="none" dirty="0">
              <a:solidFill>
                <a:schemeClr val="bg1"/>
              </a:solidFill>
            </a:rPr>
            <a:t>FreemanMA@fultonschools.org</a:t>
          </a:r>
        </a:p>
      </dgm:t>
    </dgm:pt>
    <dgm:pt modelId="{107E1734-B5D6-4892-85E3-E36BF76342C9}" type="parTrans" cxnId="{FE21208C-1604-4B69-9540-AFA56CFF09F4}">
      <dgm:prSet/>
      <dgm:spPr/>
      <dgm:t>
        <a:bodyPr/>
        <a:lstStyle/>
        <a:p>
          <a:endParaRPr lang="en-US"/>
        </a:p>
      </dgm:t>
    </dgm:pt>
    <dgm:pt modelId="{AB18E8EC-E47D-4AC7-9DBE-F342405BF5E1}" type="sibTrans" cxnId="{FE21208C-1604-4B69-9540-AFA56CFF09F4}">
      <dgm:prSet/>
      <dgm:spPr/>
      <dgm:t>
        <a:bodyPr/>
        <a:lstStyle/>
        <a:p>
          <a:endParaRPr lang="en-US"/>
        </a:p>
      </dgm:t>
    </dgm:pt>
    <dgm:pt modelId="{A2E1CF6B-7030-4288-A53C-A92D530C334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Sam-Z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>
              <a:solidFill>
                <a:schemeClr val="bg1"/>
              </a:solidFill>
            </a:rPr>
            <a:t>Ms. Peart </a:t>
          </a:r>
          <a:r>
            <a:rPr lang="en-US" sz="1050" dirty="0">
              <a:solidFill>
                <a:schemeClr val="bg1"/>
              </a:solidFill>
            </a:rPr>
            <a:t>Peart@fultonschools.org</a:t>
          </a:r>
        </a:p>
      </dgm:t>
    </dgm:pt>
    <dgm:pt modelId="{BCBDB3E6-5FE5-415E-8E48-276947048BEC}" type="parTrans" cxnId="{AF044B2C-431A-4900-A8E9-A13F7E090037}">
      <dgm:prSet/>
      <dgm:spPr/>
      <dgm:t>
        <a:bodyPr/>
        <a:lstStyle/>
        <a:p>
          <a:endParaRPr lang="en-US"/>
        </a:p>
      </dgm:t>
    </dgm:pt>
    <dgm:pt modelId="{755E4D63-AEC2-444E-BA34-FA4CE8BCCFB4}" type="sibTrans" cxnId="{AF044B2C-431A-4900-A8E9-A13F7E090037}">
      <dgm:prSet/>
      <dgm:spPr/>
      <dgm:t>
        <a:bodyPr/>
        <a:lstStyle/>
        <a:p>
          <a:endParaRPr lang="en-US"/>
        </a:p>
      </dgm:t>
    </dgm:pt>
    <dgm:pt modelId="{3D06F9D0-E49D-4917-81AB-4F1948C3769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Grad Coach</a:t>
          </a:r>
          <a:r>
            <a:rPr lang="en-US" sz="2400" b="1" u="sng" dirty="0">
              <a:solidFill>
                <a:schemeClr val="bg1"/>
              </a:solidFill>
            </a:rPr>
            <a:t>          </a:t>
          </a:r>
          <a:r>
            <a:rPr lang="en-US" sz="2400" dirty="0">
              <a:solidFill>
                <a:schemeClr val="bg1"/>
              </a:solidFill>
            </a:rPr>
            <a:t> Mrs. Rigsbey </a:t>
          </a:r>
          <a:r>
            <a:rPr lang="en-US" sz="1050" dirty="0">
              <a:solidFill>
                <a:schemeClr val="bg1"/>
              </a:solidFill>
              <a:latin typeface="+mn-lt"/>
            </a:rPr>
            <a:t>RigsbeyA@fultonschools.org</a:t>
          </a:r>
        </a:p>
      </dgm:t>
    </dgm:pt>
    <dgm:pt modelId="{74943F47-6D59-4582-A97C-7638BC0ECA81}" type="parTrans" cxnId="{64650454-6A6C-4352-A81C-99BDE827111F}">
      <dgm:prSet/>
      <dgm:spPr/>
      <dgm:t>
        <a:bodyPr/>
        <a:lstStyle/>
        <a:p>
          <a:endParaRPr lang="en-US"/>
        </a:p>
      </dgm:t>
    </dgm:pt>
    <dgm:pt modelId="{DDBEE305-66A1-444D-A4B9-89AC7CD5225A}" type="sibTrans" cxnId="{64650454-6A6C-4352-A81C-99BDE827111F}">
      <dgm:prSet/>
      <dgm:spPr/>
      <dgm:t>
        <a:bodyPr/>
        <a:lstStyle/>
        <a:p>
          <a:endParaRPr lang="en-US"/>
        </a:p>
      </dgm:t>
    </dgm:pt>
    <dgm:pt modelId="{A9605DE7-A488-40B9-A2A7-E7C32A01780A}" type="pres">
      <dgm:prSet presAssocID="{E90A9ED8-1840-4924-8DB8-FCCE286404A2}" presName="linearFlow" presStyleCnt="0">
        <dgm:presLayoutVars>
          <dgm:dir/>
          <dgm:resizeHandles val="exact"/>
        </dgm:presLayoutVars>
      </dgm:prSet>
      <dgm:spPr/>
    </dgm:pt>
    <dgm:pt modelId="{99587173-1DB0-44C1-91BC-6A64C32D4A0E}" type="pres">
      <dgm:prSet presAssocID="{4C9C01DB-5949-43D0-8560-F34C81889E83}" presName="composite" presStyleCnt="0"/>
      <dgm:spPr/>
    </dgm:pt>
    <dgm:pt modelId="{89FF4F67-DB6E-4636-9CED-913F218E870B}" type="pres">
      <dgm:prSet presAssocID="{4C9C01DB-5949-43D0-8560-F34C81889E83}" presName="imgShp" presStyleLbl="fgImgPlace1" presStyleIdx="0" presStyleCnt="3" custLinFactNeighborX="-17317" custLinFactNeighborY="-149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AF61B23-691E-4643-AF70-EF6A3C98B116}" type="pres">
      <dgm:prSet presAssocID="{4C9C01DB-5949-43D0-8560-F34C81889E83}" presName="txShp" presStyleLbl="node1" presStyleIdx="0" presStyleCnt="3" custScaleX="111287" custLinFactNeighborX="4274" custLinFactNeighborY="-712">
        <dgm:presLayoutVars>
          <dgm:bulletEnabled val="1"/>
        </dgm:presLayoutVars>
      </dgm:prSet>
      <dgm:spPr/>
    </dgm:pt>
    <dgm:pt modelId="{16C9112C-9C97-4627-81A9-9C00B98B3F71}" type="pres">
      <dgm:prSet presAssocID="{AB18E8EC-E47D-4AC7-9DBE-F342405BF5E1}" presName="spacing" presStyleCnt="0"/>
      <dgm:spPr/>
    </dgm:pt>
    <dgm:pt modelId="{D17CF6FF-73BB-444B-9E26-E07F67313A3E}" type="pres">
      <dgm:prSet presAssocID="{A2E1CF6B-7030-4288-A53C-A92D530C3341}" presName="composite" presStyleCnt="0"/>
      <dgm:spPr/>
    </dgm:pt>
    <dgm:pt modelId="{556B3699-2911-4156-BCB3-84CE1F53A27D}" type="pres">
      <dgm:prSet presAssocID="{A2E1CF6B-7030-4288-A53C-A92D530C3341}" presName="imgShp" presStyleLbl="fgImgPlace1" presStyleIdx="1" presStyleCnt="3" custLinFactNeighborX="-18074" custLinFactNeighborY="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FCD9D315-EC76-4CD4-9107-56B043ED0BDC}" type="pres">
      <dgm:prSet presAssocID="{A2E1CF6B-7030-4288-A53C-A92D530C3341}" presName="txShp" presStyleLbl="node1" presStyleIdx="1" presStyleCnt="3" custScaleX="109806" custLinFactNeighborX="4426" custLinFactNeighborY="-111">
        <dgm:presLayoutVars>
          <dgm:bulletEnabled val="1"/>
        </dgm:presLayoutVars>
      </dgm:prSet>
      <dgm:spPr/>
    </dgm:pt>
    <dgm:pt modelId="{0FDD0637-81ED-4F54-8C24-42A9197F9819}" type="pres">
      <dgm:prSet presAssocID="{755E4D63-AEC2-444E-BA34-FA4CE8BCCFB4}" presName="spacing" presStyleCnt="0"/>
      <dgm:spPr/>
    </dgm:pt>
    <dgm:pt modelId="{86BDD2E0-0DE0-4F9B-9D91-ADD0C1C3F219}" type="pres">
      <dgm:prSet presAssocID="{3D06F9D0-E49D-4917-81AB-4F1948C37691}" presName="composite" presStyleCnt="0"/>
      <dgm:spPr/>
    </dgm:pt>
    <dgm:pt modelId="{03C9FFE3-FAFD-4610-8B45-C3E276AACCAD}" type="pres">
      <dgm:prSet presAssocID="{3D06F9D0-E49D-4917-81AB-4F1948C37691}" presName="imgShp" presStyleLbl="fgImgPlace1" presStyleIdx="2" presStyleCnt="3" custLinFactNeighborX="-17673" custLinFactNeighborY="150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AF95BD42-54E4-4BB0-8F47-348F0034961F}" type="pres">
      <dgm:prSet presAssocID="{3D06F9D0-E49D-4917-81AB-4F1948C37691}" presName="txShp" presStyleLbl="node1" presStyleIdx="2" presStyleCnt="3" custScaleX="110591" custLinFactNeighborX="5014" custLinFactNeighborY="1573">
        <dgm:presLayoutVars>
          <dgm:bulletEnabled val="1"/>
        </dgm:presLayoutVars>
      </dgm:prSet>
      <dgm:spPr/>
    </dgm:pt>
  </dgm:ptLst>
  <dgm:cxnLst>
    <dgm:cxn modelId="{672BF407-6CBA-42F5-BBA6-5B61D36B4F5D}" type="presOf" srcId="{E90A9ED8-1840-4924-8DB8-FCCE286404A2}" destId="{A9605DE7-A488-40B9-A2A7-E7C32A01780A}" srcOrd="0" destOrd="0" presId="urn:microsoft.com/office/officeart/2005/8/layout/vList3"/>
    <dgm:cxn modelId="{B8AB2424-548C-453C-8F96-67090604AC8D}" type="presOf" srcId="{4C9C01DB-5949-43D0-8560-F34C81889E83}" destId="{2AF61B23-691E-4643-AF70-EF6A3C98B116}" srcOrd="0" destOrd="0" presId="urn:microsoft.com/office/officeart/2005/8/layout/vList3"/>
    <dgm:cxn modelId="{AF044B2C-431A-4900-A8E9-A13F7E090037}" srcId="{E90A9ED8-1840-4924-8DB8-FCCE286404A2}" destId="{A2E1CF6B-7030-4288-A53C-A92D530C3341}" srcOrd="1" destOrd="0" parTransId="{BCBDB3E6-5FE5-415E-8E48-276947048BEC}" sibTransId="{755E4D63-AEC2-444E-BA34-FA4CE8BCCFB4}"/>
    <dgm:cxn modelId="{BA88BD5B-B6BF-439B-8584-072CD242CDB0}" type="presOf" srcId="{A2E1CF6B-7030-4288-A53C-A92D530C3341}" destId="{FCD9D315-EC76-4CD4-9107-56B043ED0BDC}" srcOrd="0" destOrd="0" presId="urn:microsoft.com/office/officeart/2005/8/layout/vList3"/>
    <dgm:cxn modelId="{64650454-6A6C-4352-A81C-99BDE827111F}" srcId="{E90A9ED8-1840-4924-8DB8-FCCE286404A2}" destId="{3D06F9D0-E49D-4917-81AB-4F1948C37691}" srcOrd="2" destOrd="0" parTransId="{74943F47-6D59-4582-A97C-7638BC0ECA81}" sibTransId="{DDBEE305-66A1-444D-A4B9-89AC7CD5225A}"/>
    <dgm:cxn modelId="{53BDEE78-D302-4119-90D7-4372C5E77395}" type="presOf" srcId="{3D06F9D0-E49D-4917-81AB-4F1948C37691}" destId="{AF95BD42-54E4-4BB0-8F47-348F0034961F}" srcOrd="0" destOrd="0" presId="urn:microsoft.com/office/officeart/2005/8/layout/vList3"/>
    <dgm:cxn modelId="{FE21208C-1604-4B69-9540-AFA56CFF09F4}" srcId="{E90A9ED8-1840-4924-8DB8-FCCE286404A2}" destId="{4C9C01DB-5949-43D0-8560-F34C81889E83}" srcOrd="0" destOrd="0" parTransId="{107E1734-B5D6-4892-85E3-E36BF76342C9}" sibTransId="{AB18E8EC-E47D-4AC7-9DBE-F342405BF5E1}"/>
    <dgm:cxn modelId="{686F99EB-E8DF-4EC4-B6DE-6B052A7F3198}" type="presParOf" srcId="{A9605DE7-A488-40B9-A2A7-E7C32A01780A}" destId="{99587173-1DB0-44C1-91BC-6A64C32D4A0E}" srcOrd="0" destOrd="0" presId="urn:microsoft.com/office/officeart/2005/8/layout/vList3"/>
    <dgm:cxn modelId="{11DF9C35-8C5B-43E0-B98F-2DC8D25D7695}" type="presParOf" srcId="{99587173-1DB0-44C1-91BC-6A64C32D4A0E}" destId="{89FF4F67-DB6E-4636-9CED-913F218E870B}" srcOrd="0" destOrd="0" presId="urn:microsoft.com/office/officeart/2005/8/layout/vList3"/>
    <dgm:cxn modelId="{D6FE079B-2346-42F0-99D3-1E9494216871}" type="presParOf" srcId="{99587173-1DB0-44C1-91BC-6A64C32D4A0E}" destId="{2AF61B23-691E-4643-AF70-EF6A3C98B116}" srcOrd="1" destOrd="0" presId="urn:microsoft.com/office/officeart/2005/8/layout/vList3"/>
    <dgm:cxn modelId="{E0DCDABF-4FF3-4559-A433-E2B968B1E62A}" type="presParOf" srcId="{A9605DE7-A488-40B9-A2A7-E7C32A01780A}" destId="{16C9112C-9C97-4627-81A9-9C00B98B3F71}" srcOrd="1" destOrd="0" presId="urn:microsoft.com/office/officeart/2005/8/layout/vList3"/>
    <dgm:cxn modelId="{4A22B4D6-0297-4C0D-B140-E67B86E1BD24}" type="presParOf" srcId="{A9605DE7-A488-40B9-A2A7-E7C32A01780A}" destId="{D17CF6FF-73BB-444B-9E26-E07F67313A3E}" srcOrd="2" destOrd="0" presId="urn:microsoft.com/office/officeart/2005/8/layout/vList3"/>
    <dgm:cxn modelId="{B4F8BBA2-62D6-403A-8CB4-60F107B44139}" type="presParOf" srcId="{D17CF6FF-73BB-444B-9E26-E07F67313A3E}" destId="{556B3699-2911-4156-BCB3-84CE1F53A27D}" srcOrd="0" destOrd="0" presId="urn:microsoft.com/office/officeart/2005/8/layout/vList3"/>
    <dgm:cxn modelId="{2AB40FB5-C5B3-4467-B950-853910015102}" type="presParOf" srcId="{D17CF6FF-73BB-444B-9E26-E07F67313A3E}" destId="{FCD9D315-EC76-4CD4-9107-56B043ED0BDC}" srcOrd="1" destOrd="0" presId="urn:microsoft.com/office/officeart/2005/8/layout/vList3"/>
    <dgm:cxn modelId="{4A07C1F6-9B60-4D90-B1B2-01832E72809E}" type="presParOf" srcId="{A9605DE7-A488-40B9-A2A7-E7C32A01780A}" destId="{0FDD0637-81ED-4F54-8C24-42A9197F9819}" srcOrd="3" destOrd="0" presId="urn:microsoft.com/office/officeart/2005/8/layout/vList3"/>
    <dgm:cxn modelId="{15DB19A7-E58F-4DBF-9D64-4BCEF71C830A}" type="presParOf" srcId="{A9605DE7-A488-40B9-A2A7-E7C32A01780A}" destId="{86BDD2E0-0DE0-4F9B-9D91-ADD0C1C3F219}" srcOrd="4" destOrd="0" presId="urn:microsoft.com/office/officeart/2005/8/layout/vList3"/>
    <dgm:cxn modelId="{D1C96210-9661-43F0-8A9C-AF1CF511EDC1}" type="presParOf" srcId="{86BDD2E0-0DE0-4F9B-9D91-ADD0C1C3F219}" destId="{03C9FFE3-FAFD-4610-8B45-C3E276AACCAD}" srcOrd="0" destOrd="0" presId="urn:microsoft.com/office/officeart/2005/8/layout/vList3"/>
    <dgm:cxn modelId="{18C3366F-5DD1-43B1-A82D-25E8079F8FB5}" type="presParOf" srcId="{86BDD2E0-0DE0-4F9B-9D91-ADD0C1C3F219}" destId="{AF95BD42-54E4-4BB0-8F47-348F003496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0A9ED8-1840-4924-8DB8-FCCE286404A2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</dgm:pt>
    <dgm:pt modelId="{4C9C01DB-5949-43D0-8560-F34C81889E8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A-Cas</a:t>
          </a:r>
          <a:r>
            <a:rPr lang="en-US" sz="1200" b="1" u="sng" dirty="0">
              <a:solidFill>
                <a:schemeClr val="bg1"/>
              </a:solidFill>
            </a:rPr>
            <a:t>  </a:t>
          </a:r>
          <a:r>
            <a:rPr lang="en-US" sz="1200" b="1" u="none" dirty="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dirty="0">
              <a:solidFill>
                <a:schemeClr val="bg1"/>
              </a:solidFill>
            </a:rPr>
            <a:t>Mr. Jones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u="none" dirty="0">
              <a:solidFill>
                <a:schemeClr val="bg1"/>
              </a:solidFill>
            </a:rPr>
            <a:t>JonesW3@fultonschools.org</a:t>
          </a:r>
        </a:p>
      </dgm:t>
    </dgm:pt>
    <dgm:pt modelId="{107E1734-B5D6-4892-85E3-E36BF76342C9}" type="parTrans" cxnId="{FE21208C-1604-4B69-9540-AFA56CFF09F4}">
      <dgm:prSet/>
      <dgm:spPr/>
      <dgm:t>
        <a:bodyPr/>
        <a:lstStyle/>
        <a:p>
          <a:endParaRPr lang="en-US"/>
        </a:p>
      </dgm:t>
    </dgm:pt>
    <dgm:pt modelId="{AB18E8EC-E47D-4AC7-9DBE-F342405BF5E1}" type="sibTrans" cxnId="{FE21208C-1604-4B69-9540-AFA56CFF09F4}">
      <dgm:prSet/>
      <dgm:spPr/>
      <dgm:t>
        <a:bodyPr/>
        <a:lstStyle/>
        <a:p>
          <a:endParaRPr lang="en-US"/>
        </a:p>
      </dgm:t>
    </dgm:pt>
    <dgm:pt modelId="{A2E1CF6B-7030-4288-A53C-A92D530C334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Cat-Harp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dirty="0">
              <a:solidFill>
                <a:schemeClr val="bg1"/>
              </a:solidFill>
            </a:rPr>
            <a:t>Ms. Ekpo </a:t>
          </a:r>
          <a:r>
            <a:rPr lang="en-US" sz="1050" dirty="0">
              <a:solidFill>
                <a:schemeClr val="bg1"/>
              </a:solidFill>
            </a:rPr>
            <a:t>EkpoN@fultonschools.org</a:t>
          </a:r>
        </a:p>
      </dgm:t>
    </dgm:pt>
    <dgm:pt modelId="{BCBDB3E6-5FE5-415E-8E48-276947048BEC}" type="parTrans" cxnId="{AF044B2C-431A-4900-A8E9-A13F7E090037}">
      <dgm:prSet/>
      <dgm:spPr/>
      <dgm:t>
        <a:bodyPr/>
        <a:lstStyle/>
        <a:p>
          <a:endParaRPr lang="en-US"/>
        </a:p>
      </dgm:t>
    </dgm:pt>
    <dgm:pt modelId="{755E4D63-AEC2-444E-BA34-FA4CE8BCCFB4}" type="sibTrans" cxnId="{AF044B2C-431A-4900-A8E9-A13F7E090037}">
      <dgm:prSet/>
      <dgm:spPr/>
      <dgm:t>
        <a:bodyPr/>
        <a:lstStyle/>
        <a:p>
          <a:endParaRPr lang="en-US"/>
        </a:p>
      </dgm:t>
    </dgm:pt>
    <dgm:pt modelId="{3D06F9D0-E49D-4917-81AB-4F1948C3769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u="sng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Harq-Mep</a:t>
          </a:r>
          <a:r>
            <a:rPr lang="en-US" sz="2400" b="1" u="sng" dirty="0">
              <a:solidFill>
                <a:schemeClr val="bg1"/>
              </a:solidFill>
            </a:rPr>
            <a:t>          </a:t>
          </a:r>
          <a:r>
            <a:rPr lang="en-US" sz="2400" dirty="0">
              <a:solidFill>
                <a:schemeClr val="bg1"/>
              </a:solidFill>
            </a:rPr>
            <a:t> Mrs. Ruppe </a:t>
          </a:r>
          <a:r>
            <a:rPr lang="en-US" sz="1050" dirty="0">
              <a:solidFill>
                <a:schemeClr val="bg1"/>
              </a:solidFill>
              <a:latin typeface="+mn-lt"/>
            </a:rPr>
            <a:t>Ruppe@fultonschools.org</a:t>
          </a:r>
        </a:p>
      </dgm:t>
    </dgm:pt>
    <dgm:pt modelId="{74943F47-6D59-4582-A97C-7638BC0ECA81}" type="parTrans" cxnId="{64650454-6A6C-4352-A81C-99BDE827111F}">
      <dgm:prSet/>
      <dgm:spPr/>
      <dgm:t>
        <a:bodyPr/>
        <a:lstStyle/>
        <a:p>
          <a:endParaRPr lang="en-US"/>
        </a:p>
      </dgm:t>
    </dgm:pt>
    <dgm:pt modelId="{DDBEE305-66A1-444D-A4B9-89AC7CD5225A}" type="sibTrans" cxnId="{64650454-6A6C-4352-A81C-99BDE827111F}">
      <dgm:prSet/>
      <dgm:spPr/>
      <dgm:t>
        <a:bodyPr/>
        <a:lstStyle/>
        <a:p>
          <a:endParaRPr lang="en-US"/>
        </a:p>
      </dgm:t>
    </dgm:pt>
    <dgm:pt modelId="{A9605DE7-A488-40B9-A2A7-E7C32A01780A}" type="pres">
      <dgm:prSet presAssocID="{E90A9ED8-1840-4924-8DB8-FCCE286404A2}" presName="linearFlow" presStyleCnt="0">
        <dgm:presLayoutVars>
          <dgm:dir/>
          <dgm:resizeHandles val="exact"/>
        </dgm:presLayoutVars>
      </dgm:prSet>
      <dgm:spPr/>
    </dgm:pt>
    <dgm:pt modelId="{99587173-1DB0-44C1-91BC-6A64C32D4A0E}" type="pres">
      <dgm:prSet presAssocID="{4C9C01DB-5949-43D0-8560-F34C81889E83}" presName="composite" presStyleCnt="0"/>
      <dgm:spPr/>
    </dgm:pt>
    <dgm:pt modelId="{89FF4F67-DB6E-4636-9CED-913F218E870B}" type="pres">
      <dgm:prSet presAssocID="{4C9C01DB-5949-43D0-8560-F34C81889E83}" presName="imgShp" presStyleLbl="fgImgPlace1" presStyleIdx="0" presStyleCnt="3" custLinFactNeighborX="-17317" custLinFactNeighborY="-149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2AF61B23-691E-4643-AF70-EF6A3C98B116}" type="pres">
      <dgm:prSet presAssocID="{4C9C01DB-5949-43D0-8560-F34C81889E83}" presName="txShp" presStyleLbl="node1" presStyleIdx="0" presStyleCnt="3" custScaleX="111287" custLinFactNeighborX="4274" custLinFactNeighborY="-712">
        <dgm:presLayoutVars>
          <dgm:bulletEnabled val="1"/>
        </dgm:presLayoutVars>
      </dgm:prSet>
      <dgm:spPr/>
    </dgm:pt>
    <dgm:pt modelId="{16C9112C-9C97-4627-81A9-9C00B98B3F71}" type="pres">
      <dgm:prSet presAssocID="{AB18E8EC-E47D-4AC7-9DBE-F342405BF5E1}" presName="spacing" presStyleCnt="0"/>
      <dgm:spPr/>
    </dgm:pt>
    <dgm:pt modelId="{D17CF6FF-73BB-444B-9E26-E07F67313A3E}" type="pres">
      <dgm:prSet presAssocID="{A2E1CF6B-7030-4288-A53C-A92D530C3341}" presName="composite" presStyleCnt="0"/>
      <dgm:spPr/>
    </dgm:pt>
    <dgm:pt modelId="{556B3699-2911-4156-BCB3-84CE1F53A27D}" type="pres">
      <dgm:prSet presAssocID="{A2E1CF6B-7030-4288-A53C-A92D530C3341}" presName="imgShp" presStyleLbl="fgImgPlace1" presStyleIdx="1" presStyleCnt="3" custLinFactNeighborX="-18074" custLinFactNeighborY="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FCD9D315-EC76-4CD4-9107-56B043ED0BDC}" type="pres">
      <dgm:prSet presAssocID="{A2E1CF6B-7030-4288-A53C-A92D530C3341}" presName="txShp" presStyleLbl="node1" presStyleIdx="1" presStyleCnt="3" custScaleX="109806" custLinFactNeighborX="4426" custLinFactNeighborY="-111">
        <dgm:presLayoutVars>
          <dgm:bulletEnabled val="1"/>
        </dgm:presLayoutVars>
      </dgm:prSet>
      <dgm:spPr/>
    </dgm:pt>
    <dgm:pt modelId="{0FDD0637-81ED-4F54-8C24-42A9197F9819}" type="pres">
      <dgm:prSet presAssocID="{755E4D63-AEC2-444E-BA34-FA4CE8BCCFB4}" presName="spacing" presStyleCnt="0"/>
      <dgm:spPr/>
    </dgm:pt>
    <dgm:pt modelId="{86BDD2E0-0DE0-4F9B-9D91-ADD0C1C3F219}" type="pres">
      <dgm:prSet presAssocID="{3D06F9D0-E49D-4917-81AB-4F1948C37691}" presName="composite" presStyleCnt="0"/>
      <dgm:spPr/>
    </dgm:pt>
    <dgm:pt modelId="{03C9FFE3-FAFD-4610-8B45-C3E276AACCAD}" type="pres">
      <dgm:prSet presAssocID="{3D06F9D0-E49D-4917-81AB-4F1948C37691}" presName="imgShp" presStyleLbl="fgImgPlace1" presStyleIdx="2" presStyleCnt="3" custLinFactNeighborX="-17673" custLinFactNeighborY="150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AF95BD42-54E4-4BB0-8F47-348F0034961F}" type="pres">
      <dgm:prSet presAssocID="{3D06F9D0-E49D-4917-81AB-4F1948C37691}" presName="txShp" presStyleLbl="node1" presStyleIdx="2" presStyleCnt="3" custScaleX="110591" custLinFactNeighborX="5014" custLinFactNeighborY="1573">
        <dgm:presLayoutVars>
          <dgm:bulletEnabled val="1"/>
        </dgm:presLayoutVars>
      </dgm:prSet>
      <dgm:spPr/>
    </dgm:pt>
  </dgm:ptLst>
  <dgm:cxnLst>
    <dgm:cxn modelId="{672BF407-6CBA-42F5-BBA6-5B61D36B4F5D}" type="presOf" srcId="{E90A9ED8-1840-4924-8DB8-FCCE286404A2}" destId="{A9605DE7-A488-40B9-A2A7-E7C32A01780A}" srcOrd="0" destOrd="0" presId="urn:microsoft.com/office/officeart/2005/8/layout/vList3"/>
    <dgm:cxn modelId="{B8AB2424-548C-453C-8F96-67090604AC8D}" type="presOf" srcId="{4C9C01DB-5949-43D0-8560-F34C81889E83}" destId="{2AF61B23-691E-4643-AF70-EF6A3C98B116}" srcOrd="0" destOrd="0" presId="urn:microsoft.com/office/officeart/2005/8/layout/vList3"/>
    <dgm:cxn modelId="{AF044B2C-431A-4900-A8E9-A13F7E090037}" srcId="{E90A9ED8-1840-4924-8DB8-FCCE286404A2}" destId="{A2E1CF6B-7030-4288-A53C-A92D530C3341}" srcOrd="1" destOrd="0" parTransId="{BCBDB3E6-5FE5-415E-8E48-276947048BEC}" sibTransId="{755E4D63-AEC2-444E-BA34-FA4CE8BCCFB4}"/>
    <dgm:cxn modelId="{BA88BD5B-B6BF-439B-8584-072CD242CDB0}" type="presOf" srcId="{A2E1CF6B-7030-4288-A53C-A92D530C3341}" destId="{FCD9D315-EC76-4CD4-9107-56B043ED0BDC}" srcOrd="0" destOrd="0" presId="urn:microsoft.com/office/officeart/2005/8/layout/vList3"/>
    <dgm:cxn modelId="{64650454-6A6C-4352-A81C-99BDE827111F}" srcId="{E90A9ED8-1840-4924-8DB8-FCCE286404A2}" destId="{3D06F9D0-E49D-4917-81AB-4F1948C37691}" srcOrd="2" destOrd="0" parTransId="{74943F47-6D59-4582-A97C-7638BC0ECA81}" sibTransId="{DDBEE305-66A1-444D-A4B9-89AC7CD5225A}"/>
    <dgm:cxn modelId="{53BDEE78-D302-4119-90D7-4372C5E77395}" type="presOf" srcId="{3D06F9D0-E49D-4917-81AB-4F1948C37691}" destId="{AF95BD42-54E4-4BB0-8F47-348F0034961F}" srcOrd="0" destOrd="0" presId="urn:microsoft.com/office/officeart/2005/8/layout/vList3"/>
    <dgm:cxn modelId="{FE21208C-1604-4B69-9540-AFA56CFF09F4}" srcId="{E90A9ED8-1840-4924-8DB8-FCCE286404A2}" destId="{4C9C01DB-5949-43D0-8560-F34C81889E83}" srcOrd="0" destOrd="0" parTransId="{107E1734-B5D6-4892-85E3-E36BF76342C9}" sibTransId="{AB18E8EC-E47D-4AC7-9DBE-F342405BF5E1}"/>
    <dgm:cxn modelId="{686F99EB-E8DF-4EC4-B6DE-6B052A7F3198}" type="presParOf" srcId="{A9605DE7-A488-40B9-A2A7-E7C32A01780A}" destId="{99587173-1DB0-44C1-91BC-6A64C32D4A0E}" srcOrd="0" destOrd="0" presId="urn:microsoft.com/office/officeart/2005/8/layout/vList3"/>
    <dgm:cxn modelId="{11DF9C35-8C5B-43E0-B98F-2DC8D25D7695}" type="presParOf" srcId="{99587173-1DB0-44C1-91BC-6A64C32D4A0E}" destId="{89FF4F67-DB6E-4636-9CED-913F218E870B}" srcOrd="0" destOrd="0" presId="urn:microsoft.com/office/officeart/2005/8/layout/vList3"/>
    <dgm:cxn modelId="{D6FE079B-2346-42F0-99D3-1E9494216871}" type="presParOf" srcId="{99587173-1DB0-44C1-91BC-6A64C32D4A0E}" destId="{2AF61B23-691E-4643-AF70-EF6A3C98B116}" srcOrd="1" destOrd="0" presId="urn:microsoft.com/office/officeart/2005/8/layout/vList3"/>
    <dgm:cxn modelId="{E0DCDABF-4FF3-4559-A433-E2B968B1E62A}" type="presParOf" srcId="{A9605DE7-A488-40B9-A2A7-E7C32A01780A}" destId="{16C9112C-9C97-4627-81A9-9C00B98B3F71}" srcOrd="1" destOrd="0" presId="urn:microsoft.com/office/officeart/2005/8/layout/vList3"/>
    <dgm:cxn modelId="{4A22B4D6-0297-4C0D-B140-E67B86E1BD24}" type="presParOf" srcId="{A9605DE7-A488-40B9-A2A7-E7C32A01780A}" destId="{D17CF6FF-73BB-444B-9E26-E07F67313A3E}" srcOrd="2" destOrd="0" presId="urn:microsoft.com/office/officeart/2005/8/layout/vList3"/>
    <dgm:cxn modelId="{B4F8BBA2-62D6-403A-8CB4-60F107B44139}" type="presParOf" srcId="{D17CF6FF-73BB-444B-9E26-E07F67313A3E}" destId="{556B3699-2911-4156-BCB3-84CE1F53A27D}" srcOrd="0" destOrd="0" presId="urn:microsoft.com/office/officeart/2005/8/layout/vList3"/>
    <dgm:cxn modelId="{2AB40FB5-C5B3-4467-B950-853910015102}" type="presParOf" srcId="{D17CF6FF-73BB-444B-9E26-E07F67313A3E}" destId="{FCD9D315-EC76-4CD4-9107-56B043ED0BDC}" srcOrd="1" destOrd="0" presId="urn:microsoft.com/office/officeart/2005/8/layout/vList3"/>
    <dgm:cxn modelId="{4A07C1F6-9B60-4D90-B1B2-01832E72809E}" type="presParOf" srcId="{A9605DE7-A488-40B9-A2A7-E7C32A01780A}" destId="{0FDD0637-81ED-4F54-8C24-42A9197F9819}" srcOrd="3" destOrd="0" presId="urn:microsoft.com/office/officeart/2005/8/layout/vList3"/>
    <dgm:cxn modelId="{15DB19A7-E58F-4DBF-9D64-4BCEF71C830A}" type="presParOf" srcId="{A9605DE7-A488-40B9-A2A7-E7C32A01780A}" destId="{86BDD2E0-0DE0-4F9B-9D91-ADD0C1C3F219}" srcOrd="4" destOrd="0" presId="urn:microsoft.com/office/officeart/2005/8/layout/vList3"/>
    <dgm:cxn modelId="{D1C96210-9661-43F0-8A9C-AF1CF511EDC1}" type="presParOf" srcId="{86BDD2E0-0DE0-4F9B-9D91-ADD0C1C3F219}" destId="{03C9FFE3-FAFD-4610-8B45-C3E276AACCAD}" srcOrd="0" destOrd="0" presId="urn:microsoft.com/office/officeart/2005/8/layout/vList3"/>
    <dgm:cxn modelId="{18C3366F-5DD1-43B1-A82D-25E8079F8FB5}" type="presParOf" srcId="{86BDD2E0-0DE0-4F9B-9D91-ADD0C1C3F219}" destId="{AF95BD42-54E4-4BB0-8F47-348F003496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AA568E-EBCD-4439-9C42-448C12D5C0C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CA3E20-26F5-4378-9E18-4205BC733602}">
      <dgm:prSet custT="1"/>
      <dgm:spPr/>
      <dgm:t>
        <a:bodyPr/>
        <a:lstStyle/>
        <a:p>
          <a:pPr algn="ctr" rtl="0"/>
          <a:r>
            <a:rPr lang="en-US" sz="2800" dirty="0">
              <a:solidFill>
                <a:schemeClr val="accent6">
                  <a:lumMod val="50000"/>
                </a:schemeClr>
              </a:solidFill>
            </a:rPr>
            <a:t>Just as colleges search for the best “student fit”, students should search for the best “college fit.”  </a:t>
          </a:r>
        </a:p>
      </dgm:t>
    </dgm:pt>
    <dgm:pt modelId="{8FCFB1E2-0855-4080-91E5-45B3AFEAEEFF}" type="parTrans" cxnId="{841CDCAD-776D-4EBD-9048-C6594EBF5FE4}">
      <dgm:prSet/>
      <dgm:spPr/>
      <dgm:t>
        <a:bodyPr/>
        <a:lstStyle/>
        <a:p>
          <a:endParaRPr lang="en-US"/>
        </a:p>
      </dgm:t>
    </dgm:pt>
    <dgm:pt modelId="{33BF1F90-A03C-4E6B-8DC3-2CF244F8FF8E}" type="sibTrans" cxnId="{841CDCAD-776D-4EBD-9048-C6594EBF5FE4}">
      <dgm:prSet/>
      <dgm:spPr/>
      <dgm:t>
        <a:bodyPr/>
        <a:lstStyle/>
        <a:p>
          <a:endParaRPr lang="en-US"/>
        </a:p>
      </dgm:t>
    </dgm:pt>
    <dgm:pt modelId="{144F7672-57DD-4CF2-ABA2-6D59B7187E2F}">
      <dgm:prSet custT="1"/>
      <dgm:spPr/>
      <dgm:t>
        <a:bodyPr/>
        <a:lstStyle/>
        <a:p>
          <a:pPr algn="ctr" rtl="0"/>
          <a:r>
            <a:rPr lang="en-US" sz="2800">
              <a:solidFill>
                <a:schemeClr val="accent6">
                  <a:lumMod val="50000"/>
                </a:schemeClr>
              </a:solidFill>
            </a:rPr>
            <a:t>Students should consider several factors in deciding the best college for them.</a:t>
          </a:r>
        </a:p>
      </dgm:t>
    </dgm:pt>
    <dgm:pt modelId="{C8FEBC69-6C4F-41E7-8B52-6D77AA546629}" type="parTrans" cxnId="{D5FFD7D7-0CC5-4F8D-B25D-DCA5E8F35D0D}">
      <dgm:prSet/>
      <dgm:spPr/>
      <dgm:t>
        <a:bodyPr/>
        <a:lstStyle/>
        <a:p>
          <a:endParaRPr lang="en-US"/>
        </a:p>
      </dgm:t>
    </dgm:pt>
    <dgm:pt modelId="{1BB3FC84-5C21-41E3-A6A4-7E5F714DAA2D}" type="sibTrans" cxnId="{D5FFD7D7-0CC5-4F8D-B25D-DCA5E8F35D0D}">
      <dgm:prSet/>
      <dgm:spPr/>
      <dgm:t>
        <a:bodyPr/>
        <a:lstStyle/>
        <a:p>
          <a:endParaRPr lang="en-US"/>
        </a:p>
      </dgm:t>
    </dgm:pt>
    <dgm:pt modelId="{AC353286-AC53-4F65-BE15-A4A3F1801958}" type="pres">
      <dgm:prSet presAssocID="{6DAA568E-EBCD-4439-9C42-448C12D5C0C7}" presName="linear" presStyleCnt="0">
        <dgm:presLayoutVars>
          <dgm:animLvl val="lvl"/>
          <dgm:resizeHandles val="exact"/>
        </dgm:presLayoutVars>
      </dgm:prSet>
      <dgm:spPr/>
    </dgm:pt>
    <dgm:pt modelId="{4AA716F8-E3F1-4B83-BFA7-1A4319D01969}" type="pres">
      <dgm:prSet presAssocID="{3ACA3E20-26F5-4378-9E18-4205BC73360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4C3D92-14D5-4214-BD28-A2940DE8B88F}" type="pres">
      <dgm:prSet presAssocID="{33BF1F90-A03C-4E6B-8DC3-2CF244F8FF8E}" presName="spacer" presStyleCnt="0"/>
      <dgm:spPr/>
    </dgm:pt>
    <dgm:pt modelId="{DCA060AA-E27F-4632-B5F4-C27B031A0E7D}" type="pres">
      <dgm:prSet presAssocID="{144F7672-57DD-4CF2-ABA2-6D59B7187E2F}" presName="parentText" presStyleLbl="node1" presStyleIdx="1" presStyleCnt="2" custLinFactNeighborX="1870" custLinFactNeighborY="-3568">
        <dgm:presLayoutVars>
          <dgm:chMax val="0"/>
          <dgm:bulletEnabled val="1"/>
        </dgm:presLayoutVars>
      </dgm:prSet>
      <dgm:spPr/>
    </dgm:pt>
  </dgm:ptLst>
  <dgm:cxnLst>
    <dgm:cxn modelId="{019F6A0D-78DF-4C7B-897C-08655A5F2319}" type="presOf" srcId="{6DAA568E-EBCD-4439-9C42-448C12D5C0C7}" destId="{AC353286-AC53-4F65-BE15-A4A3F1801958}" srcOrd="0" destOrd="0" presId="urn:microsoft.com/office/officeart/2005/8/layout/vList2"/>
    <dgm:cxn modelId="{AE27D313-AAD4-46C2-BE0B-2CED894CF0EB}" type="presOf" srcId="{3ACA3E20-26F5-4378-9E18-4205BC733602}" destId="{4AA716F8-E3F1-4B83-BFA7-1A4319D01969}" srcOrd="0" destOrd="0" presId="urn:microsoft.com/office/officeart/2005/8/layout/vList2"/>
    <dgm:cxn modelId="{2454857D-560B-4E03-94E4-BAEB849DF482}" type="presOf" srcId="{144F7672-57DD-4CF2-ABA2-6D59B7187E2F}" destId="{DCA060AA-E27F-4632-B5F4-C27B031A0E7D}" srcOrd="0" destOrd="0" presId="urn:microsoft.com/office/officeart/2005/8/layout/vList2"/>
    <dgm:cxn modelId="{841CDCAD-776D-4EBD-9048-C6594EBF5FE4}" srcId="{6DAA568E-EBCD-4439-9C42-448C12D5C0C7}" destId="{3ACA3E20-26F5-4378-9E18-4205BC733602}" srcOrd="0" destOrd="0" parTransId="{8FCFB1E2-0855-4080-91E5-45B3AFEAEEFF}" sibTransId="{33BF1F90-A03C-4E6B-8DC3-2CF244F8FF8E}"/>
    <dgm:cxn modelId="{D5FFD7D7-0CC5-4F8D-B25D-DCA5E8F35D0D}" srcId="{6DAA568E-EBCD-4439-9C42-448C12D5C0C7}" destId="{144F7672-57DD-4CF2-ABA2-6D59B7187E2F}" srcOrd="1" destOrd="0" parTransId="{C8FEBC69-6C4F-41E7-8B52-6D77AA546629}" sibTransId="{1BB3FC84-5C21-41E3-A6A4-7E5F714DAA2D}"/>
    <dgm:cxn modelId="{4367FCC2-2136-477B-9DAA-5A3BE0E676E2}" type="presParOf" srcId="{AC353286-AC53-4F65-BE15-A4A3F1801958}" destId="{4AA716F8-E3F1-4B83-BFA7-1A4319D01969}" srcOrd="0" destOrd="0" presId="urn:microsoft.com/office/officeart/2005/8/layout/vList2"/>
    <dgm:cxn modelId="{928641C3-6A3F-410C-B0DD-B533A5D751C1}" type="presParOf" srcId="{AC353286-AC53-4F65-BE15-A4A3F1801958}" destId="{4A4C3D92-14D5-4214-BD28-A2940DE8B88F}" srcOrd="1" destOrd="0" presId="urn:microsoft.com/office/officeart/2005/8/layout/vList2"/>
    <dgm:cxn modelId="{9C4A0E8F-1032-4C4A-A069-7BD6F11A3533}" type="presParOf" srcId="{AC353286-AC53-4F65-BE15-A4A3F1801958}" destId="{DCA060AA-E27F-4632-B5F4-C27B031A0E7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1B23-691E-4643-AF70-EF6A3C98B116}">
      <dsp:nvSpPr>
        <dsp:cNvPr id="0" name=""/>
        <dsp:cNvSpPr/>
      </dsp:nvSpPr>
      <dsp:spPr>
        <a:xfrm rot="10800000">
          <a:off x="992865" y="0"/>
          <a:ext cx="3327155" cy="14604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403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u="sng" kern="120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Meq</a:t>
          </a:r>
          <a:r>
            <a:rPr lang="en-US" sz="2400" b="1" u="sng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-Sal</a:t>
          </a:r>
          <a:r>
            <a:rPr lang="en-US" sz="1200" b="1" u="sng" kern="1200" dirty="0">
              <a:solidFill>
                <a:schemeClr val="bg1"/>
              </a:solidFill>
            </a:rPr>
            <a:t>  </a:t>
          </a:r>
          <a:r>
            <a:rPr lang="en-US" sz="1200" b="1" u="none" kern="1200" dirty="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 dirty="0">
              <a:solidFill>
                <a:schemeClr val="bg1"/>
              </a:solidFill>
            </a:rPr>
            <a:t>Ms. Freeman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u="none" kern="1200" dirty="0">
              <a:solidFill>
                <a:schemeClr val="bg1"/>
              </a:solidFill>
            </a:rPr>
            <a:t>FreemanMA@fultonschools.org</a:t>
          </a:r>
        </a:p>
      </dsp:txBody>
      <dsp:txXfrm rot="10800000">
        <a:off x="1357989" y="0"/>
        <a:ext cx="2962031" cy="1460498"/>
      </dsp:txXfrm>
    </dsp:sp>
    <dsp:sp modelId="{89FF4F67-DB6E-4636-9CED-913F218E870B}">
      <dsp:nvSpPr>
        <dsp:cNvPr id="0" name=""/>
        <dsp:cNvSpPr/>
      </dsp:nvSpPr>
      <dsp:spPr>
        <a:xfrm>
          <a:off x="50645" y="6"/>
          <a:ext cx="1460498" cy="1460498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D9D315-EC76-4CD4-9107-56B043ED0BDC}">
      <dsp:nvSpPr>
        <dsp:cNvPr id="0" name=""/>
        <dsp:cNvSpPr/>
      </dsp:nvSpPr>
      <dsp:spPr>
        <a:xfrm rot="10800000">
          <a:off x="1030617" y="1897029"/>
          <a:ext cx="3282877" cy="146049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403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u="sng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Sam-Z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Ms. Peart </a:t>
          </a:r>
          <a:r>
            <a:rPr lang="en-US" sz="1050" kern="1200" dirty="0">
              <a:solidFill>
                <a:schemeClr val="bg1"/>
              </a:solidFill>
            </a:rPr>
            <a:t>Peart@fultonschools.org</a:t>
          </a:r>
        </a:p>
      </dsp:txBody>
      <dsp:txXfrm rot="10800000">
        <a:off x="1395741" y="1897029"/>
        <a:ext cx="2917753" cy="1460498"/>
      </dsp:txXfrm>
    </dsp:sp>
    <dsp:sp modelId="{556B3699-2911-4156-BCB3-84CE1F53A27D}">
      <dsp:nvSpPr>
        <dsp:cNvPr id="0" name=""/>
        <dsp:cNvSpPr/>
      </dsp:nvSpPr>
      <dsp:spPr>
        <a:xfrm>
          <a:off x="50658" y="1898650"/>
          <a:ext cx="1460498" cy="1460498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5BD42-54E4-4BB0-8F47-348F0034961F}">
      <dsp:nvSpPr>
        <dsp:cNvPr id="0" name=""/>
        <dsp:cNvSpPr/>
      </dsp:nvSpPr>
      <dsp:spPr>
        <a:xfrm rot="10800000">
          <a:off x="1030595" y="3797301"/>
          <a:ext cx="3306346" cy="146049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403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u="sng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Grad Coach</a:t>
          </a:r>
          <a:r>
            <a:rPr lang="en-US" sz="2400" b="1" u="sng" kern="1200" dirty="0">
              <a:solidFill>
                <a:schemeClr val="bg1"/>
              </a:solidFill>
            </a:rPr>
            <a:t>          </a:t>
          </a:r>
          <a:r>
            <a:rPr lang="en-US" sz="2400" kern="1200" dirty="0">
              <a:solidFill>
                <a:schemeClr val="bg1"/>
              </a:solidFill>
            </a:rPr>
            <a:t> Mrs. Rigsbey </a:t>
          </a:r>
          <a:r>
            <a:rPr lang="en-US" sz="1050" kern="1200" dirty="0">
              <a:solidFill>
                <a:schemeClr val="bg1"/>
              </a:solidFill>
              <a:latin typeface="+mn-lt"/>
            </a:rPr>
            <a:t>RigsbeyA@fultonschools.org</a:t>
          </a:r>
        </a:p>
      </dsp:txBody>
      <dsp:txXfrm rot="10800000">
        <a:off x="1395719" y="3797301"/>
        <a:ext cx="2941222" cy="1460498"/>
      </dsp:txXfrm>
    </dsp:sp>
    <dsp:sp modelId="{03C9FFE3-FAFD-4610-8B45-C3E276AACCAD}">
      <dsp:nvSpPr>
        <dsp:cNvPr id="0" name=""/>
        <dsp:cNvSpPr/>
      </dsp:nvSpPr>
      <dsp:spPr>
        <a:xfrm>
          <a:off x="50648" y="3797301"/>
          <a:ext cx="1460498" cy="146049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1B23-691E-4643-AF70-EF6A3C98B116}">
      <dsp:nvSpPr>
        <dsp:cNvPr id="0" name=""/>
        <dsp:cNvSpPr/>
      </dsp:nvSpPr>
      <dsp:spPr>
        <a:xfrm rot="10800000">
          <a:off x="992865" y="0"/>
          <a:ext cx="3327155" cy="14604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403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u="sng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A-Cas</a:t>
          </a:r>
          <a:r>
            <a:rPr lang="en-US" sz="1200" b="1" u="sng" kern="1200" dirty="0">
              <a:solidFill>
                <a:schemeClr val="bg1"/>
              </a:solidFill>
            </a:rPr>
            <a:t>  </a:t>
          </a:r>
          <a:r>
            <a:rPr lang="en-US" sz="1200" b="1" u="none" kern="1200" dirty="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 dirty="0">
              <a:solidFill>
                <a:schemeClr val="bg1"/>
              </a:solidFill>
            </a:rPr>
            <a:t>Mr. Jones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u="none" kern="1200" dirty="0">
              <a:solidFill>
                <a:schemeClr val="bg1"/>
              </a:solidFill>
            </a:rPr>
            <a:t>JonesW3@fultonschools.org</a:t>
          </a:r>
        </a:p>
      </dsp:txBody>
      <dsp:txXfrm rot="10800000">
        <a:off x="1357989" y="0"/>
        <a:ext cx="2962031" cy="1460498"/>
      </dsp:txXfrm>
    </dsp:sp>
    <dsp:sp modelId="{89FF4F67-DB6E-4636-9CED-913F218E870B}">
      <dsp:nvSpPr>
        <dsp:cNvPr id="0" name=""/>
        <dsp:cNvSpPr/>
      </dsp:nvSpPr>
      <dsp:spPr>
        <a:xfrm>
          <a:off x="50645" y="6"/>
          <a:ext cx="1460498" cy="1460498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D9D315-EC76-4CD4-9107-56B043ED0BDC}">
      <dsp:nvSpPr>
        <dsp:cNvPr id="0" name=""/>
        <dsp:cNvSpPr/>
      </dsp:nvSpPr>
      <dsp:spPr>
        <a:xfrm rot="10800000">
          <a:off x="1030617" y="1897029"/>
          <a:ext cx="3282877" cy="146049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403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u="sng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Cat-Harp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Ms. Ekpo </a:t>
          </a:r>
          <a:r>
            <a:rPr lang="en-US" sz="1050" kern="1200" dirty="0">
              <a:solidFill>
                <a:schemeClr val="bg1"/>
              </a:solidFill>
            </a:rPr>
            <a:t>EkpoN@fultonschools.org</a:t>
          </a:r>
        </a:p>
      </dsp:txBody>
      <dsp:txXfrm rot="10800000">
        <a:off x="1395741" y="1897029"/>
        <a:ext cx="2917753" cy="1460498"/>
      </dsp:txXfrm>
    </dsp:sp>
    <dsp:sp modelId="{556B3699-2911-4156-BCB3-84CE1F53A27D}">
      <dsp:nvSpPr>
        <dsp:cNvPr id="0" name=""/>
        <dsp:cNvSpPr/>
      </dsp:nvSpPr>
      <dsp:spPr>
        <a:xfrm>
          <a:off x="50658" y="1898650"/>
          <a:ext cx="1460498" cy="1460498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5BD42-54E4-4BB0-8F47-348F0034961F}">
      <dsp:nvSpPr>
        <dsp:cNvPr id="0" name=""/>
        <dsp:cNvSpPr/>
      </dsp:nvSpPr>
      <dsp:spPr>
        <a:xfrm rot="10800000">
          <a:off x="1030595" y="3797301"/>
          <a:ext cx="3306346" cy="146049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403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u="sng" kern="120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Harq-Mep</a:t>
          </a:r>
          <a:r>
            <a:rPr lang="en-US" sz="2400" b="1" u="sng" kern="1200" dirty="0">
              <a:solidFill>
                <a:schemeClr val="bg1"/>
              </a:solidFill>
            </a:rPr>
            <a:t>          </a:t>
          </a:r>
          <a:r>
            <a:rPr lang="en-US" sz="2400" kern="1200" dirty="0">
              <a:solidFill>
                <a:schemeClr val="bg1"/>
              </a:solidFill>
            </a:rPr>
            <a:t> Mrs. Ruppe </a:t>
          </a:r>
          <a:r>
            <a:rPr lang="en-US" sz="1050" kern="1200" dirty="0">
              <a:solidFill>
                <a:schemeClr val="bg1"/>
              </a:solidFill>
              <a:latin typeface="+mn-lt"/>
            </a:rPr>
            <a:t>Ruppe@fultonschools.org</a:t>
          </a:r>
        </a:p>
      </dsp:txBody>
      <dsp:txXfrm rot="10800000">
        <a:off x="1395719" y="3797301"/>
        <a:ext cx="2941222" cy="1460498"/>
      </dsp:txXfrm>
    </dsp:sp>
    <dsp:sp modelId="{03C9FFE3-FAFD-4610-8B45-C3E276AACCAD}">
      <dsp:nvSpPr>
        <dsp:cNvPr id="0" name=""/>
        <dsp:cNvSpPr/>
      </dsp:nvSpPr>
      <dsp:spPr>
        <a:xfrm>
          <a:off x="50648" y="3797301"/>
          <a:ext cx="1460498" cy="1460498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716F8-E3F1-4B83-BFA7-1A4319D01969}">
      <dsp:nvSpPr>
        <dsp:cNvPr id="0" name=""/>
        <dsp:cNvSpPr/>
      </dsp:nvSpPr>
      <dsp:spPr>
        <a:xfrm>
          <a:off x="0" y="720294"/>
          <a:ext cx="7143957" cy="1559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6">
                  <a:lumMod val="50000"/>
                </a:schemeClr>
              </a:solidFill>
            </a:rPr>
            <a:t>Just as colleges search for the best “student fit”, students should search for the best “college fit.”  </a:t>
          </a:r>
        </a:p>
      </dsp:txBody>
      <dsp:txXfrm>
        <a:off x="76105" y="796399"/>
        <a:ext cx="6991747" cy="1406815"/>
      </dsp:txXfrm>
    </dsp:sp>
    <dsp:sp modelId="{DCA060AA-E27F-4632-B5F4-C27B031A0E7D}">
      <dsp:nvSpPr>
        <dsp:cNvPr id="0" name=""/>
        <dsp:cNvSpPr/>
      </dsp:nvSpPr>
      <dsp:spPr>
        <a:xfrm>
          <a:off x="0" y="2459840"/>
          <a:ext cx="7143957" cy="1559025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accent6">
                  <a:lumMod val="50000"/>
                </a:schemeClr>
              </a:solidFill>
            </a:rPr>
            <a:t>Students should consider several factors in deciding the best college for them.</a:t>
          </a:r>
        </a:p>
      </dsp:txBody>
      <dsp:txXfrm>
        <a:off x="76105" y="2535945"/>
        <a:ext cx="6991747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555" cy="464902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718" y="0"/>
            <a:ext cx="3013555" cy="464902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r">
              <a:defRPr sz="1200"/>
            </a:lvl1pPr>
          </a:lstStyle>
          <a:p>
            <a:fld id="{3C0077B6-20DD-4533-994E-A0BB113AFC8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617"/>
            <a:ext cx="3013555" cy="464902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718" y="8842617"/>
            <a:ext cx="3013555" cy="464902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r">
              <a:defRPr sz="1200"/>
            </a:lvl1pPr>
          </a:lstStyle>
          <a:p>
            <a:fld id="{CAD25346-8019-4A9B-96E3-C8389F1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0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555" cy="464902"/>
          </a:xfrm>
          <a:prstGeom prst="rect">
            <a:avLst/>
          </a:prstGeom>
        </p:spPr>
        <p:txBody>
          <a:bodyPr vert="horz" lIns="92828" tIns="46414" rIns="92828" bIns="464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718" y="0"/>
            <a:ext cx="3013555" cy="464902"/>
          </a:xfrm>
          <a:prstGeom prst="rect">
            <a:avLst/>
          </a:prstGeom>
        </p:spPr>
        <p:txBody>
          <a:bodyPr vert="horz" lIns="92828" tIns="46414" rIns="92828" bIns="464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0AF143-61FD-457A-91AF-F0743F468132}" type="datetimeFigureOut">
              <a:rPr lang="en-US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8" tIns="46414" rIns="92828" bIns="464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798" y="4421309"/>
            <a:ext cx="5563243" cy="4188858"/>
          </a:xfrm>
          <a:prstGeom prst="rect">
            <a:avLst/>
          </a:prstGeom>
        </p:spPr>
        <p:txBody>
          <a:bodyPr vert="horz" lIns="92828" tIns="46414" rIns="92828" bIns="464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617"/>
            <a:ext cx="3013555" cy="464902"/>
          </a:xfrm>
          <a:prstGeom prst="rect">
            <a:avLst/>
          </a:prstGeom>
        </p:spPr>
        <p:txBody>
          <a:bodyPr vert="horz" lIns="92828" tIns="46414" rIns="92828" bIns="464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718" y="8842617"/>
            <a:ext cx="3013555" cy="464902"/>
          </a:xfrm>
          <a:prstGeom prst="rect">
            <a:avLst/>
          </a:prstGeom>
        </p:spPr>
        <p:txBody>
          <a:bodyPr vert="horz" lIns="92828" tIns="46414" rIns="92828" bIns="464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7F3655-57EC-4900-AAAA-C49A25AFA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89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8F08-DC35-4779-B43D-85BBA30CDD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78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7F3655-57EC-4900-AAAA-C49A25AFA4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9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2CC9F-5ACA-A14B-A3BD-684FAD91E7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1D2A0-2953-43C4-848F-36B4DFBC93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9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70ACFE-ADBB-4075-AA87-37C246DD357A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65A8D149-873D-43C1-B7D1-363BA4EE7D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6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835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07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300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1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33B6DA-B8D7-49E9-A500-35E06EA63BD1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DDB223-B758-4CCA-BB37-C2EF7D7E5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895DED-A136-4495-B312-5B5EE9E773F2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EF26B-94C4-4554-9B8D-65111D8DAB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bg>
      <p:bgPr>
        <a:gradFill rotWithShape="1">
          <a:gsLst>
            <a:gs pos="0">
              <a:schemeClr val="bg2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bg2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1" y="1985963"/>
            <a:ext cx="3657413" cy="19659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1" y="4164965"/>
            <a:ext cx="3657413" cy="19659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067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bg>
      <p:bgPr>
        <a:gradFill rotWithShape="1">
          <a:gsLst>
            <a:gs pos="0">
              <a:schemeClr val="bg2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bg2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3AABB-FABE-4E47-B55F-CEF3FBBC5D1B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BDE71C-1D24-4E2E-9FD1-3C5672D6DA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41BCA0-B7E4-4EA7-809B-558B7A81967F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F38FB-163C-4A29-A6B0-218F2545EB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2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DD09E-5710-44DF-B0F1-650E4B12CEBE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FC0B9CED-3845-4E2B-A188-93529B3081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B98A8D-5D03-4076-87A3-7277F9E08DC1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74823961-A059-4BEF-B2F6-9AB63D0577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6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6F9FAA-D982-4D57-9B5D-39D61A0E5D73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CDB8AE70-EE8B-4E53-8DE1-905D4B268A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2041FE-AD80-4509-AA51-CC57303D37AC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375444-1BD7-4112-B52F-F2B54BE69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5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FCB2FE-6F6E-4148-8E71-D77F91E8BC0C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5C73E-C020-43DC-9C08-E9E14F8098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2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A5AB3-F04C-4799-A329-71A2FE60AED6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4365-A142-4EFA-8017-AEB959BBE4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9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2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D80690-4002-4867-A909-5AD88399C71D}" type="datetimeFigureOut">
              <a:rPr lang="en-US" smtClean="0"/>
              <a:pPr>
                <a:defRPr/>
              </a:pPr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D9E57E4D-1F6E-4488-BAE4-05D06367C5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6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.m4a"/><Relationship Id="rId7" Type="http://schemas.openxmlformats.org/officeDocument/2006/relationships/hyperlink" Target="http://www.mycentennialcounseling.com/" TargetMode="Externa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actstudent.org/" TargetMode="External"/><Relationship Id="rId5" Type="http://schemas.openxmlformats.org/officeDocument/2006/relationships/hyperlink" Target="http://sat.collegeboard.org/home" TargetMode="External"/><Relationship Id="rId4" Type="http://schemas.openxmlformats.org/officeDocument/2006/relationships/hyperlink" Target="http://www.youtube.com/watch?v=AFBw1CQqit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http://www.mycentennialcounseling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hyperlink" Target="http://www.mycentennialcounseling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hyperlink" Target="https://www.gafutures.org/media/113414/rigor-course-list-july-2016.pdf" TargetMode="External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stweb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cappex.com/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://www.unigo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://www.inlikeme.com/" TargetMode="External"/><Relationship Id="rId10" Type="http://schemas.openxmlformats.org/officeDocument/2006/relationships/hyperlink" Target="https://collegescorecard.ed.gov/" TargetMode="External"/><Relationship Id="rId4" Type="http://schemas.openxmlformats.org/officeDocument/2006/relationships/hyperlink" Target="http://www.bigfuture.collegeboard.org/" TargetMode="External"/><Relationship Id="rId9" Type="http://schemas.openxmlformats.org/officeDocument/2006/relationships/hyperlink" Target="https://colleges.niche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6.wmf"/><Relationship Id="rId4" Type="http://schemas.openxmlformats.org/officeDocument/2006/relationships/hyperlink" Target="http://www.mycentennialcounseling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8798" y="2297609"/>
            <a:ext cx="4260851" cy="226278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Ctr="1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 Classroom Guidance:  Choosing The Perfect College!</a:t>
            </a:r>
            <a:endParaRPr lang="en-US" sz="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799" y="4777379"/>
            <a:ext cx="4260851" cy="112628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/>
              <a:t>Centennial High School 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Counseling Department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March 19, 2020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hlinkClick r:id="rId7"/>
              </a:rPr>
              <a:t>www.mycentennialcounseling.com</a:t>
            </a:r>
            <a:endParaRPr lang="en-US" sz="2400" b="1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b="1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3DABD-C713-4D3F-8D2B-11FF327886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6" r="1507"/>
          <a:stretch/>
        </p:blipFill>
        <p:spPr>
          <a:xfrm>
            <a:off x="-1987" y="10"/>
            <a:ext cx="2760784" cy="685799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70D04C-4E6A-497F-8E0E-85738072F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FA8CB3-76E4-4CEC-9C73-36C6A68A42A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"/>
    </mc:Choice>
    <mc:Fallback xmlns="">
      <p:transition spd="slow" advTm="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235D-09AF-4FAB-8752-90E2C8CD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Ranking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889B-E990-4228-B21A-D4E4D34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2133600"/>
            <a:ext cx="6923679" cy="4652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Majors / Programs of Study Offered 		_____</a:t>
            </a:r>
          </a:p>
          <a:p>
            <a:pPr marL="0" indent="0">
              <a:buNone/>
            </a:pPr>
            <a:r>
              <a:rPr lang="en-US" b="1" dirty="0"/>
              <a:t>Size 							                _____</a:t>
            </a:r>
          </a:p>
          <a:p>
            <a:pPr marL="0" indent="0">
              <a:buNone/>
            </a:pPr>
            <a:r>
              <a:rPr lang="en-US" b="1" dirty="0"/>
              <a:t>Location						                 _____</a:t>
            </a:r>
          </a:p>
          <a:p>
            <a:pPr marL="0" indent="0">
              <a:buNone/>
            </a:pPr>
            <a:r>
              <a:rPr lang="en-US" b="1" dirty="0"/>
              <a:t>Social Appeal					                  _____</a:t>
            </a:r>
          </a:p>
          <a:p>
            <a:pPr marL="0" indent="0">
              <a:buNone/>
            </a:pPr>
            <a:r>
              <a:rPr lang="en-US" b="1" dirty="0"/>
              <a:t>Residential Appeal				                   _____</a:t>
            </a:r>
          </a:p>
          <a:p>
            <a:pPr marL="0" indent="0">
              <a:buNone/>
            </a:pPr>
            <a:r>
              <a:rPr lang="en-US" b="1" dirty="0"/>
              <a:t>Diversity of Students and Professors 		     _____</a:t>
            </a:r>
          </a:p>
          <a:p>
            <a:pPr marL="0" indent="0">
              <a:buNone/>
            </a:pPr>
            <a:r>
              <a:rPr lang="en-US" b="1" dirty="0"/>
              <a:t>Reputation						                    _____  </a:t>
            </a:r>
          </a:p>
          <a:p>
            <a:pPr marL="0" indent="0">
              <a:buNone/>
            </a:pPr>
            <a:r>
              <a:rPr lang="en-US" b="1" dirty="0"/>
              <a:t>Cost		                                                        _____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72E99C-3015-48D0-B708-BE2573EAC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8"/>
    </mc:Choice>
    <mc:Fallback xmlns="">
      <p:transition spd="slow" advTm="6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12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50837"/>
            <a:ext cx="3925677" cy="1295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Choosing Your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Priorities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219200" y="1646237"/>
            <a:ext cx="3925677" cy="521176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 b="1" i="1" dirty="0"/>
              <a:t>What is important to </a:t>
            </a:r>
            <a:r>
              <a:rPr lang="en-US" sz="2400" b="1" i="1" u="sng" dirty="0"/>
              <a:t>you</a:t>
            </a:r>
            <a:r>
              <a:rPr lang="en-US" sz="2400" b="1" i="1" dirty="0"/>
              <a:t>?</a:t>
            </a:r>
          </a:p>
          <a:p>
            <a:pPr eaLnBrk="1" hangingPunct="1"/>
            <a:r>
              <a:rPr lang="en-US" sz="2400" dirty="0"/>
              <a:t>Majors/Programs of Study Offered</a:t>
            </a:r>
          </a:p>
          <a:p>
            <a:pPr eaLnBrk="1" hangingPunct="1"/>
            <a:r>
              <a:rPr lang="en-US" sz="2400" dirty="0"/>
              <a:t>Size</a:t>
            </a:r>
          </a:p>
          <a:p>
            <a:r>
              <a:rPr lang="en-US" sz="2400" dirty="0"/>
              <a:t>Location</a:t>
            </a:r>
          </a:p>
          <a:p>
            <a:pPr eaLnBrk="1" hangingPunct="1"/>
            <a:r>
              <a:rPr lang="en-US" sz="2400" dirty="0"/>
              <a:t>Cost</a:t>
            </a:r>
          </a:p>
          <a:p>
            <a:pPr eaLnBrk="1" hangingPunct="1"/>
            <a:r>
              <a:rPr lang="en-US" sz="2400" dirty="0"/>
              <a:t>Social Appeal</a:t>
            </a:r>
          </a:p>
          <a:p>
            <a:pPr eaLnBrk="1" hangingPunct="1"/>
            <a:r>
              <a:rPr lang="en-US" sz="2400" dirty="0"/>
              <a:t>Residential Appeal</a:t>
            </a:r>
          </a:p>
          <a:p>
            <a:pPr eaLnBrk="1" hangingPunct="1"/>
            <a:r>
              <a:rPr lang="en-US" sz="2400" dirty="0"/>
              <a:t>Diversity of Students &amp; Professors</a:t>
            </a:r>
          </a:p>
          <a:p>
            <a:pPr eaLnBrk="1" hangingPunct="1"/>
            <a:r>
              <a:rPr lang="en-US" sz="2400" dirty="0"/>
              <a:t>Reputation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</p:txBody>
      </p:sp>
      <p:pic>
        <p:nvPicPr>
          <p:cNvPr id="18436" name="Picture 5" descr="campu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9388" y="0"/>
            <a:ext cx="3884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57800" y="0"/>
            <a:ext cx="762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8BDD51-D5AB-42CB-8AD1-A55771AD6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5"/>
    </mc:Choice>
    <mc:Fallback xmlns="">
      <p:transition spd="slow" advTm="78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244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About Admission Tests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305475"/>
            <a:ext cx="8229600" cy="54102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2700" b="1" u="sng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700" b="1" u="sng" dirty="0">
                <a:solidFill>
                  <a:schemeClr val="tx1"/>
                </a:solidFill>
              </a:rPr>
              <a:t>SAT </a:t>
            </a:r>
          </a:p>
          <a:p>
            <a:pPr lvl="1" eaLnBrk="1" hangingPunct="1"/>
            <a:r>
              <a:rPr lang="en-US" sz="2200" dirty="0">
                <a:solidFill>
                  <a:schemeClr val="tx1"/>
                </a:solidFill>
              </a:rPr>
              <a:t>Length is 3 hours, 50 minutes (with essay)</a:t>
            </a:r>
          </a:p>
          <a:p>
            <a:pPr lvl="1" eaLnBrk="1" hangingPunct="1"/>
            <a:r>
              <a:rPr lang="en-US" sz="2200" dirty="0">
                <a:solidFill>
                  <a:schemeClr val="tx1"/>
                </a:solidFill>
              </a:rPr>
              <a:t>Areas tested include Evidence-Based Reading and Writing, Math, and optional essay (2 section scores plus optional essay)</a:t>
            </a:r>
          </a:p>
          <a:p>
            <a:pPr lvl="1" eaLnBrk="1" hangingPunct="1"/>
            <a:r>
              <a:rPr lang="en-US" sz="2200" dirty="0">
                <a:solidFill>
                  <a:schemeClr val="tx1"/>
                </a:solidFill>
              </a:rPr>
              <a:t>Total score out of 1600 (2 sections—each up to 800 points)</a:t>
            </a:r>
          </a:p>
          <a:p>
            <a:pPr lvl="1">
              <a:spcAft>
                <a:spcPts val="5400"/>
              </a:spcAft>
            </a:pPr>
            <a:r>
              <a:rPr lang="en-US" sz="2200" dirty="0">
                <a:solidFill>
                  <a:schemeClr val="tx1"/>
                </a:solidFill>
              </a:rPr>
              <a:t>Register at </a:t>
            </a:r>
            <a:r>
              <a:rPr lang="en-US" sz="2200" dirty="0">
                <a:solidFill>
                  <a:schemeClr val="tx1"/>
                </a:solidFill>
                <a:hlinkClick r:id="rId5"/>
              </a:rPr>
              <a:t>https://sat.org/register  </a:t>
            </a:r>
            <a:endParaRPr lang="en-US" sz="22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700" b="1" u="sng" dirty="0">
                <a:solidFill>
                  <a:schemeClr val="tx1"/>
                </a:solidFill>
              </a:rPr>
              <a:t>ACT</a:t>
            </a:r>
            <a:endParaRPr lang="en-US" sz="2700" u="sng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sz="2200" dirty="0">
                <a:solidFill>
                  <a:schemeClr val="tx1"/>
                </a:solidFill>
              </a:rPr>
              <a:t>Length is 3 hours, 35 minutes (with essay)</a:t>
            </a:r>
          </a:p>
          <a:p>
            <a:pPr lvl="1" eaLnBrk="1" hangingPunct="1"/>
            <a:r>
              <a:rPr lang="en-US" sz="2200" dirty="0">
                <a:solidFill>
                  <a:schemeClr val="tx1"/>
                </a:solidFill>
              </a:rPr>
              <a:t>Areas tested include English, Math, Reading, Science, and optional essay (4 section scores plus optional essay)</a:t>
            </a:r>
          </a:p>
          <a:p>
            <a:pPr lvl="1" eaLnBrk="1" hangingPunct="1"/>
            <a:r>
              <a:rPr lang="en-US" sz="2200" dirty="0">
                <a:solidFill>
                  <a:schemeClr val="tx1"/>
                </a:solidFill>
              </a:rPr>
              <a:t>Total score out of 36 (based on the average of 4 tests)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Register at </a:t>
            </a:r>
            <a:r>
              <a:rPr lang="en-US" sz="2200" dirty="0">
                <a:solidFill>
                  <a:schemeClr val="tx1"/>
                </a:solidFill>
                <a:hlinkClick r:id="rId6"/>
              </a:rPr>
              <a:t>http://www.actstudent.org/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687E0F-E116-417F-B7B1-C12FDD03C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24"/>
    </mc:Choice>
    <mc:Fallback xmlns="">
      <p:transition spd="slow" advTm="6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4648200"/>
            <a:ext cx="3304572" cy="1463153"/>
          </a:xfrm>
        </p:spPr>
        <p:txBody>
          <a:bodyPr anchor="ctr" anchorCtr="1"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and SAT</a:t>
            </a:r>
          </a:p>
        </p:txBody>
      </p:sp>
      <p:pic>
        <p:nvPicPr>
          <p:cNvPr id="10242" name="Picture 2" descr="C:\Users\caplinger\AppData\Local\Microsoft\Windows\Temporary Internet Files\Content.IE5\ZJ9S6M3F\MC900048382[1].wm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662946" cy="44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876800" y="914400"/>
            <a:ext cx="3901526" cy="5850160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/>
              <a:t>Colleges will generally take scores from either test and treat them equally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/>
              <a:t>Many colleges have minimum test scores required for admission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/>
              <a:t>Some colleges may “super-score”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/>
              <a:t>Recommended to send all scores---colleges will use the highest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CD66B3A-322C-4C47-9C03-67FC6530C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3"/>
    </mc:Choice>
    <mc:Fallback xmlns="">
      <p:transition spd="slow" advTm="4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07884" y="533400"/>
            <a:ext cx="8244348" cy="131008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Prep Options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www.mycentennialcounseling.com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07883" y="1843488"/>
            <a:ext cx="8244348" cy="488663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PSAT “Next Steps” Access / Khan Academy</a:t>
            </a:r>
          </a:p>
          <a:p>
            <a:r>
              <a:rPr lang="en-US" sz="2400" dirty="0"/>
              <a:t>FREE Testing and Educational Reference Center Database in </a:t>
            </a:r>
            <a:r>
              <a:rPr lang="en-US" sz="2400" dirty="0" err="1"/>
              <a:t>MackinVIA</a:t>
            </a:r>
            <a:r>
              <a:rPr lang="en-US" sz="2400" dirty="0"/>
              <a:t> through CHS Learning Commons</a:t>
            </a:r>
          </a:p>
          <a:p>
            <a:r>
              <a:rPr lang="en-US" sz="2400" dirty="0"/>
              <a:t>FREE March2Success.com Test Prep</a:t>
            </a:r>
          </a:p>
          <a:p>
            <a:r>
              <a:rPr lang="en-US" sz="2400" dirty="0"/>
              <a:t>SAT Prep Class</a:t>
            </a:r>
          </a:p>
          <a:p>
            <a:r>
              <a:rPr lang="en-US" sz="2400" dirty="0"/>
              <a:t>Princeton Review Partner Classes (SAT &amp; ACT)</a:t>
            </a:r>
          </a:p>
          <a:p>
            <a:r>
              <a:rPr lang="en-US" sz="2400" dirty="0" err="1"/>
              <a:t>Applerouth</a:t>
            </a:r>
            <a:r>
              <a:rPr lang="en-US" sz="2400" dirty="0"/>
              <a:t>, Kaplan, C2, </a:t>
            </a:r>
            <a:r>
              <a:rPr lang="en-US" sz="2400" dirty="0" err="1"/>
              <a:t>Studyworks</a:t>
            </a:r>
            <a:r>
              <a:rPr lang="en-US" sz="2400" dirty="0"/>
              <a:t>, and others</a:t>
            </a:r>
          </a:p>
          <a:p>
            <a:r>
              <a:rPr lang="en-US" sz="2400" dirty="0"/>
              <a:t>Collegeboard.org – free practice questions</a:t>
            </a:r>
          </a:p>
          <a:p>
            <a:r>
              <a:rPr lang="en-US" sz="2400" dirty="0"/>
              <a:t>ACTstudent.org – free practice questions</a:t>
            </a:r>
          </a:p>
          <a:p>
            <a:pPr algn="ctr">
              <a:spcBef>
                <a:spcPts val="2400"/>
              </a:spcBef>
              <a:buFont typeface="Arial" charset="0"/>
              <a:buNone/>
            </a:pPr>
            <a:r>
              <a:rPr lang="en-US" sz="2000" b="1" i="1" dirty="0"/>
              <a:t>Remember that the best preparation includes taking college prep classes and reading as often as possible!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0026BC-A7C2-4BA5-99E2-755A69B51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7"/>
    </mc:Choice>
    <mc:Fallback xmlns="">
      <p:transition spd="slow" advTm="4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64" y="685800"/>
            <a:ext cx="7698346" cy="693356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en-US" b="1"/>
              <a:t>Types of Financial Aid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7"/>
          </p:nvPr>
        </p:nvSpPr>
        <p:spPr>
          <a:xfrm>
            <a:off x="1004552" y="1905000"/>
            <a:ext cx="3336093" cy="2133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37160" indent="0" algn="ctr">
              <a:buNone/>
            </a:pPr>
            <a:b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GRANTS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b="1" dirty="0"/>
              <a:t>Gift-Aid: do </a:t>
            </a:r>
            <a:r>
              <a:rPr lang="en-US" b="1" i="1" dirty="0"/>
              <a:t>not</a:t>
            </a:r>
            <a:r>
              <a:rPr lang="en-US" b="1" dirty="0"/>
              <a:t> have to be repaid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b="1" dirty="0"/>
              <a:t>State or federal money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b="1" dirty="0"/>
              <a:t>Predominantly need-based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b="1" dirty="0"/>
              <a:t>Ex: Pell Grant, TEACH Grant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8"/>
          </p:nvPr>
        </p:nvSpPr>
        <p:spPr>
          <a:xfrm>
            <a:off x="4340645" y="4038600"/>
            <a:ext cx="3579862" cy="2057400"/>
          </a:xfrm>
          <a:ln>
            <a:solidFill>
              <a:schemeClr val="tx1"/>
            </a:solidFill>
          </a:ln>
        </p:spPr>
        <p:txBody>
          <a:bodyPr anchor="t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LOANS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i="1" dirty="0"/>
              <a:t>Must</a:t>
            </a:r>
            <a:r>
              <a:rPr lang="en-US" b="1" dirty="0"/>
              <a:t> be repaid with interest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Government money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Private – varying terms &amp;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0645" y="1905000"/>
            <a:ext cx="3579862" cy="2133600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1350"/>
              </a:spcBef>
              <a:spcAft>
                <a:spcPts val="450"/>
              </a:spcAft>
              <a:buNone/>
            </a:pPr>
            <a:r>
              <a:rPr lang="en-US" sz="6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SCHOLARSHIPS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5100" b="1"/>
              <a:t>Do </a:t>
            </a:r>
            <a:r>
              <a:rPr lang="en-US" sz="5100" b="1" i="1"/>
              <a:t>not</a:t>
            </a:r>
            <a:r>
              <a:rPr lang="en-US" sz="5100" b="1"/>
              <a:t> have to be repaid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5100" b="1"/>
              <a:t>Merit-based (GPA, athletics, community service)</a:t>
            </a:r>
          </a:p>
          <a:p>
            <a:pPr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5100" b="1"/>
              <a:t>Need-based (family income)</a:t>
            </a:r>
          </a:p>
          <a:p>
            <a:pPr marL="0" indent="0">
              <a:spcBef>
                <a:spcPts val="450"/>
              </a:spcBef>
              <a:buNone/>
            </a:pPr>
            <a:br>
              <a:rPr lang="en-US" sz="5100" b="1"/>
            </a:br>
            <a:r>
              <a:rPr lang="en-US" sz="4800" b="1"/>
              <a:t>Scholarship info at </a:t>
            </a:r>
            <a:r>
              <a:rPr lang="en-US" sz="4800" b="1">
                <a:hlinkClick r:id="rId4"/>
              </a:rPr>
              <a:t>www.mycentennialcounseling.com</a:t>
            </a:r>
            <a:endParaRPr lang="en-US" sz="4800" b="1"/>
          </a:p>
        </p:txBody>
      </p:sp>
      <p:sp>
        <p:nvSpPr>
          <p:cNvPr id="5" name="Content Placeholder 4"/>
          <p:cNvSpPr>
            <a:spLocks noGrp="1"/>
          </p:cNvSpPr>
          <p:nvPr>
            <p:ph sz="half" idx="16"/>
          </p:nvPr>
        </p:nvSpPr>
        <p:spPr>
          <a:xfrm>
            <a:off x="1004553" y="4038600"/>
            <a:ext cx="3336092" cy="205740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br>
              <a:rPr lang="en-US" sz="1575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</a:br>
            <a:r>
              <a:rPr lang="en-US" sz="17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WORK STUDY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500" b="1" dirty="0"/>
              <a:t>Money you earn while working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500" b="1" dirty="0"/>
              <a:t>On campus</a:t>
            </a:r>
          </a:p>
          <a:p>
            <a:pPr lvl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500" b="1" dirty="0"/>
              <a:t>Designated places of work from the school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500" b="1" dirty="0"/>
              <a:t>Does </a:t>
            </a:r>
            <a:r>
              <a:rPr lang="en-US" sz="1500" b="1" i="1" dirty="0"/>
              <a:t>not</a:t>
            </a:r>
            <a:r>
              <a:rPr lang="en-US" sz="1500" b="1" dirty="0"/>
              <a:t> have to be repaid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500" b="1" dirty="0"/>
              <a:t>Primarily need-based</a:t>
            </a:r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8555C9-61F2-4532-A1F2-1784B1E6F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6"/>
    </mc:Choice>
    <mc:Fallback xmlns="">
      <p:transition spd="slow" advTm="2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7" y="609600"/>
            <a:ext cx="8171645" cy="865411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sz="2400" b="1" dirty="0"/>
              <a:t>What are the HOPE &amp; Zell Miller Scholarships?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3000" y="2122600"/>
            <a:ext cx="3116356" cy="33125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/>
              <a:t>HOPE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00125" y="2541946"/>
            <a:ext cx="3259231" cy="17495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450"/>
              </a:spcBef>
            </a:pPr>
            <a:r>
              <a:rPr lang="en-US" b="1" dirty="0"/>
              <a:t>3.0 GPA in core classes</a:t>
            </a:r>
          </a:p>
          <a:p>
            <a:r>
              <a:rPr lang="en-US" b="1" dirty="0"/>
              <a:t>Funding depends on the school with award limits</a:t>
            </a:r>
          </a:p>
          <a:p>
            <a:pPr lvl="1"/>
            <a:r>
              <a:rPr lang="en-US" b="1" dirty="0"/>
              <a:t>Private vs. Public</a:t>
            </a:r>
          </a:p>
          <a:p>
            <a:pPr lvl="1"/>
            <a:r>
              <a:rPr lang="en-US" b="1" dirty="0"/>
              <a:t>DOES NOT COVER 100%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42908" y="2122600"/>
            <a:ext cx="3405691" cy="33125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/>
              <a:t>Zell Miller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42909" y="2583198"/>
            <a:ext cx="3405690" cy="1697724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450"/>
              </a:spcBef>
            </a:pPr>
            <a:r>
              <a:rPr lang="en-US" b="1"/>
              <a:t>3.7 GPA in core classes</a:t>
            </a:r>
          </a:p>
          <a:p>
            <a:r>
              <a:rPr lang="en-US" b="1"/>
              <a:t>SAT score of 1200 combined (no super score) or ACT of 26 or valedictorian or salutatorian</a:t>
            </a:r>
          </a:p>
          <a:p>
            <a:r>
              <a:rPr lang="en-US" b="1"/>
              <a:t>Award limits</a:t>
            </a:r>
          </a:p>
          <a:p>
            <a:pPr lvl="1"/>
            <a:r>
              <a:rPr lang="en-US" b="1"/>
              <a:t>Public = full tuition</a:t>
            </a:r>
          </a:p>
          <a:p>
            <a:pPr lvl="1"/>
            <a:r>
              <a:rPr lang="en-US" b="1"/>
              <a:t>Private = tuition assistance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143000" y="4928511"/>
            <a:ext cx="6553200" cy="10050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Receive credit for 4 classes that meet the </a:t>
            </a:r>
            <a:r>
              <a:rPr lang="en-US" sz="1400" b="1">
                <a:solidFill>
                  <a:schemeClr val="tx1"/>
                </a:solidFill>
                <a:hlinkClick r:id="rId5"/>
              </a:rPr>
              <a:t>HOPE &amp; Zell Miller rigor requirement</a:t>
            </a:r>
            <a:r>
              <a:rPr lang="en-US" sz="1400" b="1">
                <a:solidFill>
                  <a:schemeClr val="tx1"/>
                </a:solidFill>
              </a:rPr>
              <a:t>.  </a:t>
            </a:r>
          </a:p>
          <a:p>
            <a:r>
              <a:rPr lang="en-US" sz="1400" b="1">
                <a:solidFill>
                  <a:schemeClr val="tx1"/>
                </a:solidFill>
              </a:rPr>
              <a:t>Complete the FAFSA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143001" y="4410269"/>
            <a:ext cx="6705598" cy="388898"/>
          </a:xfrm>
          <a:prstGeom prst="rect">
            <a:avLst/>
          </a:prstGeom>
          <a:solidFill>
            <a:schemeClr val="accent4"/>
          </a:solidFill>
        </p:spPr>
        <p:txBody>
          <a:bodyPr vert="horz" lIns="68580" tIns="0" rIns="68580" bIns="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16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chemeClr val="tx1"/>
                </a:solidFill>
              </a:rPr>
              <a:t>BOTH HOPE &amp; Zell Miller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44233EA-DEC7-4CAB-AF5C-A17F6829D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95"/>
    </mc:Choice>
    <mc:Fallback xmlns="">
      <p:transition spd="slow" advTm="4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303639"/>
              </p:ext>
            </p:extLst>
          </p:nvPr>
        </p:nvGraphicFramePr>
        <p:xfrm>
          <a:off x="1868129" y="4038600"/>
          <a:ext cx="5361491" cy="2401245"/>
        </p:xfrm>
        <a:graphic>
          <a:graphicData uri="http://schemas.openxmlformats.org/drawingml/2006/table">
            <a:tbl>
              <a:tblPr firstRow="1" firstCol="1" bandRow="1"/>
              <a:tblGrid>
                <a:gridCol w="1527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Course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Semester Grade w/Honors Points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Semester Grade w/out Honors Points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Converted to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 4.0 scale points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4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10</a:t>
                      </a:r>
                      <a:r>
                        <a:rPr lang="en-US" sz="1000" baseline="30000">
                          <a:effectLst/>
                          <a:latin typeface="Century Gothic"/>
                          <a:ea typeface="Calibri"/>
                          <a:cs typeface="Segoe UI"/>
                        </a:rPr>
                        <a:t>th</a:t>
                      </a: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 Grade Lit Honors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95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88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CCGPS Geometry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80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80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Physical Science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79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79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8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AP World History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88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81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3.5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5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French 2 Honors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99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92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5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Weight Training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93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93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—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543"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Add converted points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15.5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543"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entury Gothic"/>
                          <a:ea typeface="Calibri"/>
                          <a:cs typeface="Segoe UI"/>
                        </a:rPr>
                        <a:t>Divide sum by # of eligible classes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/>
                          <a:ea typeface="Calibri"/>
                          <a:cs typeface="Segoe UI"/>
                        </a:rPr>
                        <a:t>15.5  ÷  5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543"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HOPE GPA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/>
                          <a:ea typeface="Calibri"/>
                          <a:cs typeface="Segoe UI"/>
                        </a:rPr>
                        <a:t>3.1</a:t>
                      </a:r>
                      <a:endParaRPr lang="en-US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47700" y="1759130"/>
            <a:ext cx="78486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b="1" dirty="0">
                <a:ea typeface="Calibri"/>
                <a:cs typeface="Segoe UI"/>
              </a:rPr>
              <a:t>The HOPE GPA only includes attempted core academic courses taken in grades 9 – 12</a:t>
            </a:r>
            <a:r>
              <a:rPr lang="en-US" sz="1400" dirty="0">
                <a:ea typeface="Calibri"/>
                <a:cs typeface="Segoe UI"/>
              </a:rPr>
              <a:t>. </a:t>
            </a:r>
            <a:r>
              <a:rPr lang="en-US" sz="1300" dirty="0">
                <a:ea typeface="Calibri"/>
                <a:cs typeface="Segoe UI"/>
              </a:rPr>
              <a:t>(Lang Arts, Math, Science, Soc Studies &amp; World Lang)</a:t>
            </a:r>
            <a:endParaRPr lang="en-US" sz="1300" dirty="0"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Semester numeric grades are converted to a 4.0 scale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* The 7 honors points for Honors, Advanced Placement, and </a:t>
            </a:r>
            <a:r>
              <a:rPr lang="en-US" altLang="en-US" sz="1300" dirty="0">
                <a:latin typeface="Century Gothic" pitchFamily="34" charset="0"/>
                <a:ea typeface="Calibri" pitchFamily="34" charset="0"/>
                <a:cs typeface="Segoe UI" pitchFamily="34" charset="0"/>
              </a:rPr>
              <a:t>dual enrollment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 classes are subtracted before grades are converted to the 4.0 scale.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A  =  4 points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B  =   3 points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C  =  2 points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F  =   0 points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Segoe UI" pitchFamily="34" charset="0"/>
              </a:rPr>
              <a:t>        .5 points added to each AP and Dual Enrollment grade (points cannot go higher than 4)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829063"/>
          <a:ext cx="7848600" cy="488535"/>
        </p:xfrm>
        <a:graphic>
          <a:graphicData uri="http://schemas.openxmlformats.org/drawingml/2006/table">
            <a:tbl>
              <a:tblPr firstRow="1" firstCol="1" bandRow="1"/>
              <a:tblGrid>
                <a:gridCol w="784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85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cap="all">
                          <a:effectLst/>
                          <a:latin typeface="Century Gothic"/>
                          <a:ea typeface="Calibri"/>
                          <a:cs typeface="Segoe UI"/>
                        </a:rPr>
                        <a:t>Calculating the hope gpa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49" marR="64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434" name="Picture 2" descr="C:\Users\caplinger\AppData\Local\Microsoft\Windows\Temporary Internet Files\Content.IE5\XUJRGU4L\MM90028529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2" y="407053"/>
            <a:ext cx="1266200" cy="12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rot="10800000">
            <a:off x="7428772" y="6096001"/>
            <a:ext cx="978408" cy="4846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caplinger\AppData\Local\Microsoft\Windows\Temporary Internet Files\Content.IE5\XUJRGU4L\MM90028529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2" y="362152"/>
            <a:ext cx="1266200" cy="12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caplinger\AppData\Local\Microsoft\Windows\Temporary Internet Files\Content.IE5\XUJRGU4L\MM90028529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0861"/>
            <a:ext cx="1266200" cy="12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BE90340-9568-4121-9AF4-6F32DA8C5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1"/>
    </mc:Choice>
    <mc:Fallback xmlns="">
      <p:transition spd="slow" advTm="10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1E9F53-45E7-4A6A-9CFD-35E9144508FE}"/>
              </a:ext>
            </a:extLst>
          </p:cNvPr>
          <p:cNvSpPr txBox="1">
            <a:spLocks/>
          </p:cNvSpPr>
          <p:nvPr/>
        </p:nvSpPr>
        <p:spPr>
          <a:xfrm>
            <a:off x="457200" y="3046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 FOR ONE OF THE UPCOMING TESTS: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CB5A7-EC24-4F7B-B3CD-E4BF2495D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55732"/>
            <a:ext cx="8991600" cy="41878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AB48BC-2FCF-4FE0-B5B0-1CC996204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10">
        <p:blinds dir="vert"/>
      </p:transition>
    </mc:Choice>
    <mc:Fallback xmlns="">
      <p:transition spd="slow" advTm="1571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00838" y="475865"/>
            <a:ext cx="7050794" cy="930759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200839" y="3616286"/>
            <a:ext cx="7050793" cy="2819473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www.bigfuture.collegeboard.org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www.inlikeme.com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www.unigo.com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www.cappex.com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www.fastweb.com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colleges.niche.com/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collegescorecard.ed.gov/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1DE71D-62C4-4256-828E-6C0559BEE48C}"/>
              </a:ext>
            </a:extLst>
          </p:cNvPr>
          <p:cNvSpPr txBox="1">
            <a:spLocks/>
          </p:cNvSpPr>
          <p:nvPr/>
        </p:nvSpPr>
        <p:spPr>
          <a:xfrm>
            <a:off x="1200838" y="1406624"/>
            <a:ext cx="7050794" cy="20223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US" dirty="0"/>
              <a:t>Junior Guidance Packet &amp; Graduation Status Report (Junior Advisement)</a:t>
            </a:r>
          </a:p>
          <a:p>
            <a:pPr lvl="0">
              <a:spcBef>
                <a:spcPts val="600"/>
              </a:spcBef>
            </a:pPr>
            <a:r>
              <a:rPr lang="en-US" dirty="0"/>
              <a:t>Georgia Career Information System (GCIS)</a:t>
            </a:r>
          </a:p>
          <a:p>
            <a:pPr lvl="0">
              <a:spcBef>
                <a:spcPts val="600"/>
              </a:spcBef>
            </a:pPr>
            <a:r>
              <a:rPr lang="en-US" dirty="0"/>
              <a:t>GA Futures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03C5CF-1A35-4238-B2AC-43CC975AF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4572000" y="1371600"/>
          <a:ext cx="4495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1968835-FEAD-4ACC-A8AB-2D8C32318784}"/>
              </a:ext>
            </a:extLst>
          </p:cNvPr>
          <p:cNvGraphicFramePr>
            <a:graphicFrameLocks/>
          </p:cNvGraphicFramePr>
          <p:nvPr/>
        </p:nvGraphicFramePr>
        <p:xfrm>
          <a:off x="76200" y="1371600"/>
          <a:ext cx="4495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4062ADF-344B-4457-8509-09D41F77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43" y="228600"/>
            <a:ext cx="7125113" cy="924475"/>
          </a:xfrm>
        </p:spPr>
        <p:txBody>
          <a:bodyPr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CENTENNIAL</a:t>
            </a:r>
            <a:r>
              <a:rPr lang="en-US" sz="3600" b="1" dirty="0"/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92AD07-CCEB-4D18-B5A9-CCE98F040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574">
        <p14:reveal/>
      </p:transition>
    </mc:Choice>
    <mc:Fallback xmlns="">
      <p:transition spd="slow" advTm="8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38201" y="624110"/>
            <a:ext cx="7696199" cy="99163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42211" y="3891547"/>
            <a:ext cx="7696199" cy="135070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buFont typeface="Arial" charset="0"/>
              <a:buNone/>
            </a:pPr>
            <a:r>
              <a:rPr lang="en-US" sz="3600" b="1" dirty="0"/>
              <a:t>Find it Online: </a:t>
            </a:r>
            <a:r>
              <a:rPr lang="en-US" sz="3200" b="1" dirty="0">
                <a:hlinkClick r:id="rId4"/>
              </a:rPr>
              <a:t>www.mycentennialcounseling.com</a:t>
            </a:r>
            <a:endParaRPr lang="en-US" sz="3200" b="1" dirty="0"/>
          </a:p>
        </p:txBody>
      </p:sp>
      <p:pic>
        <p:nvPicPr>
          <p:cNvPr id="3087" name="Picture 15" descr="C:\Users\caplinger\AppData\Local\Microsoft\Windows\Temporary Internet Files\Content.IE5\E7FHDQ01\MC90039173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15744"/>
            <a:ext cx="2122329" cy="21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6A291-2E29-4D84-A40D-DA3EF755E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"/>
    </mc:Choice>
    <mc:Fallback xmlns="">
      <p:transition spd="slow" advTm="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>
          <a:xfrm>
            <a:off x="381000" y="838200"/>
            <a:ext cx="4648200" cy="5029200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6500" b="1" dirty="0"/>
              <a:t>Thank you for your attention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sz="half" idx="2"/>
          </p:nvPr>
        </p:nvSpPr>
        <p:spPr>
          <a:xfrm>
            <a:off x="2057400" y="5638800"/>
            <a:ext cx="5029200" cy="1158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/>
          </a:p>
          <a:p>
            <a:pPr algn="ctr">
              <a:defRPr/>
            </a:pPr>
            <a:r>
              <a:rPr lang="en-US"/>
              <a:t>  </a:t>
            </a:r>
            <a:r>
              <a:rPr lang="en-US" sz="1800"/>
              <a:t>CHS Counseling Department</a:t>
            </a:r>
          </a:p>
          <a:p>
            <a:pPr algn="ctr">
              <a:defRPr/>
            </a:pPr>
            <a:r>
              <a:rPr lang="en-US" sz="1800" u="sng"/>
              <a:t>www.mycentennialcounseling.com</a:t>
            </a:r>
          </a:p>
          <a:p>
            <a:pPr>
              <a:defRPr/>
            </a:pPr>
            <a:r>
              <a:rPr lang="en-US"/>
              <a:t> </a:t>
            </a:r>
          </a:p>
        </p:txBody>
      </p:sp>
      <p:pic>
        <p:nvPicPr>
          <p:cNvPr id="5122" name="Picture 2" descr="C:\Users\caplinger\AppData\Local\Microsoft\Windows\Temporary Internet Files\Content.IE5\A84M3A0C\MC90005679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2807432" cy="13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C5A78A-F9A2-4F40-A1F5-DEAD0DF3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9"/>
    </mc:Choice>
    <mc:Fallback xmlns="">
      <p:transition spd="slow" advTm="1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36FB-FFFC-4A15-B749-B0488A64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College Searches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7BE75-2D0A-4DFC-BA9D-37751927AD45}"/>
              </a:ext>
            </a:extLst>
          </p:cNvPr>
          <p:cNvSpPr/>
          <p:nvPr/>
        </p:nvSpPr>
        <p:spPr>
          <a:xfrm>
            <a:off x="301752" y="1560623"/>
            <a:ext cx="8534400" cy="39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 to Infinitecampus.com or use the app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dashboard and CLICK ON MORE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2587422">
            <a:extLst>
              <a:ext uri="{FF2B5EF4-FFF2-40B4-BE49-F238E27FC236}">
                <a16:creationId xmlns:a16="http://schemas.microsoft.com/office/drawing/2014/main" id="{4950C223-4AB5-4F5F-8353-7ADEEEDD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3082" b="4082"/>
          <a:stretch>
            <a:fillRect/>
          </a:stretch>
        </p:blipFill>
        <p:spPr bwMode="auto">
          <a:xfrm>
            <a:off x="315607" y="1928193"/>
            <a:ext cx="8678395" cy="47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908E447-C676-459A-B2ED-5827A1133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2"/>
    </mc:Choice>
    <mc:Fallback xmlns="">
      <p:transition spd="slow" advTm="1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265752" y="624110"/>
            <a:ext cx="6886730" cy="103943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CHS Counseling Junior Advisement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94334" y="1663547"/>
            <a:ext cx="4114783" cy="41385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Font typeface="Arial" charset="0"/>
              <a:buNone/>
            </a:pPr>
            <a:endParaRPr lang="en-US" sz="1400" b="1" dirty="0">
              <a:solidFill>
                <a:srgbClr val="000000"/>
              </a:solidFill>
            </a:endParaRPr>
          </a:p>
          <a:p>
            <a:pPr marL="514350" indent="-514350">
              <a:buFont typeface="Arial" charset="0"/>
              <a:buNone/>
            </a:pPr>
            <a:r>
              <a:rPr lang="en-US" sz="2800" b="1" dirty="0">
                <a:solidFill>
                  <a:srgbClr val="000000"/>
                </a:solidFill>
              </a:rPr>
              <a:t>Meet with your School Counselor for Junior Advisement Conferences November – March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5125" name="Picture 3" descr="C:\Program Files\Microsoft Office XP\Media\CntCD1\ClipArt1\j0199675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9214" y="1848005"/>
            <a:ext cx="1979627" cy="1857427"/>
          </a:xfrm>
          <a:prstGeom prst="rect">
            <a:avLst/>
          </a:prstGeom>
          <a:noFill/>
        </p:spPr>
      </p:pic>
      <p:pic>
        <p:nvPicPr>
          <p:cNvPr id="5124" name="Picture 2" descr="C:\Program Files\Microsoft Office XP\Media\CntCD1\ClipArt1\j0199673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5782" y="4290726"/>
            <a:ext cx="2926215" cy="2384324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DF74DB-8B73-4A96-891C-D06E19EBA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5"/>
    </mc:Choice>
    <mc:Fallback xmlns="">
      <p:transition spd="slow" advTm="1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81000" y="1560723"/>
            <a:ext cx="8382000" cy="3736553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en-US" sz="4800" b="1" dirty="0"/>
              <a:t>If you were to choose a college today, which one would you choose, and why?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F2BBC5-ED51-4E7B-BDF7-4DE335926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1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096"/>
    </mc:Choice>
    <mc:Fallback xmlns="">
      <p:transition spd="slow" advTm="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FE77F4E-6CF3-4173-A322-7A2DD83F4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57524"/>
              </p:ext>
            </p:extLst>
          </p:nvPr>
        </p:nvGraphicFramePr>
        <p:xfrm>
          <a:off x="534318" y="1454227"/>
          <a:ext cx="8229600" cy="48463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4184154917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91231429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618958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Description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Tuition &amp;</a:t>
                      </a:r>
                      <a:r>
                        <a:rPr lang="en-US" baseline="0"/>
                        <a:t>  </a:t>
                      </a:r>
                      <a:r>
                        <a:rPr lang="en-US"/>
                        <a:t>Fees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Admission</a:t>
                      </a:r>
                      <a:r>
                        <a:rPr lang="en-US" baseline="0"/>
                        <a:t> Requirements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393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u="sng" baseline="0" dirty="0"/>
                        <a:t>Degrees offered</a:t>
                      </a:r>
                      <a:r>
                        <a:rPr lang="en-US" sz="1800" baseline="0" dirty="0"/>
                        <a:t>: Associates, Certificate, Diploma</a:t>
                      </a:r>
                    </a:p>
                    <a:p>
                      <a:endParaRPr lang="en-US" sz="1800" baseline="0" dirty="0"/>
                    </a:p>
                    <a:p>
                      <a:r>
                        <a:rPr lang="en-US" sz="1800" u="sng" baseline="0" dirty="0"/>
                        <a:t>Provides</a:t>
                      </a:r>
                      <a:r>
                        <a:rPr lang="en-US" sz="1800" baseline="0" dirty="0"/>
                        <a:t>: </a:t>
                      </a:r>
                    </a:p>
                    <a:p>
                      <a:r>
                        <a:rPr lang="en-US" sz="1800" baseline="0" dirty="0"/>
                        <a:t>Classes and degrees directly aligned with a particular career or job field.</a:t>
                      </a:r>
                    </a:p>
                    <a:p>
                      <a:endParaRPr lang="en-US" sz="1800" baseline="0" dirty="0"/>
                    </a:p>
                    <a:p>
                      <a:r>
                        <a:rPr lang="en-US" sz="1800" baseline="0" dirty="0"/>
                        <a:t>GA Technical College System - 99.3% placement rate within 6 months of student graduation.</a:t>
                      </a:r>
                      <a:endParaRPr lang="en-US" sz="18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/>
                        <a:t>Approximately </a:t>
                      </a:r>
                      <a:r>
                        <a:rPr lang="en-US"/>
                        <a:t>$5,600</a:t>
                      </a:r>
                      <a:r>
                        <a:rPr lang="en-US" baseline="0"/>
                        <a:t> per </a:t>
                      </a:r>
                      <a:r>
                        <a:rPr lang="en-US"/>
                        <a:t>year for full-time enrollment</a:t>
                      </a:r>
                    </a:p>
                    <a:p>
                      <a:pPr algn="ctr"/>
                      <a:r>
                        <a:rPr lang="en-US"/>
                        <a:t>(Gwinnett</a:t>
                      </a:r>
                      <a:r>
                        <a:rPr lang="en-US" baseline="0"/>
                        <a:t> Technical College)</a:t>
                      </a:r>
                      <a:endParaRPr lang="en-US" i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aseline="0" dirty="0"/>
                        <a:t> High School Diploma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aseline="0" dirty="0"/>
                        <a:t> ACCUPLACER typically required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aseline="0" dirty="0"/>
                        <a:t> SAT / ACT optional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55621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B2E631DD-431E-4D47-81B0-48EF93E2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18" y="637143"/>
            <a:ext cx="8229600" cy="817084"/>
          </a:xfrm>
        </p:spPr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Year Technical College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FCA3AE-8E22-4589-B516-332CD5D99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16399"/>
      </p:ext>
    </p:extLst>
  </p:cSld>
  <p:clrMapOvr>
    <a:masterClrMapping/>
  </p:clrMapOvr>
  <p:transition advTm="929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2708" y="602256"/>
            <a:ext cx="8452691" cy="763836"/>
          </a:xfrm>
        </p:spPr>
        <p:txBody>
          <a:bodyPr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Year Junior College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26201"/>
              </p:ext>
            </p:extLst>
          </p:nvPr>
        </p:nvGraphicFramePr>
        <p:xfrm>
          <a:off x="462708" y="1366092"/>
          <a:ext cx="8452691" cy="531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8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91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Tuition &amp;</a:t>
                      </a:r>
                      <a:r>
                        <a:rPr lang="en-US" baseline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>
                          <a:solidFill>
                            <a:schemeClr val="bg1"/>
                          </a:solidFill>
                        </a:rPr>
                        <a:t>Fees</a:t>
                      </a: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Admission</a:t>
                      </a:r>
                      <a:r>
                        <a:rPr lang="en-US" baseline="0">
                          <a:solidFill>
                            <a:schemeClr val="bg1"/>
                          </a:solidFill>
                        </a:rPr>
                        <a:t> Requirements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684">
                <a:tc>
                  <a:txBody>
                    <a:bodyPr/>
                    <a:lstStyle/>
                    <a:p>
                      <a:r>
                        <a:rPr lang="en-US" sz="1800" b="1" u="sng" baseline="0" dirty="0">
                          <a:solidFill>
                            <a:schemeClr val="tx1"/>
                          </a:solidFill>
                        </a:rPr>
                        <a:t>Degrees offered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Associates</a:t>
                      </a:r>
                    </a:p>
                    <a:p>
                      <a:endParaRPr lang="en-US" sz="18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u="sng" baseline="0" dirty="0">
                          <a:solidFill>
                            <a:schemeClr val="tx1"/>
                          </a:solidFill>
                        </a:rPr>
                        <a:t>Provides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A cost-effective option to start taking general college classes which could be applied towards a 4 year degree at a college or university</a:t>
                      </a:r>
                    </a:p>
                    <a:p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i="0" baseline="0" dirty="0">
                          <a:solidFill>
                            <a:schemeClr val="tx1"/>
                          </a:solidFill>
                        </a:rPr>
                        <a:t>Typically </a:t>
                      </a:r>
                      <a:r>
                        <a:rPr lang="en-US" sz="1800" i="0" dirty="0">
                          <a:solidFill>
                            <a:schemeClr val="tx1"/>
                          </a:solidFill>
                        </a:rPr>
                        <a:t>have</a:t>
                      </a:r>
                      <a:r>
                        <a:rPr lang="en-US" sz="1800" i="0" baseline="0" dirty="0">
                          <a:solidFill>
                            <a:schemeClr val="tx1"/>
                          </a:solidFill>
                        </a:rPr>
                        <a:t> student transfer agreements with four year colleges.</a:t>
                      </a:r>
                      <a:endParaRPr lang="en-US" sz="18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Approximately $6000 per year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for full-time enrollment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GA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State University at Perimeter College)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 High School Diploma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 GPA may be evaluated (2.0 GPA minimum for GPC)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 SAT / ACT or other admission test may be required</a:t>
                      </a:r>
                      <a:endParaRPr lang="en-US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22B271-CE81-453E-8DA5-1E80D65F9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1"/>
    </mc:Choice>
    <mc:Fallback xmlns="">
      <p:transition spd="slow" advTm="33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FE77F4E-6CF3-4173-A322-7A2DD83F4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651417"/>
              </p:ext>
            </p:extLst>
          </p:nvPr>
        </p:nvGraphicFramePr>
        <p:xfrm>
          <a:off x="688554" y="1421176"/>
          <a:ext cx="8229600" cy="4450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4184154917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91231429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618958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Tuition &amp;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Fees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Admission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Requirements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93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sng" dirty="0">
                          <a:solidFill>
                            <a:schemeClr val="tx1"/>
                          </a:solidFill>
                        </a:rPr>
                        <a:t>Degrees offered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Bachelors, Masters and/or Doctoral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1" u="sng" dirty="0">
                          <a:solidFill>
                            <a:schemeClr val="tx1"/>
                          </a:solidFill>
                        </a:rPr>
                        <a:t>Provides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A well-rounded college experience.</a:t>
                      </a:r>
                    </a:p>
                    <a:p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Typically have large selection of course offerings in variety of majors and programs of study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Public (In-State)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Average cost: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$10,230/year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(does not include room/board)</a:t>
                      </a:r>
                    </a:p>
                    <a:p>
                      <a:endParaRPr lang="en-US" sz="1000" baseline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Public (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Out-of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State)</a:t>
                      </a:r>
                      <a:endParaRPr lang="en-US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Average cost: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$26,290/year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(does not include room/board)</a:t>
                      </a:r>
                    </a:p>
                    <a:p>
                      <a:pPr algn="ctr"/>
                      <a:endParaRPr lang="en-US" sz="10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0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Private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Average cost: $35,830/year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(does not include room/board)</a:t>
                      </a:r>
                      <a:endParaRPr lang="en-US" sz="14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18288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College Preparatory Curriculum</a:t>
                      </a:r>
                    </a:p>
                    <a:p>
                      <a:pPr indent="18288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GPA</a:t>
                      </a:r>
                    </a:p>
                    <a:p>
                      <a:pPr indent="18288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SAT / ACT</a:t>
                      </a:r>
                    </a:p>
                    <a:p>
                      <a:pPr indent="18288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Essay</a:t>
                      </a:r>
                    </a:p>
                    <a:p>
                      <a:pPr indent="18288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Extracurricular Activities</a:t>
                      </a:r>
                    </a:p>
                    <a:p>
                      <a:pPr indent="18288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Letters Of Recommendation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55621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B2E631DD-431E-4D47-81B0-48EF93E2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54" y="626125"/>
            <a:ext cx="8229600" cy="795051"/>
          </a:xfrm>
        </p:spPr>
        <p:txBody>
          <a:bodyPr/>
          <a:lstStyle/>
          <a:p>
            <a:pPr algn="ctr" fontAlgn="auto">
              <a:spcAft>
                <a:spcPts val="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4-Year Colleges &amp; Universities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4311C3-ECE4-4696-BAA1-C867B3F50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2573"/>
      </p:ext>
    </p:extLst>
  </p:cSld>
  <p:clrMapOvr>
    <a:masterClrMapping/>
  </p:clrMapOvr>
  <p:transition advTm="4753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76968" y="304800"/>
            <a:ext cx="6790063" cy="11429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Admission to “Selective” Colleges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942193"/>
              </p:ext>
            </p:extLst>
          </p:nvPr>
        </p:nvGraphicFramePr>
        <p:xfrm>
          <a:off x="1000020" y="1447799"/>
          <a:ext cx="7143957" cy="4745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A5ABA1-1801-4D1E-84E8-657C7C579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0"/>
    </mc:Choice>
    <mc:Fallback xmlns="">
      <p:transition spd="slow" advTm="1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375CCFA19C942B6340F6341007987" ma:contentTypeVersion="12" ma:contentTypeDescription="Create a new document." ma:contentTypeScope="" ma:versionID="9c6c028a8985d5862d5cedd3b434efb6">
  <xsd:schema xmlns:xsd="http://www.w3.org/2001/XMLSchema" xmlns:xs="http://www.w3.org/2001/XMLSchema" xmlns:p="http://schemas.microsoft.com/office/2006/metadata/properties" xmlns:ns2="686629d8-f622-4c62-a025-fd68b91409a8" xmlns:ns3="31accdf8-51fc-457b-b18c-d3f50fa8893e" targetNamespace="http://schemas.microsoft.com/office/2006/metadata/properties" ma:root="true" ma:fieldsID="27cdf09cbdf2f1c4517eb0357564e59c" ns2:_="" ns3:_="">
    <xsd:import namespace="686629d8-f622-4c62-a025-fd68b91409a8"/>
    <xsd:import namespace="31accdf8-51fc-457b-b18c-d3f50fa88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629d8-f622-4c62-a025-fd68b9140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cdf8-51fc-457b-b18c-d3f50fa88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3BBC76-2712-4A57-B579-687529C014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8EB67B-AF08-4510-BD62-A55BFAC6EDC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4100DFE-B055-4279-BFEB-5E773C7B94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6629d8-f622-4c62-a025-fd68b91409a8"/>
    <ds:schemaRef ds:uri="31accdf8-51fc-457b-b18c-d3f50fa88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2251</TotalTime>
  <Words>1260</Words>
  <Application>Microsoft Office PowerPoint</Application>
  <PresentationFormat>On-screen Show (4:3)</PresentationFormat>
  <Paragraphs>239</Paragraphs>
  <Slides>21</Slides>
  <Notes>4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Century Gothic</vt:lpstr>
      <vt:lpstr>Courier New</vt:lpstr>
      <vt:lpstr>Segoe UI</vt:lpstr>
      <vt:lpstr>Symbol</vt:lpstr>
      <vt:lpstr>Times New Roman</vt:lpstr>
      <vt:lpstr>Verdana</vt:lpstr>
      <vt:lpstr>Wingdings</vt:lpstr>
      <vt:lpstr>Wingdings 3</vt:lpstr>
      <vt:lpstr>Wisp</vt:lpstr>
      <vt:lpstr>Junior Classroom Guidance:  Choosing The Perfect College!</vt:lpstr>
      <vt:lpstr>CENTENNIAL COUNSELING</vt:lpstr>
      <vt:lpstr>College Searches</vt:lpstr>
      <vt:lpstr>CHS Counseling Junior Advisement</vt:lpstr>
      <vt:lpstr>PowerPoint Presentation</vt:lpstr>
      <vt:lpstr>Two Year Technical College</vt:lpstr>
      <vt:lpstr>Two Year Junior College</vt:lpstr>
      <vt:lpstr>4-Year Colleges &amp; Universities</vt:lpstr>
      <vt:lpstr>Admission to “Selective” Colleges</vt:lpstr>
      <vt:lpstr>Ranking Sheet</vt:lpstr>
      <vt:lpstr>Choosing Your  College Priorities</vt:lpstr>
      <vt:lpstr>About Admission Tests</vt:lpstr>
      <vt:lpstr>ACT and SAT</vt:lpstr>
      <vt:lpstr>Test Prep Options www.mycentennialcounseling.com </vt:lpstr>
      <vt:lpstr>Types of Financial Aid</vt:lpstr>
      <vt:lpstr>What are the HOPE &amp; Zell Miller Scholarships?</vt:lpstr>
      <vt:lpstr>PowerPoint Presentation</vt:lpstr>
      <vt:lpstr>PowerPoint Presentation</vt:lpstr>
      <vt:lpstr>RESOURCES</vt:lpstr>
      <vt:lpstr>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to College Search Success</dc:title>
  <dc:creator>Cox, Patrick H</dc:creator>
  <cp:lastModifiedBy>Ruppe, Heidi</cp:lastModifiedBy>
  <cp:revision>5</cp:revision>
  <cp:lastPrinted>2017-01-25T15:31:33Z</cp:lastPrinted>
  <dcterms:created xsi:type="dcterms:W3CDTF">2006-08-16T00:00:00Z</dcterms:created>
  <dcterms:modified xsi:type="dcterms:W3CDTF">2020-03-19T18:05:53Z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0x010100AB1375CCFA19C942B6340F6341007987</vt:lpwstr>
  </property>
  <property fmtid="{D5CDD505-2E9C-101B-9397-08002B2CF9AE}" pid="3" name="AuthorIds_UIVersion_512">
    <vt:lpwstr>20</vt:lpwstr>
  </property>
  <property fmtid="{D5CDD505-2E9C-101B-9397-08002B2CF9AE}" pid="4" name="MSIP_Label_0ee3c538-ec52-435f-ae58-017644bd9513_Enabled">
    <vt:lpwstr>True</vt:lpwstr>
  </property>
  <property fmtid="{D5CDD505-2E9C-101B-9397-08002B2CF9AE}" pid="5" name="MSIP_Label_0ee3c538-ec52-435f-ae58-017644bd9513_SiteId">
    <vt:lpwstr>0cdcb198-8169-4b70-ba9f-da7e3ba700c2</vt:lpwstr>
  </property>
  <property fmtid="{D5CDD505-2E9C-101B-9397-08002B2CF9AE}" pid="6" name="MSIP_Label_0ee3c538-ec52-435f-ae58-017644bd9513_Owner">
    <vt:lpwstr>Peart@fultonschools.org</vt:lpwstr>
  </property>
  <property fmtid="{D5CDD505-2E9C-101B-9397-08002B2CF9AE}" pid="7" name="MSIP_Label_0ee3c538-ec52-435f-ae58-017644bd9513_SetDate">
    <vt:lpwstr>2020-02-20T20:10:05.6702620Z</vt:lpwstr>
  </property>
  <property fmtid="{D5CDD505-2E9C-101B-9397-08002B2CF9AE}" pid="8" name="MSIP_Label_0ee3c538-ec52-435f-ae58-017644bd9513_Name">
    <vt:lpwstr>General</vt:lpwstr>
  </property>
  <property fmtid="{D5CDD505-2E9C-101B-9397-08002B2CF9AE}" pid="9" name="MSIP_Label_0ee3c538-ec52-435f-ae58-017644bd9513_Application">
    <vt:lpwstr>Microsoft Azure Information Protection</vt:lpwstr>
  </property>
  <property fmtid="{D5CDD505-2E9C-101B-9397-08002B2CF9AE}" pid="10" name="MSIP_Label_0ee3c538-ec52-435f-ae58-017644bd9513_Extended_MSFT_Method">
    <vt:lpwstr>Automatic</vt:lpwstr>
  </property>
  <property fmtid="{D5CDD505-2E9C-101B-9397-08002B2CF9AE}" pid="11" name="Sensitivity">
    <vt:lpwstr>General</vt:lpwstr>
  </property>
</Properties>
</file>