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9" r:id="rId3"/>
    <p:sldId id="274" r:id="rId4"/>
    <p:sldId id="285" r:id="rId5"/>
    <p:sldId id="298" r:id="rId6"/>
    <p:sldId id="341" r:id="rId7"/>
    <p:sldId id="275" r:id="rId8"/>
    <p:sldId id="324" r:id="rId9"/>
    <p:sldId id="343" r:id="rId10"/>
    <p:sldId id="345" r:id="rId11"/>
    <p:sldId id="347" r:id="rId12"/>
    <p:sldId id="306" r:id="rId13"/>
    <p:sldId id="280" r:id="rId14"/>
    <p:sldId id="325" r:id="rId15"/>
    <p:sldId id="288" r:id="rId16"/>
    <p:sldId id="261" r:id="rId17"/>
    <p:sldId id="332" r:id="rId18"/>
    <p:sldId id="289" r:id="rId19"/>
    <p:sldId id="337" r:id="rId20"/>
    <p:sldId id="336" r:id="rId21"/>
    <p:sldId id="335" r:id="rId22"/>
    <p:sldId id="322" r:id="rId23"/>
    <p:sldId id="273" r:id="rId24"/>
    <p:sldId id="278" r:id="rId25"/>
    <p:sldId id="300" r:id="rId26"/>
    <p:sldId id="312" r:id="rId27"/>
    <p:sldId id="301" r:id="rId28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710" autoAdjust="0"/>
  </p:normalViewPr>
  <p:slideViewPr>
    <p:cSldViewPr>
      <p:cViewPr varScale="1">
        <p:scale>
          <a:sx n="103" d="100"/>
          <a:sy n="103" d="100"/>
        </p:scale>
        <p:origin x="2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A-</a:t>
          </a:r>
          <a:r>
            <a:rPr lang="en-US" sz="2400" b="1" u="sng" dirty="0" err="1" smtClean="0">
              <a:solidFill>
                <a:schemeClr val="bg1"/>
              </a:solidFill>
            </a:rPr>
            <a:t>Cas</a:t>
          </a:r>
          <a:r>
            <a:rPr lang="en-US" sz="2400" b="1" u="sng" dirty="0" smtClean="0">
              <a:solidFill>
                <a:schemeClr val="bg1"/>
              </a:solidFill>
            </a:rPr>
            <a:t>  </a:t>
          </a:r>
          <a:r>
            <a:rPr lang="en-US" sz="2400" b="1" u="none" dirty="0" smtClean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 smtClean="0">
              <a:solidFill>
                <a:schemeClr val="bg1"/>
              </a:solidFill>
            </a:rPr>
            <a:t>Ms. Beaty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1200" dirty="0" smtClean="0">
              <a:solidFill>
                <a:schemeClr val="bg1"/>
              </a:solidFill>
            </a:rPr>
            <a:t>beatyz@fultonschools.org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Cat-Harp</a:t>
          </a:r>
        </a:p>
        <a:p>
          <a:r>
            <a:rPr lang="en-US" sz="2400" dirty="0" smtClean="0">
              <a:solidFill>
                <a:schemeClr val="bg1"/>
              </a:solidFill>
            </a:rPr>
            <a:t>Ms. Ekpo </a:t>
          </a:r>
          <a:r>
            <a:rPr lang="en-US" sz="1200" dirty="0" smtClean="0">
              <a:solidFill>
                <a:schemeClr val="bg1"/>
              </a:solidFill>
            </a:rPr>
            <a:t>EkpoN@fultonschools.org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r>
            <a:rPr lang="en-US" sz="2400" b="1" u="sng" dirty="0" err="1" smtClean="0">
              <a:solidFill>
                <a:schemeClr val="bg1"/>
              </a:solidFill>
            </a:rPr>
            <a:t>Harq-Mep</a:t>
          </a:r>
          <a:r>
            <a:rPr lang="en-US" sz="2400" b="1" u="sng" dirty="0" smtClean="0">
              <a:solidFill>
                <a:schemeClr val="bg1"/>
              </a:solidFill>
            </a:rPr>
            <a:t>          </a:t>
          </a:r>
          <a:r>
            <a:rPr lang="en-US" sz="2400" dirty="0" smtClean="0">
              <a:solidFill>
                <a:schemeClr val="bg1"/>
              </a:solidFill>
            </a:rPr>
            <a:t> Ms. Graver </a:t>
          </a:r>
          <a:r>
            <a:rPr lang="en-US" sz="1200" dirty="0" smtClean="0">
              <a:solidFill>
                <a:schemeClr val="bg1"/>
              </a:solidFill>
            </a:rPr>
            <a:t>graverH@fultonschools.org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9640" custScaleY="95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 custLinFactNeighborX="525" custLinFactNeighborY="-15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D9D315-EC76-4CD4-9107-56B043ED0BDC}" type="pres">
      <dgm:prSet presAssocID="{A2E1CF6B-7030-4288-A53C-A92D530C3341}" presName="txShp" presStyleLbl="node1" presStyleIdx="1" presStyleCnt="3" custScaleX="109806" custScaleY="100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10731" custScaleY="100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06AB0C-59F0-4E9F-B9CA-9212E0F268F4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00EA48AC-75A9-4FA9-BFA9-EDAEAECFEE92}" type="presOf" srcId="{3D06F9D0-E49D-4917-81AB-4F1948C37691}" destId="{AF95BD42-54E4-4BB0-8F47-348F0034961F}" srcOrd="0" destOrd="0" presId="urn:microsoft.com/office/officeart/2005/8/layout/vList3"/>
    <dgm:cxn modelId="{8E2C0428-EDE2-451E-B24F-8E3F5EBE49EC}" type="presOf" srcId="{E90A9ED8-1840-4924-8DB8-FCCE286404A2}" destId="{A9605DE7-A488-40B9-A2A7-E7C32A01780A}" srcOrd="0" destOrd="0" presId="urn:microsoft.com/office/officeart/2005/8/layout/vList3"/>
    <dgm:cxn modelId="{D6ECF141-1CF9-41D8-B115-1ACD7ADC36B0}" type="presOf" srcId="{4C9C01DB-5949-43D0-8560-F34C81889E83}" destId="{2AF61B23-691E-4643-AF70-EF6A3C98B116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5505A007-BCF5-4DE9-B659-A2C81F57085B}" type="presParOf" srcId="{A9605DE7-A488-40B9-A2A7-E7C32A01780A}" destId="{99587173-1DB0-44C1-91BC-6A64C32D4A0E}" srcOrd="0" destOrd="0" presId="urn:microsoft.com/office/officeart/2005/8/layout/vList3"/>
    <dgm:cxn modelId="{E14CB638-C9C4-4F0B-A2A9-ED7FCA41914D}" type="presParOf" srcId="{99587173-1DB0-44C1-91BC-6A64C32D4A0E}" destId="{89FF4F67-DB6E-4636-9CED-913F218E870B}" srcOrd="0" destOrd="0" presId="urn:microsoft.com/office/officeart/2005/8/layout/vList3"/>
    <dgm:cxn modelId="{6F5431EB-91A9-44BD-9F80-175F514D1819}" type="presParOf" srcId="{99587173-1DB0-44C1-91BC-6A64C32D4A0E}" destId="{2AF61B23-691E-4643-AF70-EF6A3C98B116}" srcOrd="1" destOrd="0" presId="urn:microsoft.com/office/officeart/2005/8/layout/vList3"/>
    <dgm:cxn modelId="{474C54E9-6E05-4195-94AC-6F03819F4768}" type="presParOf" srcId="{A9605DE7-A488-40B9-A2A7-E7C32A01780A}" destId="{16C9112C-9C97-4627-81A9-9C00B98B3F71}" srcOrd="1" destOrd="0" presId="urn:microsoft.com/office/officeart/2005/8/layout/vList3"/>
    <dgm:cxn modelId="{1B04264B-CE1A-43CC-B75D-74B56AD76A64}" type="presParOf" srcId="{A9605DE7-A488-40B9-A2A7-E7C32A01780A}" destId="{D17CF6FF-73BB-444B-9E26-E07F67313A3E}" srcOrd="2" destOrd="0" presId="urn:microsoft.com/office/officeart/2005/8/layout/vList3"/>
    <dgm:cxn modelId="{55D1B419-EBF3-42BC-A9C2-E18A4A10E28F}" type="presParOf" srcId="{D17CF6FF-73BB-444B-9E26-E07F67313A3E}" destId="{556B3699-2911-4156-BCB3-84CE1F53A27D}" srcOrd="0" destOrd="0" presId="urn:microsoft.com/office/officeart/2005/8/layout/vList3"/>
    <dgm:cxn modelId="{87ABAD00-D0C2-4F0D-BB23-24AF9E6AFB55}" type="presParOf" srcId="{D17CF6FF-73BB-444B-9E26-E07F67313A3E}" destId="{FCD9D315-EC76-4CD4-9107-56B043ED0BDC}" srcOrd="1" destOrd="0" presId="urn:microsoft.com/office/officeart/2005/8/layout/vList3"/>
    <dgm:cxn modelId="{B2DBCCE6-E64D-41AE-AF46-D90C89F7E5DF}" type="presParOf" srcId="{A9605DE7-A488-40B9-A2A7-E7C32A01780A}" destId="{0FDD0637-81ED-4F54-8C24-42A9197F9819}" srcOrd="3" destOrd="0" presId="urn:microsoft.com/office/officeart/2005/8/layout/vList3"/>
    <dgm:cxn modelId="{1D61BC8A-CB03-438F-A812-41B68D0AE287}" type="presParOf" srcId="{A9605DE7-A488-40B9-A2A7-E7C32A01780A}" destId="{86BDD2E0-0DE0-4F9B-9D91-ADD0C1C3F219}" srcOrd="4" destOrd="0" presId="urn:microsoft.com/office/officeart/2005/8/layout/vList3"/>
    <dgm:cxn modelId="{57E2CCF5-B2E5-4B47-9DA3-B324D3B35226}" type="presParOf" srcId="{86BDD2E0-0DE0-4F9B-9D91-ADD0C1C3F219}" destId="{03C9FFE3-FAFD-4610-8B45-C3E276AACCAD}" srcOrd="0" destOrd="0" presId="urn:microsoft.com/office/officeart/2005/8/layout/vList3"/>
    <dgm:cxn modelId="{0B880401-AB11-422E-A12E-FA76D6B3513B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 err="1" smtClean="0">
              <a:solidFill>
                <a:schemeClr val="bg1"/>
              </a:solidFill>
            </a:rPr>
            <a:t>Meq</a:t>
          </a:r>
          <a:r>
            <a:rPr lang="en-US" sz="2400" b="1" u="sng" dirty="0" smtClean="0">
              <a:solidFill>
                <a:schemeClr val="bg1"/>
              </a:solidFill>
            </a:rPr>
            <a:t>-Sal</a:t>
          </a:r>
          <a:r>
            <a:rPr lang="en-US" sz="2400" b="1" dirty="0" smtClean="0">
              <a:solidFill>
                <a:schemeClr val="bg1"/>
              </a:solidFill>
            </a:rPr>
            <a:t>    </a:t>
          </a:r>
        </a:p>
        <a:p>
          <a:r>
            <a:rPr lang="en-US" sz="2400" dirty="0" smtClean="0">
              <a:solidFill>
                <a:schemeClr val="bg1"/>
              </a:solidFill>
            </a:rPr>
            <a:t>Ms. Freeman </a:t>
          </a:r>
          <a:r>
            <a:rPr lang="en-US" sz="1080" dirty="0" smtClean="0">
              <a:solidFill>
                <a:schemeClr val="bg1"/>
              </a:solidFill>
            </a:rPr>
            <a:t>freemanMA@fultonschools.org</a:t>
          </a:r>
          <a:endParaRPr lang="en-US" sz="1080" dirty="0">
            <a:solidFill>
              <a:schemeClr val="bg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Sam-Z</a:t>
          </a:r>
          <a:r>
            <a:rPr lang="en-US" sz="2400" dirty="0" smtClean="0">
              <a:solidFill>
                <a:schemeClr val="bg1"/>
              </a:solidFill>
            </a:rPr>
            <a:t>                  Ms. Peart </a:t>
          </a:r>
          <a:r>
            <a:rPr lang="en-US" sz="1200" dirty="0" smtClean="0">
              <a:solidFill>
                <a:schemeClr val="bg1"/>
              </a:solidFill>
            </a:rPr>
            <a:t>peart@fultonschools.org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smtClean="0">
              <a:solidFill>
                <a:schemeClr val="bg1"/>
              </a:solidFill>
            </a:rPr>
            <a:t>Grad Coach</a:t>
          </a:r>
          <a:endParaRPr lang="en-US" sz="2400" b="1" dirty="0" smtClean="0">
            <a:solidFill>
              <a:schemeClr val="bg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 err="1" smtClean="0">
              <a:solidFill>
                <a:schemeClr val="bg1"/>
              </a:solidFill>
            </a:rPr>
            <a:t>Ms.Rigsbey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1200" dirty="0" smtClean="0">
              <a:solidFill>
                <a:schemeClr val="bg1"/>
              </a:solidFill>
            </a:rPr>
            <a:t>rigsbey@fultonschools.org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8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5514" custScaleY="114041" custLinFactNeighborX="1269" custLinFactNeighborY="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95BD42-54E4-4BB0-8F47-348F0034961F}" type="pres">
      <dgm:prSet presAssocID="{3D06F9D0-E49D-4917-81AB-4F1948C37691}" presName="txShp" presStyleLbl="node1" presStyleIdx="2" presStyleCnt="3" custScaleX="103039" custLinFactNeighborX="6509" custLinFactNeighborY="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E2954-68DB-4260-9C8B-757C46D1F31B}" type="presOf" srcId="{3D06F9D0-E49D-4917-81AB-4F1948C37691}" destId="{AF95BD42-54E4-4BB0-8F47-348F0034961F}" srcOrd="0" destOrd="0" presId="urn:microsoft.com/office/officeart/2005/8/layout/vList3"/>
    <dgm:cxn modelId="{7771B601-5767-4A98-B0E0-C2762FC23FBA}" type="presOf" srcId="{4C9C01DB-5949-43D0-8560-F34C81889E83}" destId="{2AF61B23-691E-4643-AF70-EF6A3C98B116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A912AE81-C9F2-4358-AEEE-CEE985C3927E}" type="presOf" srcId="{A2E1CF6B-7030-4288-A53C-A92D530C3341}" destId="{FCD9D315-EC76-4CD4-9107-56B043ED0BDC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FB4D2B4E-6FF4-4E71-A3BB-34322F35D752}" type="presOf" srcId="{E90A9ED8-1840-4924-8DB8-FCCE286404A2}" destId="{A9605DE7-A488-40B9-A2A7-E7C32A01780A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FE2A07C8-80FB-459C-A50B-CC1CA8C434C1}" type="presParOf" srcId="{A9605DE7-A488-40B9-A2A7-E7C32A01780A}" destId="{99587173-1DB0-44C1-91BC-6A64C32D4A0E}" srcOrd="0" destOrd="0" presId="urn:microsoft.com/office/officeart/2005/8/layout/vList3"/>
    <dgm:cxn modelId="{E0C33000-57EC-458F-B3C5-EF8EF8E4897D}" type="presParOf" srcId="{99587173-1DB0-44C1-91BC-6A64C32D4A0E}" destId="{89FF4F67-DB6E-4636-9CED-913F218E870B}" srcOrd="0" destOrd="0" presId="urn:microsoft.com/office/officeart/2005/8/layout/vList3"/>
    <dgm:cxn modelId="{E569401E-1132-45CC-AD0D-C517C8329745}" type="presParOf" srcId="{99587173-1DB0-44C1-91BC-6A64C32D4A0E}" destId="{2AF61B23-691E-4643-AF70-EF6A3C98B116}" srcOrd="1" destOrd="0" presId="urn:microsoft.com/office/officeart/2005/8/layout/vList3"/>
    <dgm:cxn modelId="{113ACB88-A948-4E56-BB16-3BE2D9CC9949}" type="presParOf" srcId="{A9605DE7-A488-40B9-A2A7-E7C32A01780A}" destId="{16C9112C-9C97-4627-81A9-9C00B98B3F71}" srcOrd="1" destOrd="0" presId="urn:microsoft.com/office/officeart/2005/8/layout/vList3"/>
    <dgm:cxn modelId="{932781EE-DE3D-44E3-A4AC-485337EC0774}" type="presParOf" srcId="{A9605DE7-A488-40B9-A2A7-E7C32A01780A}" destId="{D17CF6FF-73BB-444B-9E26-E07F67313A3E}" srcOrd="2" destOrd="0" presId="urn:microsoft.com/office/officeart/2005/8/layout/vList3"/>
    <dgm:cxn modelId="{E7EB829F-D882-4113-9F9F-AE7156F7F319}" type="presParOf" srcId="{D17CF6FF-73BB-444B-9E26-E07F67313A3E}" destId="{556B3699-2911-4156-BCB3-84CE1F53A27D}" srcOrd="0" destOrd="0" presId="urn:microsoft.com/office/officeart/2005/8/layout/vList3"/>
    <dgm:cxn modelId="{F6A15B1A-EC50-4CEF-99EE-92B031A73144}" type="presParOf" srcId="{D17CF6FF-73BB-444B-9E26-E07F67313A3E}" destId="{FCD9D315-EC76-4CD4-9107-56B043ED0BDC}" srcOrd="1" destOrd="0" presId="urn:microsoft.com/office/officeart/2005/8/layout/vList3"/>
    <dgm:cxn modelId="{C863B313-05A9-4D28-9E63-E109279078CE}" type="presParOf" srcId="{A9605DE7-A488-40B9-A2A7-E7C32A01780A}" destId="{0FDD0637-81ED-4F54-8C24-42A9197F9819}" srcOrd="3" destOrd="0" presId="urn:microsoft.com/office/officeart/2005/8/layout/vList3"/>
    <dgm:cxn modelId="{CF9F9A26-AAE1-48E0-98D8-BBC1326A9476}" type="presParOf" srcId="{A9605DE7-A488-40B9-A2A7-E7C32A01780A}" destId="{86BDD2E0-0DE0-4F9B-9D91-ADD0C1C3F219}" srcOrd="4" destOrd="0" presId="urn:microsoft.com/office/officeart/2005/8/layout/vList3"/>
    <dgm:cxn modelId="{927902FD-AAEF-4F43-9384-633CC2EE2E03}" type="presParOf" srcId="{86BDD2E0-0DE0-4F9B-9D91-ADD0C1C3F219}" destId="{03C9FFE3-FAFD-4610-8B45-C3E276AACCAD}" srcOrd="0" destOrd="0" presId="urn:microsoft.com/office/officeart/2005/8/layout/vList3"/>
    <dgm:cxn modelId="{5B2BA246-73C2-446B-88E5-20B77DC15B6A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A568E-EBCD-4439-9C42-448C12D5C0C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CA3E20-26F5-4378-9E18-4205BC733602}">
      <dgm:prSet custT="1"/>
      <dgm:spPr/>
      <dgm:t>
        <a:bodyPr/>
        <a:lstStyle/>
        <a:p>
          <a:pPr algn="ctr" rtl="0"/>
          <a:r>
            <a:rPr lang="en-US" sz="2800" dirty="0" smtClean="0">
              <a:solidFill>
                <a:schemeClr val="accent6">
                  <a:lumMod val="50000"/>
                </a:schemeClr>
              </a:solidFill>
            </a:rPr>
            <a:t>Just as colleges search for the best “student fit”, students should search for the best “college fit.”  </a:t>
          </a:r>
          <a:endParaRPr lang="en-US" sz="2800" dirty="0">
            <a:solidFill>
              <a:schemeClr val="accent6">
                <a:lumMod val="50000"/>
              </a:schemeClr>
            </a:solidFill>
          </a:endParaRPr>
        </a:p>
      </dgm:t>
    </dgm:pt>
    <dgm:pt modelId="{8FCFB1E2-0855-4080-91E5-45B3AFEAEEFF}" type="parTrans" cxnId="{841CDCAD-776D-4EBD-9048-C6594EBF5FE4}">
      <dgm:prSet/>
      <dgm:spPr/>
      <dgm:t>
        <a:bodyPr/>
        <a:lstStyle/>
        <a:p>
          <a:endParaRPr lang="en-US"/>
        </a:p>
      </dgm:t>
    </dgm:pt>
    <dgm:pt modelId="{33BF1F90-A03C-4E6B-8DC3-2CF244F8FF8E}" type="sibTrans" cxnId="{841CDCAD-776D-4EBD-9048-C6594EBF5FE4}">
      <dgm:prSet/>
      <dgm:spPr/>
      <dgm:t>
        <a:bodyPr/>
        <a:lstStyle/>
        <a:p>
          <a:endParaRPr lang="en-US"/>
        </a:p>
      </dgm:t>
    </dgm:pt>
    <dgm:pt modelId="{144F7672-57DD-4CF2-ABA2-6D59B7187E2F}">
      <dgm:prSet custT="1"/>
      <dgm:spPr/>
      <dgm:t>
        <a:bodyPr/>
        <a:lstStyle/>
        <a:p>
          <a:pPr algn="ctr" rtl="0"/>
          <a:r>
            <a:rPr lang="en-US" sz="2800" dirty="0" smtClean="0">
              <a:solidFill>
                <a:schemeClr val="accent6">
                  <a:lumMod val="50000"/>
                </a:schemeClr>
              </a:solidFill>
            </a:rPr>
            <a:t>Students should consider several factors in deciding the </a:t>
          </a:r>
          <a:r>
            <a:rPr lang="en-US" sz="2800" smtClean="0">
              <a:solidFill>
                <a:schemeClr val="accent6">
                  <a:lumMod val="50000"/>
                </a:schemeClr>
              </a:solidFill>
            </a:rPr>
            <a:t>best college for </a:t>
          </a:r>
          <a:r>
            <a:rPr lang="en-US" sz="2800" dirty="0" smtClean="0">
              <a:solidFill>
                <a:schemeClr val="accent6">
                  <a:lumMod val="50000"/>
                </a:schemeClr>
              </a:solidFill>
            </a:rPr>
            <a:t>them.</a:t>
          </a:r>
          <a:endParaRPr lang="en-US" sz="2800" dirty="0">
            <a:solidFill>
              <a:schemeClr val="accent6">
                <a:lumMod val="50000"/>
              </a:schemeClr>
            </a:solidFill>
          </a:endParaRPr>
        </a:p>
      </dgm:t>
    </dgm:pt>
    <dgm:pt modelId="{C8FEBC69-6C4F-41E7-8B52-6D77AA546629}" type="parTrans" cxnId="{D5FFD7D7-0CC5-4F8D-B25D-DCA5E8F35D0D}">
      <dgm:prSet/>
      <dgm:spPr/>
      <dgm:t>
        <a:bodyPr/>
        <a:lstStyle/>
        <a:p>
          <a:endParaRPr lang="en-US"/>
        </a:p>
      </dgm:t>
    </dgm:pt>
    <dgm:pt modelId="{1BB3FC84-5C21-41E3-A6A4-7E5F714DAA2D}" type="sibTrans" cxnId="{D5FFD7D7-0CC5-4F8D-B25D-DCA5E8F35D0D}">
      <dgm:prSet/>
      <dgm:spPr/>
      <dgm:t>
        <a:bodyPr/>
        <a:lstStyle/>
        <a:p>
          <a:endParaRPr lang="en-US"/>
        </a:p>
      </dgm:t>
    </dgm:pt>
    <dgm:pt modelId="{AC353286-AC53-4F65-BE15-A4A3F1801958}" type="pres">
      <dgm:prSet presAssocID="{6DAA568E-EBCD-4439-9C42-448C12D5C0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A716F8-E3F1-4B83-BFA7-1A4319D01969}" type="pres">
      <dgm:prSet presAssocID="{3ACA3E20-26F5-4378-9E18-4205BC73360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C3D92-14D5-4214-BD28-A2940DE8B88F}" type="pres">
      <dgm:prSet presAssocID="{33BF1F90-A03C-4E6B-8DC3-2CF244F8FF8E}" presName="spacer" presStyleCnt="0"/>
      <dgm:spPr/>
    </dgm:pt>
    <dgm:pt modelId="{DCA060AA-E27F-4632-B5F4-C27B031A0E7D}" type="pres">
      <dgm:prSet presAssocID="{144F7672-57DD-4CF2-ABA2-6D59B7187E2F}" presName="parentText" presStyleLbl="node1" presStyleIdx="1" presStyleCnt="2" custLinFactNeighborX="1870" custLinFactNeighborY="-35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9F6A0D-78DF-4C7B-897C-08655A5F2319}" type="presOf" srcId="{6DAA568E-EBCD-4439-9C42-448C12D5C0C7}" destId="{AC353286-AC53-4F65-BE15-A4A3F1801958}" srcOrd="0" destOrd="0" presId="urn:microsoft.com/office/officeart/2005/8/layout/vList2"/>
    <dgm:cxn modelId="{2454857D-560B-4E03-94E4-BAEB849DF482}" type="presOf" srcId="{144F7672-57DD-4CF2-ABA2-6D59B7187E2F}" destId="{DCA060AA-E27F-4632-B5F4-C27B031A0E7D}" srcOrd="0" destOrd="0" presId="urn:microsoft.com/office/officeart/2005/8/layout/vList2"/>
    <dgm:cxn modelId="{AE27D313-AAD4-46C2-BE0B-2CED894CF0EB}" type="presOf" srcId="{3ACA3E20-26F5-4378-9E18-4205BC733602}" destId="{4AA716F8-E3F1-4B83-BFA7-1A4319D01969}" srcOrd="0" destOrd="0" presId="urn:microsoft.com/office/officeart/2005/8/layout/vList2"/>
    <dgm:cxn modelId="{841CDCAD-776D-4EBD-9048-C6594EBF5FE4}" srcId="{6DAA568E-EBCD-4439-9C42-448C12D5C0C7}" destId="{3ACA3E20-26F5-4378-9E18-4205BC733602}" srcOrd="0" destOrd="0" parTransId="{8FCFB1E2-0855-4080-91E5-45B3AFEAEEFF}" sibTransId="{33BF1F90-A03C-4E6B-8DC3-2CF244F8FF8E}"/>
    <dgm:cxn modelId="{D5FFD7D7-0CC5-4F8D-B25D-DCA5E8F35D0D}" srcId="{6DAA568E-EBCD-4439-9C42-448C12D5C0C7}" destId="{144F7672-57DD-4CF2-ABA2-6D59B7187E2F}" srcOrd="1" destOrd="0" parTransId="{C8FEBC69-6C4F-41E7-8B52-6D77AA546629}" sibTransId="{1BB3FC84-5C21-41E3-A6A4-7E5F714DAA2D}"/>
    <dgm:cxn modelId="{4367FCC2-2136-477B-9DAA-5A3BE0E676E2}" type="presParOf" srcId="{AC353286-AC53-4F65-BE15-A4A3F1801958}" destId="{4AA716F8-E3F1-4B83-BFA7-1A4319D01969}" srcOrd="0" destOrd="0" presId="urn:microsoft.com/office/officeart/2005/8/layout/vList2"/>
    <dgm:cxn modelId="{928641C3-6A3F-410C-B0DD-B533A5D751C1}" type="presParOf" srcId="{AC353286-AC53-4F65-BE15-A4A3F1801958}" destId="{4A4C3D92-14D5-4214-BD28-A2940DE8B88F}" srcOrd="1" destOrd="0" presId="urn:microsoft.com/office/officeart/2005/8/layout/vList2"/>
    <dgm:cxn modelId="{9C4A0E8F-1032-4C4A-A069-7BD6F11A3533}" type="presParOf" srcId="{AC353286-AC53-4F65-BE15-A4A3F1801958}" destId="{DCA060AA-E27F-4632-B5F4-C27B031A0E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07926" y="37392"/>
          <a:ext cx="3338868" cy="13733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6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A-</a:t>
          </a:r>
          <a:r>
            <a:rPr lang="en-US" sz="2400" b="1" u="sng" kern="1200" dirty="0" err="1" smtClean="0">
              <a:solidFill>
                <a:schemeClr val="bg1"/>
              </a:solidFill>
            </a:rPr>
            <a:t>Cas</a:t>
          </a:r>
          <a:r>
            <a:rPr lang="en-US" sz="2400" b="1" u="sng" kern="1200" dirty="0" smtClean="0">
              <a:solidFill>
                <a:schemeClr val="bg1"/>
              </a:solidFill>
            </a:rPr>
            <a:t>  </a:t>
          </a:r>
          <a:r>
            <a:rPr lang="en-US" sz="2400" b="1" u="none" kern="1200" dirty="0" smtClean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 smtClean="0">
              <a:solidFill>
                <a:schemeClr val="bg1"/>
              </a:solidFill>
            </a:rPr>
            <a:t>Ms. Beaty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smtClean="0">
              <a:solidFill>
                <a:schemeClr val="bg1"/>
              </a:solidFill>
            </a:rPr>
            <a:t>beatyz@fultonschools.org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251258" y="37392"/>
        <a:ext cx="2995536" cy="1373328"/>
      </dsp:txXfrm>
    </dsp:sp>
    <dsp:sp modelId="{89FF4F67-DB6E-4636-9CED-913F218E870B}">
      <dsp:nvSpPr>
        <dsp:cNvPr id="0" name=""/>
        <dsp:cNvSpPr/>
      </dsp:nvSpPr>
      <dsp:spPr>
        <a:xfrm>
          <a:off x="332605" y="1951"/>
          <a:ext cx="1444210" cy="14442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904135" y="1877269"/>
          <a:ext cx="3343923" cy="145488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6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Cat-Harp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Ms. Ekpo </a:t>
          </a:r>
          <a:r>
            <a:rPr lang="en-US" sz="1200" kern="1200" dirty="0" smtClean="0">
              <a:solidFill>
                <a:schemeClr val="bg1"/>
              </a:solidFill>
            </a:rPr>
            <a:t>EkpoN@fultonschools.org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267856" y="1877269"/>
        <a:ext cx="2980202" cy="1454883"/>
      </dsp:txXfrm>
    </dsp:sp>
    <dsp:sp modelId="{556B3699-2911-4156-BCB3-84CE1F53A27D}">
      <dsp:nvSpPr>
        <dsp:cNvPr id="0" name=""/>
        <dsp:cNvSpPr/>
      </dsp:nvSpPr>
      <dsp:spPr>
        <a:xfrm>
          <a:off x="338923" y="1860755"/>
          <a:ext cx="1444210" cy="14442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883008" y="3763260"/>
          <a:ext cx="3372092" cy="144655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68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solidFill>
                <a:schemeClr val="bg1"/>
              </a:solidFill>
            </a:rPr>
            <a:t>Harq-Mep</a:t>
          </a:r>
          <a:r>
            <a:rPr lang="en-US" sz="2400" b="1" u="sng" kern="1200" dirty="0" smtClean="0">
              <a:solidFill>
                <a:schemeClr val="bg1"/>
              </a:solidFill>
            </a:rPr>
            <a:t>          </a:t>
          </a:r>
          <a:r>
            <a:rPr lang="en-US" sz="2400" kern="1200" dirty="0" smtClean="0">
              <a:solidFill>
                <a:schemeClr val="bg1"/>
              </a:solidFill>
            </a:rPr>
            <a:t> Ms. Graver </a:t>
          </a:r>
          <a:r>
            <a:rPr lang="en-US" sz="1200" kern="1200" dirty="0" smtClean="0">
              <a:solidFill>
                <a:schemeClr val="bg1"/>
              </a:solidFill>
            </a:rPr>
            <a:t>graverH@fultonschools.org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244645" y="3763260"/>
        <a:ext cx="3010455" cy="1446550"/>
      </dsp:txXfrm>
    </dsp:sp>
    <dsp:sp modelId="{03C9FFE3-FAFD-4610-8B45-C3E276AACCAD}">
      <dsp:nvSpPr>
        <dsp:cNvPr id="0" name=""/>
        <dsp:cNvSpPr/>
      </dsp:nvSpPr>
      <dsp:spPr>
        <a:xfrm>
          <a:off x="324299" y="3764430"/>
          <a:ext cx="1444210" cy="14442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33696" y="1528"/>
          <a:ext cx="3285191" cy="140597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99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err="1" smtClean="0">
              <a:solidFill>
                <a:schemeClr val="bg1"/>
              </a:solidFill>
            </a:rPr>
            <a:t>Meq</a:t>
          </a:r>
          <a:r>
            <a:rPr lang="en-US" sz="2400" b="1" u="sng" kern="1200" dirty="0" smtClean="0">
              <a:solidFill>
                <a:schemeClr val="bg1"/>
              </a:solidFill>
            </a:rPr>
            <a:t>-Sal</a:t>
          </a:r>
          <a:r>
            <a:rPr lang="en-US" sz="2400" b="1" kern="1200" dirty="0" smtClean="0">
              <a:solidFill>
                <a:schemeClr val="bg1"/>
              </a:solidFill>
            </a:rPr>
            <a:t>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Ms. Freeman </a:t>
          </a:r>
          <a:r>
            <a:rPr lang="en-US" sz="1080" kern="1200" dirty="0" smtClean="0">
              <a:solidFill>
                <a:schemeClr val="bg1"/>
              </a:solidFill>
            </a:rPr>
            <a:t>freemanMA@fultonschools.org</a:t>
          </a:r>
          <a:endParaRPr lang="en-US" sz="1080" kern="1200" dirty="0">
            <a:solidFill>
              <a:schemeClr val="bg1"/>
            </a:solidFill>
          </a:endParaRPr>
        </a:p>
      </dsp:txBody>
      <dsp:txXfrm rot="10800000">
        <a:off x="1285191" y="1528"/>
        <a:ext cx="2933696" cy="1405979"/>
      </dsp:txXfrm>
    </dsp:sp>
    <dsp:sp modelId="{89FF4F67-DB6E-4636-9CED-913F218E870B}">
      <dsp:nvSpPr>
        <dsp:cNvPr id="0" name=""/>
        <dsp:cNvSpPr/>
      </dsp:nvSpPr>
      <dsp:spPr>
        <a:xfrm>
          <a:off x="353112" y="1528"/>
          <a:ext cx="1405979" cy="14059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30152" y="1828736"/>
          <a:ext cx="3208026" cy="160339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99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Sam-Z</a:t>
          </a:r>
          <a:r>
            <a:rPr lang="en-US" sz="2400" kern="1200" dirty="0" smtClean="0">
              <a:solidFill>
                <a:schemeClr val="bg1"/>
              </a:solidFill>
            </a:rPr>
            <a:t>                  Ms. Peart </a:t>
          </a:r>
          <a:r>
            <a:rPr lang="en-US" sz="1200" kern="1200" dirty="0" smtClean="0">
              <a:solidFill>
                <a:schemeClr val="bg1"/>
              </a:solidFill>
            </a:rPr>
            <a:t>peart@fultonschools.org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431000" y="1828736"/>
        <a:ext cx="2807178" cy="1603392"/>
      </dsp:txXfrm>
    </dsp:sp>
    <dsp:sp modelId="{556B3699-2911-4156-BCB3-84CE1F53A27D}">
      <dsp:nvSpPr>
        <dsp:cNvPr id="0" name=""/>
        <dsp:cNvSpPr/>
      </dsp:nvSpPr>
      <dsp:spPr>
        <a:xfrm>
          <a:off x="372403" y="1925910"/>
          <a:ext cx="1405979" cy="14059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245905" y="3851820"/>
          <a:ext cx="3132777" cy="140597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999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u="sng" kern="1200" dirty="0" smtClean="0">
              <a:solidFill>
                <a:schemeClr val="bg1"/>
              </a:solidFill>
            </a:rPr>
            <a:t>Grad Coach</a:t>
          </a:r>
          <a:endParaRPr lang="en-US" sz="2400" b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</a:rPr>
            <a:t>Ms.Rigsbey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smtClean="0">
              <a:solidFill>
                <a:schemeClr val="bg1"/>
              </a:solidFill>
            </a:rPr>
            <a:t>rigsbey@fultonschools.org</a:t>
          </a:r>
          <a:endParaRPr lang="en-US" sz="1200" kern="1200" dirty="0">
            <a:solidFill>
              <a:schemeClr val="bg1"/>
            </a:solidFill>
          </a:endParaRPr>
        </a:p>
      </dsp:txBody>
      <dsp:txXfrm rot="10800000">
        <a:off x="1597400" y="3851820"/>
        <a:ext cx="2781282" cy="1405979"/>
      </dsp:txXfrm>
    </dsp:sp>
    <dsp:sp modelId="{03C9FFE3-FAFD-4610-8B45-C3E276AACCAD}">
      <dsp:nvSpPr>
        <dsp:cNvPr id="0" name=""/>
        <dsp:cNvSpPr/>
      </dsp:nvSpPr>
      <dsp:spPr>
        <a:xfrm>
          <a:off x="391215" y="3850291"/>
          <a:ext cx="1405979" cy="14059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555" cy="464902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718" y="0"/>
            <a:ext cx="3013555" cy="464902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3C0077B6-20DD-4533-994E-A0BB113AFC84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617"/>
            <a:ext cx="3013555" cy="464902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718" y="8842617"/>
            <a:ext cx="3013555" cy="464902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CAD25346-8019-4A9B-96E3-C8389F128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555" cy="464902"/>
          </a:xfrm>
          <a:prstGeom prst="rect">
            <a:avLst/>
          </a:prstGeom>
        </p:spPr>
        <p:txBody>
          <a:bodyPr vert="horz" lIns="92828" tIns="46414" rIns="92828" bIns="464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718" y="0"/>
            <a:ext cx="3013555" cy="464902"/>
          </a:xfrm>
          <a:prstGeom prst="rect">
            <a:avLst/>
          </a:prstGeom>
        </p:spPr>
        <p:txBody>
          <a:bodyPr vert="horz" lIns="92828" tIns="46414" rIns="92828" bIns="464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AF143-61FD-457A-91AF-F0743F468132}" type="datetimeFigureOut">
              <a:rPr lang="en-US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8" tIns="46414" rIns="92828" bIns="464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798" y="4421309"/>
            <a:ext cx="5563243" cy="4188858"/>
          </a:xfrm>
          <a:prstGeom prst="rect">
            <a:avLst/>
          </a:prstGeom>
        </p:spPr>
        <p:txBody>
          <a:bodyPr vert="horz" lIns="92828" tIns="46414" rIns="92828" bIns="464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617"/>
            <a:ext cx="3013555" cy="464902"/>
          </a:xfrm>
          <a:prstGeom prst="rect">
            <a:avLst/>
          </a:prstGeom>
        </p:spPr>
        <p:txBody>
          <a:bodyPr vert="horz" lIns="92828" tIns="46414" rIns="92828" bIns="464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718" y="8842617"/>
            <a:ext cx="3013555" cy="464902"/>
          </a:xfrm>
          <a:prstGeom prst="rect">
            <a:avLst/>
          </a:prstGeom>
        </p:spPr>
        <p:txBody>
          <a:bodyPr vert="horz" lIns="92828" tIns="46414" rIns="92828" bIns="464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7F3655-57EC-4900-AAAA-C49A25AFA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1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9E039-590F-4231-9430-F9884106BF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2CC9F-5ACA-A14B-A3BD-684FAD91E7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9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0ACFE-ADBB-4075-AA87-37C246DD357A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8D149-873D-43C1-B7D1-363BA4EE7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3B6DA-B8D7-49E9-A500-35E06EA63BD1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DB223-B758-4CCA-BB37-C2EF7D7E54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95DED-A136-4495-B312-5B5EE9E773F2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EF26B-94C4-4554-9B8D-65111D8DAB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985963"/>
            <a:ext cx="3657413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4164965"/>
            <a:ext cx="3657413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64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1BCA0-B7E4-4EA7-809B-558B7A81967F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F38FB-163C-4A29-A6B0-218F2545EB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DD09E-5710-44DF-B0F1-650E4B12CEBE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B9CED-3845-4E2B-A188-93529B3081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98A8D-5D03-4076-87A3-7277F9E08DC1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3961-A059-4BEF-B2F6-9AB63D0577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F9FAA-D982-4D57-9B5D-39D61A0E5D73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8AE70-EE8B-4E53-8DE1-905D4B268A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041FE-AD80-4509-AA51-CC57303D37AC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75444-1BD7-4112-B52F-F2B54BE69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CB2FE-6F6E-4148-8E71-D77F91E8BC0C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5C73E-C020-43DC-9C08-E9E14F8098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A5AB3-F04C-4799-A329-71A2FE60AED6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4365-A142-4EFA-8017-AEB959BBE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3AABB-FABE-4E47-B55F-CEF3FBBC5D1B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DE71C-1D24-4E2E-9FD1-3C5672D6D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D80690-4002-4867-A909-5AD88399C71D}" type="datetimeFigureOut">
              <a:rPr lang="en-US" smtClean="0"/>
              <a:pPr>
                <a:defRPr/>
              </a:pPr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E57E4D-1F6E-4488-BAE4-05D06367C5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at.collegeboard.org/home" TargetMode="External"/><Relationship Id="rId2" Type="http://schemas.openxmlformats.org/officeDocument/2006/relationships/hyperlink" Target="http://www.youtube.com/watch?v=AFBw1CQqi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tstudent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futures.org/media/113414/rigor-course-list-july-201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gescorecard.ed.gov/" TargetMode="External"/><Relationship Id="rId3" Type="http://schemas.openxmlformats.org/officeDocument/2006/relationships/hyperlink" Target="http://www.inlikeme.com/" TargetMode="External"/><Relationship Id="rId7" Type="http://schemas.openxmlformats.org/officeDocument/2006/relationships/hyperlink" Target="https://colleges.niche.com/" TargetMode="External"/><Relationship Id="rId2" Type="http://schemas.openxmlformats.org/officeDocument/2006/relationships/hyperlink" Target="http://www.bigfuture.collegeboar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stweb.com/" TargetMode="External"/><Relationship Id="rId5" Type="http://schemas.openxmlformats.org/officeDocument/2006/relationships/hyperlink" Target="http://www.cappex.com/" TargetMode="External"/><Relationship Id="rId4" Type="http://schemas.openxmlformats.org/officeDocument/2006/relationships/hyperlink" Target="http://www.unigo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cic.peachnet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200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Classroom Guidance:  Choosing The Perfect College!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8001000" cy="53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Centennial High School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Counseling Department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February 8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, 2018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www.mycentennialcounseling.com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 Junior College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447800"/>
          <a:ext cx="8686799" cy="531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362200"/>
                <a:gridCol w="2819399"/>
              </a:tblGrid>
              <a:tr h="507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Tuition &amp;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  <a:tr h="4673684">
                <a:tc>
                  <a:txBody>
                    <a:bodyPr/>
                    <a:lstStyle/>
                    <a:p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Associates</a:t>
                      </a:r>
                    </a:p>
                    <a:p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 cost-effective option to start taking general college classes which could be applied towards a 4 year degree at a college or university</a:t>
                      </a:r>
                    </a:p>
                    <a:p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</a:rPr>
                        <a:t>Typically 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</a:rPr>
                        <a:t> student transfer agreements with four year colleges.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Approximately $6000 per year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 full-time enrollment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State University at Perimeter College)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High School Diploma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GPA may be evaluated (2.0 GPA minimum for GPC)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SAT / ACT or other admission test may be required</a:t>
                      </a:r>
                      <a:endParaRPr lang="en-US" i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73232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Colleges &amp; Universities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447800"/>
          <a:ext cx="8686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111731"/>
                <a:gridCol w="2527069"/>
              </a:tblGrid>
              <a:tr h="7413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Tuition &amp; Fees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11652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Bachelors, Masters and/or Doctoral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 well-rounded college experience.</a:t>
                      </a:r>
                    </a:p>
                    <a:p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Typically have large selection of course offerings in variety of majors and programs of study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Public (In-State):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   approx.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$9000 per year </a:t>
                      </a:r>
                    </a:p>
                    <a:p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</a:p>
                    <a:p>
                      <a:endParaRPr lang="en-US" sz="140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Public (Out-of-State)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Average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$23,000/year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Private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Average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$32,000/year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College Preparatory Curriculum        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GPA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SAT / ACT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Class rank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Essay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Extracurricular Activities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Letters Of Recommendation</a:t>
                      </a:r>
                    </a:p>
                    <a:p>
                      <a:pPr indent="182880" algn="l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6400800"/>
            <a:ext cx="5256399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 for Tuition and Fees Information:  </a:t>
            </a:r>
            <a:r>
              <a:rPr lang="en-US" dirty="0"/>
              <a:t>http://trends.collegeboard.org/college-pricing</a:t>
            </a:r>
          </a:p>
        </p:txBody>
      </p:sp>
    </p:spTree>
    <p:extLst>
      <p:ext uri="{BB962C8B-B14F-4D97-AF65-F5344CB8AC3E}">
        <p14:creationId xmlns:p14="http://schemas.microsoft.com/office/powerpoint/2010/main" val="30122855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1429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 to “Selective” Colleges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18789"/>
              </p:ext>
            </p:extLst>
          </p:nvPr>
        </p:nvGraphicFramePr>
        <p:xfrm>
          <a:off x="1009442" y="1807361"/>
          <a:ext cx="7143957" cy="4745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Your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Priorities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2400" b="1" i="1" dirty="0" smtClean="0"/>
              <a:t>What is important to </a:t>
            </a:r>
            <a:r>
              <a:rPr lang="en-US" sz="2400" b="1" i="1" u="sng" dirty="0" smtClean="0"/>
              <a:t>you</a:t>
            </a:r>
            <a:r>
              <a:rPr lang="en-US" sz="2400" b="1" i="1" dirty="0" smtClean="0"/>
              <a:t>?</a:t>
            </a:r>
          </a:p>
          <a:p>
            <a:pPr eaLnBrk="1" hangingPunct="1"/>
            <a:r>
              <a:rPr lang="en-US" sz="2400" dirty="0" smtClean="0"/>
              <a:t>Majors/Programs of Study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Offered</a:t>
            </a:r>
          </a:p>
          <a:p>
            <a:pPr eaLnBrk="1" hangingPunct="1"/>
            <a:r>
              <a:rPr lang="en-US" sz="2400" dirty="0" smtClean="0"/>
              <a:t>Size</a:t>
            </a:r>
          </a:p>
          <a:p>
            <a:r>
              <a:rPr lang="en-US" sz="2400" dirty="0" smtClean="0"/>
              <a:t>Location</a:t>
            </a:r>
            <a:endParaRPr lang="en-US" sz="2400" dirty="0"/>
          </a:p>
          <a:p>
            <a:pPr eaLnBrk="1" hangingPunct="1"/>
            <a:r>
              <a:rPr lang="en-US" sz="2400" dirty="0" smtClean="0"/>
              <a:t>Cost</a:t>
            </a:r>
          </a:p>
          <a:p>
            <a:pPr eaLnBrk="1" hangingPunct="1"/>
            <a:r>
              <a:rPr lang="en-US" sz="2400" dirty="0" smtClean="0"/>
              <a:t>Social Appeal</a:t>
            </a:r>
          </a:p>
          <a:p>
            <a:pPr eaLnBrk="1" hangingPunct="1"/>
            <a:r>
              <a:rPr lang="en-US" sz="2400" dirty="0" smtClean="0"/>
              <a:t>Residential Appeal</a:t>
            </a:r>
          </a:p>
          <a:p>
            <a:pPr eaLnBrk="1" hangingPunct="1"/>
            <a:r>
              <a:rPr lang="en-US" sz="2400" dirty="0" smtClean="0"/>
              <a:t>Diversity of Students and </a:t>
            </a:r>
          </a:p>
          <a:p>
            <a:pPr marL="0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Professors</a:t>
            </a:r>
          </a:p>
          <a:p>
            <a:pPr eaLnBrk="1" hangingPunct="1"/>
            <a:r>
              <a:rPr lang="en-US" sz="2400" dirty="0" smtClean="0"/>
              <a:t>Reputation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8436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399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sz="4800" b="1" dirty="0" smtClean="0"/>
              <a:t>College Priorities Activity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		</a:t>
            </a:r>
          </a:p>
          <a:p>
            <a:pPr>
              <a:buFont typeface="Arial" charset="0"/>
              <a:buNone/>
            </a:pPr>
            <a:r>
              <a:rPr lang="en-US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56090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Choosing Your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Priorities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54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u="sng" dirty="0" smtClean="0"/>
              <a:t>Discovering Your Options:</a:t>
            </a:r>
          </a:p>
          <a:p>
            <a:pPr eaLnBrk="1" hangingPunct="1"/>
            <a:r>
              <a:rPr lang="en-US" sz="2400" dirty="0" smtClean="0"/>
              <a:t>Websites</a:t>
            </a:r>
          </a:p>
          <a:p>
            <a:pPr eaLnBrk="1" hangingPunct="1"/>
            <a:r>
              <a:rPr lang="en-US" sz="2400" dirty="0" smtClean="0"/>
              <a:t>Blogs / Social Media</a:t>
            </a:r>
          </a:p>
          <a:p>
            <a:pPr eaLnBrk="1" hangingPunct="1"/>
            <a:r>
              <a:rPr lang="en-US" sz="2400" dirty="0" smtClean="0"/>
              <a:t>School Faculty</a:t>
            </a:r>
          </a:p>
          <a:p>
            <a:pPr eaLnBrk="1" hangingPunct="1"/>
            <a:r>
              <a:rPr lang="en-US" sz="2400" dirty="0" smtClean="0"/>
              <a:t>Family and Friends</a:t>
            </a:r>
          </a:p>
          <a:p>
            <a:pPr eaLnBrk="1" hangingPunct="1"/>
            <a:r>
              <a:rPr lang="en-US" sz="2400" dirty="0" smtClean="0"/>
              <a:t>College Fairs</a:t>
            </a:r>
          </a:p>
          <a:p>
            <a:pPr eaLnBrk="1" hangingPunct="1"/>
            <a:r>
              <a:rPr lang="en-US" sz="2400" dirty="0" smtClean="0"/>
              <a:t>College Rep Visits to CHS</a:t>
            </a:r>
          </a:p>
          <a:p>
            <a:pPr eaLnBrk="1" hangingPunct="1"/>
            <a:r>
              <a:rPr lang="en-US" sz="2400" dirty="0" smtClean="0"/>
              <a:t>Campus Visits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0484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9244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About Admission Tests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700" b="1" u="sng" dirty="0" smtClean="0">
                <a:solidFill>
                  <a:schemeClr val="bg2">
                    <a:lumMod val="75000"/>
                  </a:schemeClr>
                </a:solidFill>
              </a:rPr>
              <a:t> SAT </a:t>
            </a:r>
          </a:p>
          <a:p>
            <a:pPr lvl="1" eaLnBrk="1" hangingPunct="1"/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Length is 3 hours, 50 minutes (with essay)</a:t>
            </a:r>
          </a:p>
          <a:p>
            <a:pPr lvl="1" eaLnBrk="1" hangingPunct="1"/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Areas tested include Evidence-Based Reading and Writing, 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ath, and optional essay (2 section scores plus optional essay)</a:t>
            </a:r>
          </a:p>
          <a:p>
            <a:pPr lvl="1" eaLnBrk="1" hangingPunct="1"/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Total score out of 1600 (2 sections—each up to 800 points)</a:t>
            </a:r>
          </a:p>
          <a:p>
            <a:pPr lvl="1">
              <a:spcAft>
                <a:spcPts val="5400"/>
              </a:spcAft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Register at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https://sat.org/register  </a:t>
            </a:r>
            <a:endParaRPr lang="en-US" sz="220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/>
            <a:r>
              <a:rPr lang="en-US" sz="2700" b="1" u="sng" dirty="0" smtClean="0">
                <a:solidFill>
                  <a:schemeClr val="bg2">
                    <a:lumMod val="75000"/>
                  </a:schemeClr>
                </a:solidFill>
              </a:rPr>
              <a:t>ACT</a:t>
            </a:r>
            <a:endParaRPr lang="en-US" sz="27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eaLnBrk="1" hangingPunct="1"/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Length is 3 hours, 35 minutes (with essay)</a:t>
            </a:r>
          </a:p>
          <a:p>
            <a:pPr lvl="1" eaLnBrk="1" hangingPunct="1"/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Areas tested include English, Math, Reading, 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cience, and optional essay (4 section scores plus optional essay)</a:t>
            </a:r>
          </a:p>
          <a:p>
            <a:pPr lvl="1" eaLnBrk="1" hangingPunct="1"/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Total score out of 36 (based on the average of 4 tests)</a:t>
            </a:r>
          </a:p>
          <a:p>
            <a:pPr lvl="1"/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</a:rPr>
              <a:t>Register at 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http://www.actstudent.org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/</a:t>
            </a:r>
            <a:endParaRPr lang="en-US" sz="22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4648200"/>
            <a:ext cx="3304572" cy="1463153"/>
          </a:xfrm>
        </p:spPr>
        <p:txBody>
          <a:bodyPr anchor="ctr" anchorCtr="1"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and SAT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caplinger\AppData\Local\Microsoft\Windows\Temporary Internet Files\Content.IE5\ZJ9S6M3F\MC90004838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662946" cy="44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76800" y="914400"/>
            <a:ext cx="3158576" cy="489289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Colleges will generally take scores from either test and treat them equally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Many </a:t>
            </a:r>
            <a:r>
              <a:rPr lang="en-US" sz="2400" dirty="0"/>
              <a:t>colleges have minimum test scores required for </a:t>
            </a:r>
            <a:r>
              <a:rPr lang="en-US" sz="2400" dirty="0" smtClean="0"/>
              <a:t>admission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Some colleges may “super-score”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Recommended to send all scores---colleges will use the highest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Prep Options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PSAT “Next Steps” Access / Khan Academy </a:t>
            </a:r>
          </a:p>
          <a:p>
            <a:r>
              <a:rPr lang="en-US" sz="2400" dirty="0" smtClean="0"/>
              <a:t>FREE Testing and Educational Reference Center Database in </a:t>
            </a:r>
            <a:r>
              <a:rPr lang="en-US" sz="2400" dirty="0" err="1" smtClean="0"/>
              <a:t>MackinVIA</a:t>
            </a:r>
            <a:r>
              <a:rPr lang="en-US" sz="2400" dirty="0" smtClean="0"/>
              <a:t> through CHS Learning Commons</a:t>
            </a:r>
          </a:p>
          <a:p>
            <a:r>
              <a:rPr lang="en-US" sz="2400" dirty="0" smtClean="0"/>
              <a:t>FREE GACollege411.org Test Prep</a:t>
            </a:r>
          </a:p>
          <a:p>
            <a:r>
              <a:rPr lang="en-US" sz="2400" dirty="0" smtClean="0"/>
              <a:t>FREE March2Success.com Test Prep</a:t>
            </a:r>
          </a:p>
          <a:p>
            <a:r>
              <a:rPr lang="en-US" sz="2400" dirty="0" smtClean="0"/>
              <a:t>SAT Prep Class</a:t>
            </a:r>
          </a:p>
          <a:p>
            <a:r>
              <a:rPr lang="en-US" sz="2400" dirty="0" smtClean="0"/>
              <a:t>Princeton Review Partner Classes (SAT &amp; ACT)</a:t>
            </a:r>
          </a:p>
          <a:p>
            <a:r>
              <a:rPr lang="en-US" sz="2400" dirty="0" err="1" smtClean="0"/>
              <a:t>Applerouth</a:t>
            </a:r>
            <a:r>
              <a:rPr lang="en-US" sz="2400" dirty="0" smtClean="0"/>
              <a:t>, Kaplan, C2, </a:t>
            </a:r>
            <a:r>
              <a:rPr lang="en-US" sz="2400" dirty="0" err="1" smtClean="0"/>
              <a:t>Studyworks</a:t>
            </a:r>
            <a:r>
              <a:rPr lang="en-US" sz="2400" dirty="0" smtClean="0"/>
              <a:t>, and others</a:t>
            </a:r>
          </a:p>
          <a:p>
            <a:r>
              <a:rPr lang="en-US" sz="2400" dirty="0" smtClean="0"/>
              <a:t>Collegeboard.org – free practice questions</a:t>
            </a:r>
          </a:p>
          <a:p>
            <a:r>
              <a:rPr lang="en-US" sz="2400" dirty="0" smtClean="0"/>
              <a:t>ACTstudent.org – free practice questions</a:t>
            </a:r>
          </a:p>
          <a:p>
            <a:pPr algn="ctr">
              <a:spcBef>
                <a:spcPts val="2400"/>
              </a:spcBef>
              <a:buFont typeface="Arial" charset="0"/>
              <a:buNone/>
            </a:pPr>
            <a:r>
              <a:rPr lang="en-US" sz="2000" b="1" i="1" dirty="0" smtClean="0"/>
              <a:t>Remember that the best preparation includes taking college prep classes and reading as often as possible!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64" y="685800"/>
            <a:ext cx="7698346" cy="693356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b="1" dirty="0" smtClean="0"/>
              <a:t>Types of Financial Aid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>
          <a:xfrm>
            <a:off x="1004553" y="1905000"/>
            <a:ext cx="3258698" cy="21336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GRANTS</a:t>
            </a:r>
          </a:p>
          <a:p>
            <a:pPr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Gift-Aid: do </a:t>
            </a:r>
            <a:r>
              <a:rPr lang="en-US" b="1" i="1" dirty="0" smtClean="0"/>
              <a:t>not</a:t>
            </a:r>
            <a:r>
              <a:rPr lang="en-US" dirty="0" smtClean="0"/>
              <a:t> have to be repaid</a:t>
            </a:r>
          </a:p>
          <a:p>
            <a:pPr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State or federal money</a:t>
            </a:r>
          </a:p>
          <a:p>
            <a:pPr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Predominantly need-based</a:t>
            </a:r>
          </a:p>
          <a:p>
            <a:pPr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Ex: Pell Grant, TEACH Grant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>
          <a:xfrm>
            <a:off x="4450697" y="4199450"/>
            <a:ext cx="3469810" cy="1896550"/>
          </a:xfrm>
          <a:ln>
            <a:solidFill>
              <a:schemeClr val="tx1"/>
            </a:solidFill>
          </a:ln>
        </p:spPr>
        <p:txBody>
          <a:bodyPr anchor="t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LOANS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i="1" dirty="0" smtClean="0"/>
              <a:t>Must</a:t>
            </a:r>
            <a:r>
              <a:rPr lang="en-US" dirty="0" smtClean="0"/>
              <a:t> be repaid with interest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Government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0555" y="1905000"/>
            <a:ext cx="3469952" cy="2133600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1350"/>
              </a:spcBef>
              <a:spcAft>
                <a:spcPts val="450"/>
              </a:spcAft>
              <a:buNone/>
            </a:pPr>
            <a:r>
              <a:rPr lang="en-US" sz="64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SCHOLARSHIPS</a:t>
            </a:r>
            <a:endParaRPr lang="en-US" sz="64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5100" dirty="0"/>
              <a:t>Do </a:t>
            </a:r>
            <a:r>
              <a:rPr lang="en-US" sz="5100" b="1" i="1" dirty="0"/>
              <a:t>not</a:t>
            </a:r>
            <a:r>
              <a:rPr lang="en-US" sz="5100" dirty="0"/>
              <a:t> have to be repaid</a:t>
            </a:r>
          </a:p>
          <a:p>
            <a:pPr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5100" dirty="0"/>
              <a:t>Merit-based (GPA, athletics, community service)</a:t>
            </a:r>
          </a:p>
          <a:p>
            <a:pPr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5100" dirty="0"/>
              <a:t>Need-based (family income)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5100" dirty="0"/>
              <a:t/>
            </a:r>
            <a:br>
              <a:rPr lang="en-US" sz="5100" dirty="0"/>
            </a:br>
            <a:r>
              <a:rPr lang="en-US" sz="4800" b="1" dirty="0"/>
              <a:t>Scholarship info at </a:t>
            </a:r>
            <a:r>
              <a:rPr lang="en-US" sz="4800" b="1" dirty="0">
                <a:hlinkClick r:id="rId2"/>
              </a:rPr>
              <a:t>www.mycentennialcounseling.com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1004553" y="4199452"/>
            <a:ext cx="3258838" cy="189654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575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/>
            </a:r>
            <a:br>
              <a:rPr lang="en-US" sz="1575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en-US" sz="1700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WORK STUDY</a:t>
            </a:r>
          </a:p>
          <a:p>
            <a:pPr>
              <a:spcBef>
                <a:spcPts val="45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/>
              <a:t>Money you earn while working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/>
              <a:t>On campus</a:t>
            </a:r>
          </a:p>
          <a:p>
            <a:pPr lvl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/>
              <a:t>Designated places of work from the school</a:t>
            </a:r>
          </a:p>
          <a:p>
            <a:pPr>
              <a:spcBef>
                <a:spcPts val="45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/>
              <a:t>Does </a:t>
            </a:r>
            <a:r>
              <a:rPr lang="en-US" sz="1500" b="1" i="1" dirty="0"/>
              <a:t>not</a:t>
            </a:r>
            <a:r>
              <a:rPr lang="en-US" sz="1500" dirty="0"/>
              <a:t> have to be repaid</a:t>
            </a:r>
          </a:p>
          <a:p>
            <a:pPr>
              <a:spcBef>
                <a:spcPts val="45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/>
              <a:t>Primarily need-based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4303466"/>
              </p:ext>
            </p:extLst>
          </p:nvPr>
        </p:nvGraphicFramePr>
        <p:xfrm>
          <a:off x="-34119" y="1417638"/>
          <a:ext cx="4579400" cy="52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0279895"/>
              </p:ext>
            </p:extLst>
          </p:nvPr>
        </p:nvGraphicFramePr>
        <p:xfrm>
          <a:off x="4545281" y="13716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171272" y="381000"/>
            <a:ext cx="8924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CENTENNIAL COUNSELING DEPARTMENT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8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7" y="609600"/>
            <a:ext cx="8171645" cy="865411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sz="2400" b="1" dirty="0" smtClean="0"/>
              <a:t>What are the HOPE &amp; Zell Miller Scholarships?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3000" y="2541946"/>
            <a:ext cx="3116356" cy="143521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450"/>
              </a:spcBef>
            </a:pPr>
            <a:r>
              <a:rPr lang="en-US" dirty="0"/>
              <a:t>3.0 GPA in core classes</a:t>
            </a:r>
          </a:p>
          <a:p>
            <a:r>
              <a:rPr lang="en-US" dirty="0" smtClean="0"/>
              <a:t>Funding depends on the school with award limits</a:t>
            </a:r>
          </a:p>
          <a:p>
            <a:pPr lvl="1"/>
            <a:r>
              <a:rPr lang="en-US" dirty="0" smtClean="0"/>
              <a:t>Private </a:t>
            </a:r>
            <a:r>
              <a:rPr lang="en-US" dirty="0"/>
              <a:t>vs. </a:t>
            </a:r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DOES NOT COVER 100%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42909" y="2583198"/>
            <a:ext cx="3405690" cy="169772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450"/>
              </a:spcBef>
            </a:pPr>
            <a:r>
              <a:rPr lang="en-US" dirty="0"/>
              <a:t>3.7 GPA in core classes</a:t>
            </a:r>
          </a:p>
          <a:p>
            <a:r>
              <a:rPr lang="en-US" dirty="0" smtClean="0"/>
              <a:t>SAT </a:t>
            </a:r>
            <a:r>
              <a:rPr lang="en-US" dirty="0"/>
              <a:t>score of 1200 combined (no super score) </a:t>
            </a:r>
            <a:r>
              <a:rPr lang="en-US" b="1" dirty="0"/>
              <a:t>or</a:t>
            </a:r>
            <a:r>
              <a:rPr lang="en-US" dirty="0"/>
              <a:t> ACT of 26 </a:t>
            </a:r>
            <a:r>
              <a:rPr lang="en-US" b="1" dirty="0"/>
              <a:t>or</a:t>
            </a:r>
            <a:r>
              <a:rPr lang="en-US" dirty="0"/>
              <a:t> valedictorian or salutatorian</a:t>
            </a:r>
          </a:p>
          <a:p>
            <a:r>
              <a:rPr lang="en-US" dirty="0" smtClean="0"/>
              <a:t>Award limits</a:t>
            </a:r>
          </a:p>
          <a:p>
            <a:pPr lvl="1"/>
            <a:r>
              <a:rPr lang="en-US" dirty="0" smtClean="0"/>
              <a:t>Public = full tuition</a:t>
            </a:r>
          </a:p>
          <a:p>
            <a:pPr lvl="1"/>
            <a:r>
              <a:rPr lang="en-US" dirty="0" smtClean="0"/>
              <a:t>Private = tuition assistance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2122600"/>
            <a:ext cx="3116356" cy="33125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HOPE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42908" y="2122600"/>
            <a:ext cx="3405691" cy="3312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Zell Miller</a:t>
            </a:r>
            <a:endParaRPr lang="en-US" b="1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43000" y="4928511"/>
            <a:ext cx="6553200" cy="10050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Receive credit for 4 classes that meet the </a:t>
            </a:r>
            <a:r>
              <a:rPr lang="en-US" sz="1400" dirty="0">
                <a:solidFill>
                  <a:schemeClr val="tx1"/>
                </a:solidFill>
                <a:hlinkClick r:id="rId3"/>
              </a:rPr>
              <a:t>HOPE &amp; Zell Miller rigor requirement</a:t>
            </a:r>
            <a:r>
              <a:rPr lang="en-US" sz="1400" dirty="0">
                <a:solidFill>
                  <a:schemeClr val="tx1"/>
                </a:solidFill>
              </a:rPr>
              <a:t>.  </a:t>
            </a:r>
          </a:p>
          <a:p>
            <a:r>
              <a:rPr lang="en-US" sz="1400" dirty="0"/>
              <a:t>Complete the FAFSA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143001" y="4410269"/>
            <a:ext cx="6705598" cy="388898"/>
          </a:xfrm>
          <a:prstGeom prst="rect">
            <a:avLst/>
          </a:prstGeom>
          <a:solidFill>
            <a:schemeClr val="accent4"/>
          </a:solidFill>
        </p:spPr>
        <p:txBody>
          <a:bodyPr vert="horz" lIns="68580" tIns="0" rIns="6858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</a:rPr>
              <a:t>BOTH HOPE &amp; Zell Miller</a:t>
            </a:r>
          </a:p>
        </p:txBody>
      </p:sp>
    </p:spTree>
    <p:extLst>
      <p:ext uri="{BB962C8B-B14F-4D97-AF65-F5344CB8AC3E}">
        <p14:creationId xmlns:p14="http://schemas.microsoft.com/office/powerpoint/2010/main" val="42295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14381" y="4038600"/>
          <a:ext cx="5315239" cy="2401245"/>
        </p:xfrm>
        <a:graphic>
          <a:graphicData uri="http://schemas.openxmlformats.org/drawingml/2006/table">
            <a:tbl>
              <a:tblPr firstRow="1" firstCol="1" bandRow="1"/>
              <a:tblGrid>
                <a:gridCol w="1481344"/>
                <a:gridCol w="1368964"/>
                <a:gridCol w="1392235"/>
                <a:gridCol w="1072696"/>
              </a:tblGrid>
              <a:tr h="557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Course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Semester Grade w/Honors Points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Semester Grade w/out Honors Points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Converted to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 4.0 scale points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10</a:t>
                      </a:r>
                      <a:r>
                        <a:rPr lang="en-US" sz="1000" baseline="30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th</a:t>
                      </a: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 Grade Lit Honors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entury Gothic"/>
                          <a:ea typeface="Calibri"/>
                          <a:cs typeface="Segoe UI"/>
                        </a:rPr>
                        <a:t>CCGPS </a:t>
                      </a: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Geometry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Physical Science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AP World History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3.5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French 2 Honors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Weight Training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Add converted points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15.5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Divide sum by # of eligible classes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15.5  ÷  5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HOPE GPA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3.1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7700" y="1759130"/>
            <a:ext cx="7848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b="1" dirty="0" smtClean="0">
                <a:ea typeface="Calibri"/>
                <a:cs typeface="Segoe UI"/>
              </a:rPr>
              <a:t>The </a:t>
            </a:r>
            <a:r>
              <a:rPr lang="en-US" sz="1400" b="1" dirty="0">
                <a:ea typeface="Calibri"/>
                <a:cs typeface="Segoe UI"/>
              </a:rPr>
              <a:t>HOPE GPA only includes attempted core academic courses taken in grades 9 – 12</a:t>
            </a:r>
            <a:r>
              <a:rPr lang="en-US" sz="1400" dirty="0" smtClean="0">
                <a:ea typeface="Calibri"/>
                <a:cs typeface="Segoe UI"/>
              </a:rPr>
              <a:t>. </a:t>
            </a:r>
            <a:r>
              <a:rPr lang="en-US" sz="1300" dirty="0" smtClean="0">
                <a:ea typeface="Calibri"/>
                <a:cs typeface="Segoe UI"/>
              </a:rPr>
              <a:t>(Lang Arts, Math, Science, Soc Studies &amp; World Lang)</a:t>
            </a:r>
            <a:endParaRPr lang="en-US" sz="1300" dirty="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Semester numeric grades are converted to a 4.0 scale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* The 7 honors points for Honors, Advanced Placement, and MOWR classes are subtracted before grades are converted to the 4.0 scale.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A  =  4 points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B  =   3 points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C  =  2 points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F  =   0 points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        .5 point added to each AP and Dual Enrollment grade (points cannot go higher than 4)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09600" y="829063"/>
          <a:ext cx="7848600" cy="488535"/>
        </p:xfrm>
        <a:graphic>
          <a:graphicData uri="http://schemas.openxmlformats.org/drawingml/2006/table">
            <a:tbl>
              <a:tblPr firstRow="1" firstCol="1" bandRow="1"/>
              <a:tblGrid>
                <a:gridCol w="7848600"/>
              </a:tblGrid>
              <a:tr h="488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 dirty="0" smtClean="0">
                          <a:effectLst/>
                          <a:latin typeface="Century Gothic"/>
                          <a:ea typeface="Calibri"/>
                          <a:cs typeface="Segoe UI"/>
                        </a:rPr>
                        <a:t>Calculating the </a:t>
                      </a:r>
                      <a:r>
                        <a:rPr lang="en-US" sz="2400" b="1" cap="all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hope gpa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9" marR="64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4" name="Picture 2" descr="C:\Users\caplinger\AppData\Local\Microsoft\Windows\Temporary Internet Files\Content.IE5\XUJRGU4L\MM90028529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2" y="407053"/>
            <a:ext cx="1266200" cy="12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7428772" y="6096001"/>
            <a:ext cx="97840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caplinger\AppData\Local\Microsoft\Windows\Temporary Internet Files\Content.IE5\XUJRGU4L\MM90028529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2" y="362152"/>
            <a:ext cx="1266200" cy="12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aplinger\AppData\Local\Microsoft\Windows\Temporary Internet Files\Content.IE5\XUJRGU4L\MM90028529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0861"/>
            <a:ext cx="1266200" cy="12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9244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DUAL ENROLLMENT PREVIEW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9607"/>
            <a:ext cx="7924800" cy="50292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bg2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APPLY TO THE COLLEGE BY MARCH 31 (GPC, GA. TECH, ETC.) – ACCEPTED BY THE COLLEGE, NOT BY CENTENNIAL</a:t>
            </a:r>
          </a:p>
          <a:p>
            <a:pPr>
              <a:spcAft>
                <a:spcPts val="1200"/>
              </a:spcAft>
              <a:buClr>
                <a:schemeClr val="bg2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MINIMUM GPA REQUIRED</a:t>
            </a:r>
          </a:p>
          <a:p>
            <a:pPr>
              <a:spcAft>
                <a:spcPts val="1200"/>
              </a:spcAft>
              <a:buClr>
                <a:schemeClr val="bg2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TAKE ACT BY FEBRUARY 2018 AND/OR SAT BY MARCH 2018</a:t>
            </a:r>
          </a:p>
          <a:p>
            <a:pPr>
              <a:spcAft>
                <a:spcPts val="1200"/>
              </a:spcAft>
              <a:buClr>
                <a:schemeClr val="bg2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NO COST FOR TUITION </a:t>
            </a:r>
          </a:p>
          <a:p>
            <a:pPr>
              <a:spcAft>
                <a:spcPts val="1200"/>
              </a:spcAft>
              <a:buClr>
                <a:schemeClr val="bg2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COLLEGE CREDITS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  <a:solidFill>
            <a:schemeClr val="tx1">
              <a:lumMod val="95000"/>
            </a:schemeClr>
          </a:solidFill>
          <a:ln w="76200">
            <a:solidFill>
              <a:schemeClr val="tx2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chemeClr val="bg1"/>
                </a:solidFill>
              </a:rPr>
              <a:t>In School</a:t>
            </a:r>
            <a:endParaRPr lang="en-US" sz="3000" u="sng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Stay focused on academics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Do not lighten your academic load for senior year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Attend daily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Stay involved in school activities (commitment/leadership)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chemeClr val="bg1"/>
                </a:solidFill>
              </a:rPr>
              <a:t>Standardized Testing</a:t>
            </a:r>
            <a:endParaRPr lang="en-US" sz="3000" u="sng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Prepare for and register for ACT / SAT tests as appropriate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Take AP tests as appropriate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chemeClr val="bg1"/>
                </a:solidFill>
              </a:rPr>
              <a:t>College Exploration</a:t>
            </a:r>
            <a:endParaRPr lang="en-US" sz="3000" u="sng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Explore colleges on the Web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Visit colleges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Meet with college representatives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Attend college fairs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952999"/>
          </a:xfrm>
          <a:solidFill>
            <a:schemeClr val="tx1"/>
          </a:solidFill>
          <a:ln w="76200"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spcAft>
                <a:spcPts val="3000"/>
              </a:spcAft>
            </a:pPr>
            <a:r>
              <a:rPr lang="en-US" sz="2400" dirty="0" smtClean="0"/>
              <a:t>Junior Guidance Packet and Graduation Status Report (Junior Advisement)</a:t>
            </a:r>
          </a:p>
          <a:p>
            <a:pPr eaLnBrk="1" hangingPunct="1">
              <a:spcAft>
                <a:spcPts val="3000"/>
              </a:spcAft>
            </a:pPr>
            <a:r>
              <a:rPr lang="en-US" sz="2400" u="sng" dirty="0" smtClean="0"/>
              <a:t>www.mycentennialcounseling.com</a:t>
            </a:r>
          </a:p>
          <a:p>
            <a:pPr eaLnBrk="1" hangingPunct="1">
              <a:spcAft>
                <a:spcPts val="3000"/>
              </a:spcAft>
            </a:pPr>
            <a:r>
              <a:rPr lang="en-US" sz="2400" dirty="0" smtClean="0"/>
              <a:t>Georgia Career Information System (GCIS)</a:t>
            </a:r>
          </a:p>
          <a:p>
            <a:pPr eaLnBrk="1" hangingPunct="1">
              <a:spcAft>
                <a:spcPts val="3000"/>
              </a:spcAft>
            </a:pPr>
            <a:r>
              <a:rPr lang="en-US" sz="2400" smtClean="0"/>
              <a:t>GA Futures</a:t>
            </a:r>
            <a:endParaRPr lang="en-US" sz="24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09442" y="457201"/>
            <a:ext cx="7125113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467599" cy="5410200"/>
          </a:xfr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400" dirty="0" smtClean="0">
                <a:solidFill>
                  <a:schemeClr val="bg1"/>
                </a:solidFill>
                <a:hlinkClick r:id="rId2"/>
              </a:rPr>
              <a:t>www.bigfuture.collegeboard.org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www.inlikeme.com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spcAft>
                <a:spcPts val="2400"/>
              </a:spcAft>
            </a:pPr>
            <a:r>
              <a:rPr lang="en-US" sz="2400" dirty="0" smtClean="0">
                <a:solidFill>
                  <a:schemeClr val="bg1"/>
                </a:solidFill>
                <a:hlinkClick r:id="rId4"/>
              </a:rPr>
              <a:t>www.unigo.com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spcAft>
                <a:spcPts val="2400"/>
              </a:spcAft>
            </a:pPr>
            <a:r>
              <a:rPr lang="en-US" sz="2400" dirty="0" smtClean="0">
                <a:solidFill>
                  <a:schemeClr val="bg1"/>
                </a:solidFill>
                <a:hlinkClick r:id="rId5"/>
              </a:rPr>
              <a:t>www.cappex.com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spcAft>
                <a:spcPts val="2400"/>
              </a:spcAft>
            </a:pPr>
            <a:r>
              <a:rPr lang="en-US" sz="2400" dirty="0" smtClean="0">
                <a:solidFill>
                  <a:schemeClr val="bg1"/>
                </a:solidFill>
                <a:hlinkClick r:id="rId6"/>
              </a:rPr>
              <a:t>www.fastweb.com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400" dirty="0" smtClean="0">
                <a:solidFill>
                  <a:schemeClr val="bg1"/>
                </a:solidFill>
                <a:hlinkClick r:id="rId7"/>
              </a:rPr>
              <a:t>https</a:t>
            </a:r>
            <a:r>
              <a:rPr lang="en-US" sz="2400" dirty="0">
                <a:solidFill>
                  <a:schemeClr val="bg1"/>
                </a:solidFill>
                <a:hlinkClick r:id="rId7"/>
              </a:rPr>
              <a:t>://colleges.niche.com</a:t>
            </a:r>
            <a:r>
              <a:rPr lang="en-US" sz="2400" dirty="0" smtClean="0">
                <a:solidFill>
                  <a:schemeClr val="bg1"/>
                </a:solidFill>
                <a:hlinkClick r:id="rId7"/>
              </a:rPr>
              <a:t>/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hlinkClick r:id="rId8"/>
              </a:rPr>
              <a:t>https://collegescorecard.ed.gov</a:t>
            </a:r>
            <a:r>
              <a:rPr lang="en-US" sz="2400" dirty="0" smtClean="0">
                <a:solidFill>
                  <a:schemeClr val="bg1"/>
                </a:solidFill>
                <a:hlinkClick r:id="rId8"/>
              </a:rPr>
              <a:t>/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spcAft>
                <a:spcPts val="2400"/>
              </a:spcAft>
              <a:buNone/>
            </a:pP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62000" y="3276600"/>
            <a:ext cx="7696199" cy="2743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</a:pPr>
            <a:r>
              <a:rPr lang="en-US" sz="3600" dirty="0" smtClean="0"/>
              <a:t>This Presentation May Be Found Online at </a:t>
            </a:r>
            <a:r>
              <a:rPr lang="en-US" sz="3200" dirty="0" smtClean="0">
                <a:hlinkClick r:id="rId2"/>
              </a:rPr>
              <a:t>www.mycentennialcounseling.com</a:t>
            </a:r>
            <a:endParaRPr lang="en-US" sz="3200" dirty="0" smtClean="0"/>
          </a:p>
        </p:txBody>
      </p:sp>
      <p:pic>
        <p:nvPicPr>
          <p:cNvPr id="3087" name="Picture 15" descr="C:\Users\caplinger\AppData\Local\Microsoft\Windows\Temporary Internet Files\Content.IE5\E7FHDQ01\MC9003917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15744"/>
            <a:ext cx="2122329" cy="2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648200" cy="50292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6500" b="1" dirty="0" smtClean="0"/>
              <a:t>Thank you for your attention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2057400" y="5638800"/>
            <a:ext cx="5029200" cy="1158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  <a:p>
            <a:pPr algn="ctr">
              <a:defRPr/>
            </a:pPr>
            <a:r>
              <a:rPr lang="en-US" dirty="0" smtClean="0"/>
              <a:t>  </a:t>
            </a:r>
            <a:r>
              <a:rPr lang="en-US" sz="1800" dirty="0" smtClean="0"/>
              <a:t>CHS Counseling Department</a:t>
            </a:r>
          </a:p>
          <a:p>
            <a:pPr algn="ctr">
              <a:defRPr/>
            </a:pPr>
            <a:r>
              <a:rPr lang="en-US" sz="1800" u="sng" dirty="0" smtClean="0"/>
              <a:t>www.mycentennialcounseling.com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5122" name="Picture 2" descr="C:\Users\caplinger\AppData\Local\Microsoft\Windows\Temporary Internet Files\Content.IE5\A84M3A0C\MC900056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807432" cy="13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14400"/>
          </a:xfrm>
        </p:spPr>
        <p:txBody>
          <a:bodyPr/>
          <a:lstStyle/>
          <a:p>
            <a:pPr algn="ctr"/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410200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6700" u="sng" dirty="0" smtClean="0">
              <a:solidFill>
                <a:schemeClr val="accent3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7200" dirty="0" smtClean="0"/>
              <a:t>Important Events and Dates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7200" dirty="0" smtClean="0"/>
              <a:t>Searching For Colleges / Discovering Your Options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7200" dirty="0" smtClean="0"/>
              <a:t>Top Questions to Guide you to the Perfect College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> </a:t>
            </a:r>
            <a:endParaRPr lang="en-US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sz="1100" dirty="0" smtClean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GCIS College Search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3000" b="1" dirty="0" smtClean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www.gcic.peachnet.edu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Username: </a:t>
            </a:r>
            <a:r>
              <a:rPr lang="en-US" sz="2400" u="sng" dirty="0" smtClean="0">
                <a:solidFill>
                  <a:schemeClr val="accent6">
                    <a:lumMod val="50000"/>
                  </a:schemeClr>
                </a:solidFill>
              </a:rPr>
              <a:t>student </a:t>
            </a:r>
            <a:r>
              <a:rPr lang="en-US" sz="2400" u="sng" dirty="0" smtClean="0">
                <a:solidFill>
                  <a:schemeClr val="accent6">
                    <a:lumMod val="50000"/>
                  </a:schemeClr>
                </a:solidFill>
              </a:rPr>
              <a:t>ID+s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(e.g. 123456789s)</a:t>
            </a:r>
          </a:p>
          <a:p>
            <a:pPr lvl="1" eaLnBrk="1" hangingPunct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Password: </a:t>
            </a:r>
            <a:r>
              <a:rPr lang="en-US" sz="2400" u="sng" dirty="0" smtClean="0">
                <a:solidFill>
                  <a:schemeClr val="accent6">
                    <a:lumMod val="50000"/>
                  </a:schemeClr>
                </a:solidFill>
              </a:rPr>
              <a:t>CHSKnights2019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 (cap sensitive)</a:t>
            </a:r>
          </a:p>
          <a:p>
            <a:pPr marL="457200" lvl="1" indent="0" eaLnBrk="1" hangingPunct="1"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*College Week: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Juniors completed a GCIS College Sort Activity and saved at least 3 colleges to their profiles</a:t>
            </a:r>
          </a:p>
          <a:p>
            <a:pPr marL="457200" lvl="1" indent="0" eaLnBrk="1" hangingPunct="1">
              <a:buNone/>
            </a:pPr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256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3"/>
          <a:stretch/>
        </p:blipFill>
        <p:spPr bwMode="auto">
          <a:xfrm>
            <a:off x="5562600" y="1752600"/>
            <a:ext cx="3048000" cy="13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244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CHS Counseling Junior Advisement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600200"/>
          </a:xfrm>
        </p:spPr>
        <p:txBody>
          <a:bodyPr>
            <a:noAutofit/>
          </a:bodyPr>
          <a:lstStyle/>
          <a:p>
            <a:pPr marL="514350" indent="-514350" algn="ctr">
              <a:buFont typeface="Arial" charset="0"/>
              <a:buNone/>
            </a:pPr>
            <a:endParaRPr lang="en-US" sz="2800" b="1" dirty="0"/>
          </a:p>
          <a:p>
            <a:pPr marL="514350" indent="-514350" algn="ctr">
              <a:buFont typeface="Arial" charset="0"/>
              <a:buNone/>
            </a:pPr>
            <a:r>
              <a:rPr lang="en-US" sz="2800" b="1" dirty="0" smtClean="0"/>
              <a:t>Meet with your School Counselor for Junior Advisement Conferences November </a:t>
            </a:r>
            <a:r>
              <a:rPr lang="en-US" sz="2800" b="1" smtClean="0"/>
              <a:t>– March</a:t>
            </a:r>
            <a:endParaRPr lang="en-US" sz="2800" b="1" i="1" dirty="0" smtClean="0"/>
          </a:p>
        </p:txBody>
      </p:sp>
      <p:pic>
        <p:nvPicPr>
          <p:cNvPr id="5124" name="Picture 2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5179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 XP\Media\CntCD1\ClipArt1\j0199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263" y="1498979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 101 for Class of 2019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mycentennialcounseling.com/wp-content/uploads/remind101-class-2019-1-e1502286018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0" y="1752600"/>
            <a:ext cx="807043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a College Search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399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sz="4800" b="1" dirty="0" smtClean="0"/>
              <a:t>If you were to choose a college today, which one would you choose, and why?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		</a:t>
            </a:r>
          </a:p>
          <a:p>
            <a:pPr>
              <a:buFont typeface="Arial" charset="0"/>
              <a:buNone/>
            </a:pPr>
            <a:r>
              <a:rPr lang="en-US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70531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 Technical College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798" y="1600201"/>
          <a:ext cx="845820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2"/>
                <a:gridCol w="2514600"/>
                <a:gridCol w="2819399"/>
              </a:tblGrid>
              <a:tr h="7728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Tuition &amp;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</a:tr>
              <a:tr h="4256386">
                <a:tc>
                  <a:txBody>
                    <a:bodyPr/>
                    <a:lstStyle/>
                    <a:p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Associates, Certificate, Diploma</a:t>
                      </a:r>
                    </a:p>
                    <a:p>
                      <a:endParaRPr lang="en-US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baseline="0" dirty="0" smtClean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Classes and degrees directly aligned with a particular career or job field. </a:t>
                      </a:r>
                    </a:p>
                    <a:p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GA Technical College System has a 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</a:rPr>
                        <a:t>98% placement rate 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within six months of student graduation.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Approximately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$4000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 for full-time enrollment (Gwinnett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Technical College)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High School Diploma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ACCUPLACER typically required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SAT / ACT optional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26369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5513</TotalTime>
  <Words>1219</Words>
  <Application>Microsoft Office PowerPoint</Application>
  <PresentationFormat>On-screen Show (4:3)</PresentationFormat>
  <Paragraphs>282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Segoe UI</vt:lpstr>
      <vt:lpstr>Times New Roman</vt:lpstr>
      <vt:lpstr>Trebuchet MS</vt:lpstr>
      <vt:lpstr>Verdana</vt:lpstr>
      <vt:lpstr>Wingdings</vt:lpstr>
      <vt:lpstr>Wingdings 2</vt:lpstr>
      <vt:lpstr>Autumn</vt:lpstr>
      <vt:lpstr>Junior Classroom Guidance:  Choosing The Perfect College!</vt:lpstr>
      <vt:lpstr>PowerPoint Presentation</vt:lpstr>
      <vt:lpstr>Materials and Agenda</vt:lpstr>
      <vt:lpstr>GCIS College Search</vt:lpstr>
      <vt:lpstr>CHS Counseling Junior Advisement</vt:lpstr>
      <vt:lpstr>Remind 101 for Class of 2019</vt:lpstr>
      <vt:lpstr>Preparing for a College Search</vt:lpstr>
      <vt:lpstr>PowerPoint Presentation</vt:lpstr>
      <vt:lpstr>Two Year Technical College </vt:lpstr>
      <vt:lpstr>Two Year Junior College</vt:lpstr>
      <vt:lpstr>Four Year Colleges &amp; Universities</vt:lpstr>
      <vt:lpstr>Admission to “Selective” Colleges</vt:lpstr>
      <vt:lpstr>Choosing Your  College Priorities</vt:lpstr>
      <vt:lpstr>PowerPoint Presentation</vt:lpstr>
      <vt:lpstr>Choosing Your  College Priorities</vt:lpstr>
      <vt:lpstr>About Admission Tests</vt:lpstr>
      <vt:lpstr>ACT and SAT</vt:lpstr>
      <vt:lpstr>Test Prep Options</vt:lpstr>
      <vt:lpstr>Types of Financial Aid</vt:lpstr>
      <vt:lpstr>What are the HOPE &amp; Zell Miller Scholarships?</vt:lpstr>
      <vt:lpstr>PowerPoint Presentation</vt:lpstr>
      <vt:lpstr>DUAL ENROLLMENT PREVIEW</vt:lpstr>
      <vt:lpstr>Junior Priorities</vt:lpstr>
      <vt:lpstr>RESOURCES</vt:lpstr>
      <vt:lpstr>RESOURCES</vt:lpstr>
      <vt:lpstr>RESOURCES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College Search Success</dc:title>
  <dc:creator>Cox, Patrick H</dc:creator>
  <cp:lastModifiedBy>Graver, Heidi M</cp:lastModifiedBy>
  <cp:revision>631</cp:revision>
  <cp:lastPrinted>2017-01-25T15:31:33Z</cp:lastPrinted>
  <dcterms:created xsi:type="dcterms:W3CDTF">2006-08-16T00:00:00Z</dcterms:created>
  <dcterms:modified xsi:type="dcterms:W3CDTF">2018-02-07T20:23:27Z</dcterms:modified>
</cp:coreProperties>
</file>