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8"/>
  </p:notesMasterIdLst>
  <p:handoutMasterIdLst>
    <p:handoutMasterId r:id="rId29"/>
  </p:handoutMasterIdLst>
  <p:sldIdLst>
    <p:sldId id="256" r:id="rId2"/>
    <p:sldId id="327" r:id="rId3"/>
    <p:sldId id="274" r:id="rId4"/>
    <p:sldId id="285" r:id="rId5"/>
    <p:sldId id="298" r:id="rId6"/>
    <p:sldId id="328" r:id="rId7"/>
    <p:sldId id="275" r:id="rId8"/>
    <p:sldId id="324" r:id="rId9"/>
    <p:sldId id="286" r:id="rId10"/>
    <p:sldId id="306" r:id="rId11"/>
    <p:sldId id="325" r:id="rId12"/>
    <p:sldId id="280" r:id="rId13"/>
    <p:sldId id="288" r:id="rId14"/>
    <p:sldId id="261" r:id="rId15"/>
    <p:sldId id="332" r:id="rId16"/>
    <p:sldId id="289" r:id="rId17"/>
    <p:sldId id="337" r:id="rId18"/>
    <p:sldId id="336" r:id="rId19"/>
    <p:sldId id="335" r:id="rId20"/>
    <p:sldId id="322" r:id="rId21"/>
    <p:sldId id="273" r:id="rId22"/>
    <p:sldId id="333" r:id="rId23"/>
    <p:sldId id="278" r:id="rId24"/>
    <p:sldId id="300" r:id="rId25"/>
    <p:sldId id="312" r:id="rId26"/>
    <p:sldId id="301" r:id="rId27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 autoAdjust="0"/>
    <p:restoredTop sz="94710" autoAdjust="0"/>
  </p:normalViewPr>
  <p:slideViewPr>
    <p:cSldViewPr>
      <p:cViewPr varScale="1">
        <p:scale>
          <a:sx n="109" d="100"/>
          <a:sy n="109" d="100"/>
        </p:scale>
        <p:origin x="108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66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0A9ED8-1840-4924-8DB8-FCCE286404A2}" type="doc">
      <dgm:prSet loTypeId="urn:microsoft.com/office/officeart/2005/8/layout/vList3" loCatId="list" qsTypeId="urn:microsoft.com/office/officeart/2005/8/quickstyle/simple2" qsCatId="simple" csTypeId="urn:microsoft.com/office/officeart/2005/8/colors/colorful1" csCatId="colorful" phldr="1"/>
      <dgm:spPr/>
    </dgm:pt>
    <dgm:pt modelId="{4C9C01DB-5949-43D0-8560-F34C81889E83}">
      <dgm:prSet phldrT="[Text]" custT="1"/>
      <dgm:spPr/>
      <dgm:t>
        <a:bodyPr/>
        <a:lstStyle/>
        <a:p>
          <a:r>
            <a:rPr lang="en-US" sz="2400" b="1" u="sng" dirty="0" smtClean="0">
              <a:solidFill>
                <a:schemeClr val="bg1"/>
              </a:solidFill>
            </a:rPr>
            <a:t>A-C  </a:t>
          </a:r>
          <a:r>
            <a:rPr lang="en-US" sz="2400" b="1" u="none" dirty="0" smtClean="0">
              <a:solidFill>
                <a:schemeClr val="bg1"/>
              </a:solidFill>
            </a:rPr>
            <a:t>                                                                                                   </a:t>
          </a:r>
          <a:r>
            <a:rPr lang="en-US" sz="2400" u="none" dirty="0" smtClean="0">
              <a:solidFill>
                <a:schemeClr val="bg1"/>
              </a:solidFill>
            </a:rPr>
            <a:t>Ms. Beaty</a:t>
          </a:r>
          <a:r>
            <a:rPr lang="en-US" sz="2400" dirty="0" smtClean="0">
              <a:solidFill>
                <a:schemeClr val="bg1"/>
              </a:solidFill>
            </a:rPr>
            <a:t> </a:t>
          </a:r>
          <a:r>
            <a:rPr lang="en-US" sz="1200" dirty="0" smtClean="0">
              <a:solidFill>
                <a:schemeClr val="bg1"/>
              </a:solidFill>
            </a:rPr>
            <a:t>beatyz@fultonschools.org</a:t>
          </a:r>
          <a:endParaRPr lang="en-US" sz="1200" dirty="0">
            <a:solidFill>
              <a:schemeClr val="bg1"/>
            </a:solidFill>
          </a:endParaRPr>
        </a:p>
      </dgm:t>
    </dgm:pt>
    <dgm:pt modelId="{107E1734-B5D6-4892-85E3-E36BF76342C9}" type="parTrans" cxnId="{FE21208C-1604-4B69-9540-AFA56CFF09F4}">
      <dgm:prSet/>
      <dgm:spPr/>
      <dgm:t>
        <a:bodyPr/>
        <a:lstStyle/>
        <a:p>
          <a:endParaRPr lang="en-US"/>
        </a:p>
      </dgm:t>
    </dgm:pt>
    <dgm:pt modelId="{AB18E8EC-E47D-4AC7-9DBE-F342405BF5E1}" type="sibTrans" cxnId="{FE21208C-1604-4B69-9540-AFA56CFF09F4}">
      <dgm:prSet/>
      <dgm:spPr/>
      <dgm:t>
        <a:bodyPr/>
        <a:lstStyle/>
        <a:p>
          <a:endParaRPr lang="en-US"/>
        </a:p>
      </dgm:t>
    </dgm:pt>
    <dgm:pt modelId="{A2E1CF6B-7030-4288-A53C-A92D530C3341}">
      <dgm:prSet phldrT="[Text]" custT="1"/>
      <dgm:spPr/>
      <dgm:t>
        <a:bodyPr/>
        <a:lstStyle/>
        <a:p>
          <a:r>
            <a:rPr lang="en-US" sz="2000" b="1" u="sng" dirty="0" smtClean="0">
              <a:solidFill>
                <a:schemeClr val="bg1"/>
              </a:solidFill>
            </a:rPr>
            <a:t>D-</a:t>
          </a:r>
          <a:r>
            <a:rPr lang="en-US" sz="2000" b="1" u="sng" dirty="0" err="1" smtClean="0">
              <a:solidFill>
                <a:schemeClr val="bg1"/>
              </a:solidFill>
            </a:rPr>
            <a:t>Gol</a:t>
          </a:r>
          <a:r>
            <a:rPr lang="en-US" sz="2000" b="1" u="sng" dirty="0" smtClean="0">
              <a:solidFill>
                <a:schemeClr val="bg1"/>
              </a:solidFill>
            </a:rPr>
            <a:t> &amp; AVID </a:t>
          </a:r>
          <a:r>
            <a:rPr lang="en-US" sz="2000" b="1" u="none" dirty="0" smtClean="0">
              <a:solidFill>
                <a:schemeClr val="bg1"/>
              </a:solidFill>
            </a:rPr>
            <a:t>     </a:t>
          </a:r>
          <a:r>
            <a:rPr lang="en-US" sz="2000" b="1" u="sng" dirty="0" smtClean="0">
              <a:solidFill>
                <a:schemeClr val="bg1"/>
              </a:solidFill>
            </a:rPr>
            <a:t> </a:t>
          </a:r>
          <a:r>
            <a:rPr lang="en-US" sz="2400" dirty="0" smtClean="0">
              <a:solidFill>
                <a:schemeClr val="bg1"/>
              </a:solidFill>
            </a:rPr>
            <a:t>Ms. Marino </a:t>
          </a:r>
          <a:r>
            <a:rPr lang="en-US" sz="1200" dirty="0" smtClean="0">
              <a:solidFill>
                <a:schemeClr val="bg1"/>
              </a:solidFill>
            </a:rPr>
            <a:t>MarinoS1fultonschools.org</a:t>
          </a:r>
          <a:endParaRPr lang="en-US" sz="1200" dirty="0">
            <a:solidFill>
              <a:schemeClr val="bg1"/>
            </a:solidFill>
          </a:endParaRPr>
        </a:p>
      </dgm:t>
    </dgm:pt>
    <dgm:pt modelId="{BCBDB3E6-5FE5-415E-8E48-276947048BEC}" type="parTrans" cxnId="{AF044B2C-431A-4900-A8E9-A13F7E090037}">
      <dgm:prSet/>
      <dgm:spPr/>
      <dgm:t>
        <a:bodyPr/>
        <a:lstStyle/>
        <a:p>
          <a:endParaRPr lang="en-US"/>
        </a:p>
      </dgm:t>
    </dgm:pt>
    <dgm:pt modelId="{755E4D63-AEC2-444E-BA34-FA4CE8BCCFB4}" type="sibTrans" cxnId="{AF044B2C-431A-4900-A8E9-A13F7E090037}">
      <dgm:prSet/>
      <dgm:spPr/>
      <dgm:t>
        <a:bodyPr/>
        <a:lstStyle/>
        <a:p>
          <a:endParaRPr lang="en-US"/>
        </a:p>
      </dgm:t>
    </dgm:pt>
    <dgm:pt modelId="{3D06F9D0-E49D-4917-81AB-4F1948C37691}">
      <dgm:prSet phldrT="[Text]" custT="1"/>
      <dgm:spPr/>
      <dgm:t>
        <a:bodyPr/>
        <a:lstStyle/>
        <a:p>
          <a:r>
            <a:rPr lang="en-US" sz="2400" b="1" u="sng" dirty="0" err="1" smtClean="0">
              <a:solidFill>
                <a:schemeClr val="bg1"/>
              </a:solidFill>
            </a:rPr>
            <a:t>Gom</a:t>
          </a:r>
          <a:r>
            <a:rPr lang="en-US" sz="2400" b="1" u="sng" dirty="0" smtClean="0">
              <a:solidFill>
                <a:schemeClr val="bg1"/>
              </a:solidFill>
            </a:rPr>
            <a:t>-Mart          </a:t>
          </a:r>
          <a:r>
            <a:rPr lang="en-US" sz="2400" dirty="0" smtClean="0">
              <a:solidFill>
                <a:schemeClr val="bg1"/>
              </a:solidFill>
            </a:rPr>
            <a:t> Ms. Graver </a:t>
          </a:r>
          <a:r>
            <a:rPr lang="en-US" sz="1200" dirty="0" smtClean="0">
              <a:solidFill>
                <a:schemeClr val="bg1"/>
              </a:solidFill>
            </a:rPr>
            <a:t>graverH@fultonschools.org</a:t>
          </a:r>
          <a:endParaRPr lang="en-US" sz="1200" dirty="0">
            <a:solidFill>
              <a:schemeClr val="bg1"/>
            </a:solidFill>
          </a:endParaRPr>
        </a:p>
      </dgm:t>
    </dgm:pt>
    <dgm:pt modelId="{74943F47-6D59-4582-A97C-7638BC0ECA81}" type="parTrans" cxnId="{64650454-6A6C-4352-A81C-99BDE827111F}">
      <dgm:prSet/>
      <dgm:spPr/>
      <dgm:t>
        <a:bodyPr/>
        <a:lstStyle/>
        <a:p>
          <a:endParaRPr lang="en-US"/>
        </a:p>
      </dgm:t>
    </dgm:pt>
    <dgm:pt modelId="{DDBEE305-66A1-444D-A4B9-89AC7CD5225A}" type="sibTrans" cxnId="{64650454-6A6C-4352-A81C-99BDE827111F}">
      <dgm:prSet/>
      <dgm:spPr/>
      <dgm:t>
        <a:bodyPr/>
        <a:lstStyle/>
        <a:p>
          <a:endParaRPr lang="en-US"/>
        </a:p>
      </dgm:t>
    </dgm:pt>
    <dgm:pt modelId="{A9605DE7-A488-40B9-A2A7-E7C32A01780A}" type="pres">
      <dgm:prSet presAssocID="{E90A9ED8-1840-4924-8DB8-FCCE286404A2}" presName="linearFlow" presStyleCnt="0">
        <dgm:presLayoutVars>
          <dgm:dir/>
          <dgm:resizeHandles val="exact"/>
        </dgm:presLayoutVars>
      </dgm:prSet>
      <dgm:spPr/>
    </dgm:pt>
    <dgm:pt modelId="{99587173-1DB0-44C1-91BC-6A64C32D4A0E}" type="pres">
      <dgm:prSet presAssocID="{4C9C01DB-5949-43D0-8560-F34C81889E83}" presName="composite" presStyleCnt="0"/>
      <dgm:spPr/>
    </dgm:pt>
    <dgm:pt modelId="{89FF4F67-DB6E-4636-9CED-913F218E870B}" type="pres">
      <dgm:prSet presAssocID="{4C9C01DB-5949-43D0-8560-F34C81889E83}" presName="imgShp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2AF61B23-691E-4643-AF70-EF6A3C98B116}" type="pres">
      <dgm:prSet presAssocID="{4C9C01DB-5949-43D0-8560-F34C81889E83}" presName="txShp" presStyleLbl="node1" presStyleIdx="0" presStyleCnt="3" custScaleX="993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C9112C-9C97-4627-81A9-9C00B98B3F71}" type="pres">
      <dgm:prSet presAssocID="{AB18E8EC-E47D-4AC7-9DBE-F342405BF5E1}" presName="spacing" presStyleCnt="0"/>
      <dgm:spPr/>
    </dgm:pt>
    <dgm:pt modelId="{D17CF6FF-73BB-444B-9E26-E07F67313A3E}" type="pres">
      <dgm:prSet presAssocID="{A2E1CF6B-7030-4288-A53C-A92D530C3341}" presName="composite" presStyleCnt="0"/>
      <dgm:spPr/>
    </dgm:pt>
    <dgm:pt modelId="{556B3699-2911-4156-BCB3-84CE1F53A27D}" type="pres">
      <dgm:prSet presAssocID="{A2E1CF6B-7030-4288-A53C-A92D530C3341}" presName="imgShp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FCD9D315-EC76-4CD4-9107-56B043ED0BDC}" type="pres">
      <dgm:prSet presAssocID="{A2E1CF6B-7030-4288-A53C-A92D530C3341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DD0637-81ED-4F54-8C24-42A9197F9819}" type="pres">
      <dgm:prSet presAssocID="{755E4D63-AEC2-444E-BA34-FA4CE8BCCFB4}" presName="spacing" presStyleCnt="0"/>
      <dgm:spPr/>
    </dgm:pt>
    <dgm:pt modelId="{86BDD2E0-0DE0-4F9B-9D91-ADD0C1C3F219}" type="pres">
      <dgm:prSet presAssocID="{3D06F9D0-E49D-4917-81AB-4F1948C37691}" presName="composite" presStyleCnt="0"/>
      <dgm:spPr/>
    </dgm:pt>
    <dgm:pt modelId="{03C9FFE3-FAFD-4610-8B45-C3E276AACCAD}" type="pres">
      <dgm:prSet presAssocID="{3D06F9D0-E49D-4917-81AB-4F1948C37691}" presName="imgShp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AF95BD42-54E4-4BB0-8F47-348F0034961F}" type="pres">
      <dgm:prSet presAssocID="{3D06F9D0-E49D-4917-81AB-4F1948C37691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044B2C-431A-4900-A8E9-A13F7E090037}" srcId="{E90A9ED8-1840-4924-8DB8-FCCE286404A2}" destId="{A2E1CF6B-7030-4288-A53C-A92D530C3341}" srcOrd="1" destOrd="0" parTransId="{BCBDB3E6-5FE5-415E-8E48-276947048BEC}" sibTransId="{755E4D63-AEC2-444E-BA34-FA4CE8BCCFB4}"/>
    <dgm:cxn modelId="{6F335EF5-1940-48B4-AC98-6484A5215FE8}" type="presOf" srcId="{E90A9ED8-1840-4924-8DB8-FCCE286404A2}" destId="{A9605DE7-A488-40B9-A2A7-E7C32A01780A}" srcOrd="0" destOrd="0" presId="urn:microsoft.com/office/officeart/2005/8/layout/vList3"/>
    <dgm:cxn modelId="{37CA203F-5614-405F-A309-45628CCBDA62}" type="presOf" srcId="{3D06F9D0-E49D-4917-81AB-4F1948C37691}" destId="{AF95BD42-54E4-4BB0-8F47-348F0034961F}" srcOrd="0" destOrd="0" presId="urn:microsoft.com/office/officeart/2005/8/layout/vList3"/>
    <dgm:cxn modelId="{64650454-6A6C-4352-A81C-99BDE827111F}" srcId="{E90A9ED8-1840-4924-8DB8-FCCE286404A2}" destId="{3D06F9D0-E49D-4917-81AB-4F1948C37691}" srcOrd="2" destOrd="0" parTransId="{74943F47-6D59-4582-A97C-7638BC0ECA81}" sibTransId="{DDBEE305-66A1-444D-A4B9-89AC7CD5225A}"/>
    <dgm:cxn modelId="{FE21208C-1604-4B69-9540-AFA56CFF09F4}" srcId="{E90A9ED8-1840-4924-8DB8-FCCE286404A2}" destId="{4C9C01DB-5949-43D0-8560-F34C81889E83}" srcOrd="0" destOrd="0" parTransId="{107E1734-B5D6-4892-85E3-E36BF76342C9}" sibTransId="{AB18E8EC-E47D-4AC7-9DBE-F342405BF5E1}"/>
    <dgm:cxn modelId="{6FCFD026-F3A7-4295-AA41-F8A7E34DE5FF}" type="presOf" srcId="{A2E1CF6B-7030-4288-A53C-A92D530C3341}" destId="{FCD9D315-EC76-4CD4-9107-56B043ED0BDC}" srcOrd="0" destOrd="0" presId="urn:microsoft.com/office/officeart/2005/8/layout/vList3"/>
    <dgm:cxn modelId="{E97F69B8-2FA5-4C0E-A405-DD931ADD90BD}" type="presOf" srcId="{4C9C01DB-5949-43D0-8560-F34C81889E83}" destId="{2AF61B23-691E-4643-AF70-EF6A3C98B116}" srcOrd="0" destOrd="0" presId="urn:microsoft.com/office/officeart/2005/8/layout/vList3"/>
    <dgm:cxn modelId="{F167D745-287F-479A-B262-A5D24A91381D}" type="presParOf" srcId="{A9605DE7-A488-40B9-A2A7-E7C32A01780A}" destId="{99587173-1DB0-44C1-91BC-6A64C32D4A0E}" srcOrd="0" destOrd="0" presId="urn:microsoft.com/office/officeart/2005/8/layout/vList3"/>
    <dgm:cxn modelId="{B4D27DE5-B0F2-46C4-926E-8D7D3558064D}" type="presParOf" srcId="{99587173-1DB0-44C1-91BC-6A64C32D4A0E}" destId="{89FF4F67-DB6E-4636-9CED-913F218E870B}" srcOrd="0" destOrd="0" presId="urn:microsoft.com/office/officeart/2005/8/layout/vList3"/>
    <dgm:cxn modelId="{1CA77F16-274E-4E96-8B6D-2EBAA2A062F7}" type="presParOf" srcId="{99587173-1DB0-44C1-91BC-6A64C32D4A0E}" destId="{2AF61B23-691E-4643-AF70-EF6A3C98B116}" srcOrd="1" destOrd="0" presId="urn:microsoft.com/office/officeart/2005/8/layout/vList3"/>
    <dgm:cxn modelId="{0E8BCB6A-BEC7-4F9D-B9A0-3CFC5FD5D963}" type="presParOf" srcId="{A9605DE7-A488-40B9-A2A7-E7C32A01780A}" destId="{16C9112C-9C97-4627-81A9-9C00B98B3F71}" srcOrd="1" destOrd="0" presId="urn:microsoft.com/office/officeart/2005/8/layout/vList3"/>
    <dgm:cxn modelId="{FFAE57EB-6913-4716-837F-52ACE0DCE478}" type="presParOf" srcId="{A9605DE7-A488-40B9-A2A7-E7C32A01780A}" destId="{D17CF6FF-73BB-444B-9E26-E07F67313A3E}" srcOrd="2" destOrd="0" presId="urn:microsoft.com/office/officeart/2005/8/layout/vList3"/>
    <dgm:cxn modelId="{CD05B7DC-B643-4BBF-A116-FAAEFF7D07E6}" type="presParOf" srcId="{D17CF6FF-73BB-444B-9E26-E07F67313A3E}" destId="{556B3699-2911-4156-BCB3-84CE1F53A27D}" srcOrd="0" destOrd="0" presId="urn:microsoft.com/office/officeart/2005/8/layout/vList3"/>
    <dgm:cxn modelId="{98BDBF4B-7451-4E95-864F-052A01F09C08}" type="presParOf" srcId="{D17CF6FF-73BB-444B-9E26-E07F67313A3E}" destId="{FCD9D315-EC76-4CD4-9107-56B043ED0BDC}" srcOrd="1" destOrd="0" presId="urn:microsoft.com/office/officeart/2005/8/layout/vList3"/>
    <dgm:cxn modelId="{E503ED44-007B-44A9-9607-AE83CF9E18B7}" type="presParOf" srcId="{A9605DE7-A488-40B9-A2A7-E7C32A01780A}" destId="{0FDD0637-81ED-4F54-8C24-42A9197F9819}" srcOrd="3" destOrd="0" presId="urn:microsoft.com/office/officeart/2005/8/layout/vList3"/>
    <dgm:cxn modelId="{AB32A376-596A-4C59-B4A6-A516383C94EC}" type="presParOf" srcId="{A9605DE7-A488-40B9-A2A7-E7C32A01780A}" destId="{86BDD2E0-0DE0-4F9B-9D91-ADD0C1C3F219}" srcOrd="4" destOrd="0" presId="urn:microsoft.com/office/officeart/2005/8/layout/vList3"/>
    <dgm:cxn modelId="{152EC8DF-866A-47B5-8534-77E558094531}" type="presParOf" srcId="{86BDD2E0-0DE0-4F9B-9D91-ADD0C1C3F219}" destId="{03C9FFE3-FAFD-4610-8B45-C3E276AACCAD}" srcOrd="0" destOrd="0" presId="urn:microsoft.com/office/officeart/2005/8/layout/vList3"/>
    <dgm:cxn modelId="{0208EFC8-AE52-4866-B2A1-E304D9162FAA}" type="presParOf" srcId="{86BDD2E0-0DE0-4F9B-9D91-ADD0C1C3F219}" destId="{AF95BD42-54E4-4BB0-8F47-348F0034961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0A9ED8-1840-4924-8DB8-FCCE286404A2}" type="doc">
      <dgm:prSet loTypeId="urn:microsoft.com/office/officeart/2005/8/layout/vList3" loCatId="list" qsTypeId="urn:microsoft.com/office/officeart/2005/8/quickstyle/simple2" qsCatId="simple" csTypeId="urn:microsoft.com/office/officeart/2005/8/colors/colorful1" csCatId="colorful" phldr="1"/>
      <dgm:spPr/>
    </dgm:pt>
    <dgm:pt modelId="{4C9C01DB-5949-43D0-8560-F34C81889E83}">
      <dgm:prSet phldrT="[Text]" custT="1"/>
      <dgm:spPr/>
      <dgm:t>
        <a:bodyPr/>
        <a:lstStyle/>
        <a:p>
          <a:r>
            <a:rPr lang="en-US" sz="2400" b="1" u="sng" dirty="0" err="1" smtClean="0">
              <a:solidFill>
                <a:schemeClr val="bg1"/>
              </a:solidFill>
            </a:rPr>
            <a:t>Maru</a:t>
          </a:r>
          <a:r>
            <a:rPr lang="en-US" sz="2400" b="1" u="sng" dirty="0" smtClean="0">
              <a:solidFill>
                <a:schemeClr val="bg1"/>
              </a:solidFill>
            </a:rPr>
            <a:t>-Sam</a:t>
          </a:r>
          <a:r>
            <a:rPr lang="en-US" sz="2400" b="1" dirty="0" smtClean="0">
              <a:solidFill>
                <a:schemeClr val="bg1"/>
              </a:solidFill>
            </a:rPr>
            <a:t>    </a:t>
          </a:r>
          <a:r>
            <a:rPr lang="en-US" sz="2400" dirty="0" smtClean="0">
              <a:solidFill>
                <a:schemeClr val="bg1"/>
              </a:solidFill>
            </a:rPr>
            <a:t>Ms. Freeman </a:t>
          </a:r>
          <a:r>
            <a:rPr lang="en-US" sz="1080" dirty="0" smtClean="0">
              <a:solidFill>
                <a:schemeClr val="bg1"/>
              </a:solidFill>
            </a:rPr>
            <a:t>freemanMA@fultonschools.org</a:t>
          </a:r>
          <a:endParaRPr lang="en-US" sz="1080" dirty="0">
            <a:solidFill>
              <a:schemeClr val="bg1"/>
            </a:solidFill>
          </a:endParaRPr>
        </a:p>
      </dgm:t>
    </dgm:pt>
    <dgm:pt modelId="{107E1734-B5D6-4892-85E3-E36BF76342C9}" type="parTrans" cxnId="{FE21208C-1604-4B69-9540-AFA56CFF09F4}">
      <dgm:prSet/>
      <dgm:spPr/>
      <dgm:t>
        <a:bodyPr/>
        <a:lstStyle/>
        <a:p>
          <a:endParaRPr lang="en-US"/>
        </a:p>
      </dgm:t>
    </dgm:pt>
    <dgm:pt modelId="{AB18E8EC-E47D-4AC7-9DBE-F342405BF5E1}" type="sibTrans" cxnId="{FE21208C-1604-4B69-9540-AFA56CFF09F4}">
      <dgm:prSet/>
      <dgm:spPr/>
      <dgm:t>
        <a:bodyPr/>
        <a:lstStyle/>
        <a:p>
          <a:endParaRPr lang="en-US"/>
        </a:p>
      </dgm:t>
    </dgm:pt>
    <dgm:pt modelId="{A2E1CF6B-7030-4288-A53C-A92D530C3341}">
      <dgm:prSet phldrT="[Text]" custT="1"/>
      <dgm:spPr/>
      <dgm:t>
        <a:bodyPr/>
        <a:lstStyle/>
        <a:p>
          <a:r>
            <a:rPr lang="en-US" sz="2400" b="1" u="sng" dirty="0" smtClean="0">
              <a:solidFill>
                <a:schemeClr val="bg1"/>
              </a:solidFill>
            </a:rPr>
            <a:t>San-Z</a:t>
          </a:r>
          <a:r>
            <a:rPr lang="en-US" sz="2400" dirty="0" smtClean="0">
              <a:solidFill>
                <a:schemeClr val="bg1"/>
              </a:solidFill>
            </a:rPr>
            <a:t>                  Ms. Peart </a:t>
          </a:r>
          <a:r>
            <a:rPr lang="en-US" sz="1200" dirty="0" smtClean="0">
              <a:solidFill>
                <a:schemeClr val="bg1"/>
              </a:solidFill>
            </a:rPr>
            <a:t>peart@fultonschools.org</a:t>
          </a:r>
          <a:endParaRPr lang="en-US" sz="1200" dirty="0">
            <a:solidFill>
              <a:schemeClr val="bg1"/>
            </a:solidFill>
          </a:endParaRPr>
        </a:p>
      </dgm:t>
    </dgm:pt>
    <dgm:pt modelId="{BCBDB3E6-5FE5-415E-8E48-276947048BEC}" type="parTrans" cxnId="{AF044B2C-431A-4900-A8E9-A13F7E090037}">
      <dgm:prSet/>
      <dgm:spPr/>
      <dgm:t>
        <a:bodyPr/>
        <a:lstStyle/>
        <a:p>
          <a:endParaRPr lang="en-US"/>
        </a:p>
      </dgm:t>
    </dgm:pt>
    <dgm:pt modelId="{755E4D63-AEC2-444E-BA34-FA4CE8BCCFB4}" type="sibTrans" cxnId="{AF044B2C-431A-4900-A8E9-A13F7E090037}">
      <dgm:prSet/>
      <dgm:spPr/>
      <dgm:t>
        <a:bodyPr/>
        <a:lstStyle/>
        <a:p>
          <a:endParaRPr lang="en-US"/>
        </a:p>
      </dgm:t>
    </dgm:pt>
    <dgm:pt modelId="{3D06F9D0-E49D-4917-81AB-4F1948C37691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u="sng" dirty="0" smtClean="0">
              <a:solidFill>
                <a:schemeClr val="bg1"/>
              </a:solidFill>
            </a:rPr>
            <a:t>Grad Coach</a:t>
          </a:r>
          <a:endParaRPr lang="en-US" sz="2400" b="1" dirty="0" smtClean="0">
            <a:solidFill>
              <a:schemeClr val="bg1"/>
            </a:solidFill>
          </a:endParaRP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2400" dirty="0" smtClean="0">
              <a:solidFill>
                <a:schemeClr val="bg1"/>
              </a:solidFill>
            </a:rPr>
            <a:t>Ms. Jiram </a:t>
          </a:r>
          <a:r>
            <a:rPr lang="en-US" sz="1200" dirty="0" smtClean="0">
              <a:solidFill>
                <a:schemeClr val="bg1"/>
              </a:solidFill>
            </a:rPr>
            <a:t>jiramM@fultonschools.org</a:t>
          </a:r>
          <a:endParaRPr lang="en-US" sz="1200" dirty="0">
            <a:solidFill>
              <a:schemeClr val="bg1"/>
            </a:solidFill>
          </a:endParaRPr>
        </a:p>
      </dgm:t>
    </dgm:pt>
    <dgm:pt modelId="{74943F47-6D59-4582-A97C-7638BC0ECA81}" type="parTrans" cxnId="{64650454-6A6C-4352-A81C-99BDE827111F}">
      <dgm:prSet/>
      <dgm:spPr/>
      <dgm:t>
        <a:bodyPr/>
        <a:lstStyle/>
        <a:p>
          <a:endParaRPr lang="en-US"/>
        </a:p>
      </dgm:t>
    </dgm:pt>
    <dgm:pt modelId="{DDBEE305-66A1-444D-A4B9-89AC7CD5225A}" type="sibTrans" cxnId="{64650454-6A6C-4352-A81C-99BDE827111F}">
      <dgm:prSet/>
      <dgm:spPr/>
      <dgm:t>
        <a:bodyPr/>
        <a:lstStyle/>
        <a:p>
          <a:endParaRPr lang="en-US"/>
        </a:p>
      </dgm:t>
    </dgm:pt>
    <dgm:pt modelId="{A9605DE7-A488-40B9-A2A7-E7C32A01780A}" type="pres">
      <dgm:prSet presAssocID="{E90A9ED8-1840-4924-8DB8-FCCE286404A2}" presName="linearFlow" presStyleCnt="0">
        <dgm:presLayoutVars>
          <dgm:dir/>
          <dgm:resizeHandles val="exact"/>
        </dgm:presLayoutVars>
      </dgm:prSet>
      <dgm:spPr/>
    </dgm:pt>
    <dgm:pt modelId="{99587173-1DB0-44C1-91BC-6A64C32D4A0E}" type="pres">
      <dgm:prSet presAssocID="{4C9C01DB-5949-43D0-8560-F34C81889E83}" presName="composite" presStyleCnt="0"/>
      <dgm:spPr/>
    </dgm:pt>
    <dgm:pt modelId="{89FF4F67-DB6E-4636-9CED-913F218E870B}" type="pres">
      <dgm:prSet presAssocID="{4C9C01DB-5949-43D0-8560-F34C81889E83}" presName="imgShp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</dgm:pt>
    <dgm:pt modelId="{2AF61B23-691E-4643-AF70-EF6A3C98B116}" type="pres">
      <dgm:prSet presAssocID="{4C9C01DB-5949-43D0-8560-F34C81889E83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C9112C-9C97-4627-81A9-9C00B98B3F71}" type="pres">
      <dgm:prSet presAssocID="{AB18E8EC-E47D-4AC7-9DBE-F342405BF5E1}" presName="spacing" presStyleCnt="0"/>
      <dgm:spPr/>
    </dgm:pt>
    <dgm:pt modelId="{D17CF6FF-73BB-444B-9E26-E07F67313A3E}" type="pres">
      <dgm:prSet presAssocID="{A2E1CF6B-7030-4288-A53C-A92D530C3341}" presName="composite" presStyleCnt="0"/>
      <dgm:spPr/>
    </dgm:pt>
    <dgm:pt modelId="{556B3699-2911-4156-BCB3-84CE1F53A27D}" type="pres">
      <dgm:prSet presAssocID="{A2E1CF6B-7030-4288-A53C-A92D530C3341}" presName="imgShp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FCD9D315-EC76-4CD4-9107-56B043ED0BDC}" type="pres">
      <dgm:prSet presAssocID="{A2E1CF6B-7030-4288-A53C-A92D530C3341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DD0637-81ED-4F54-8C24-42A9197F9819}" type="pres">
      <dgm:prSet presAssocID="{755E4D63-AEC2-444E-BA34-FA4CE8BCCFB4}" presName="spacing" presStyleCnt="0"/>
      <dgm:spPr/>
    </dgm:pt>
    <dgm:pt modelId="{86BDD2E0-0DE0-4F9B-9D91-ADD0C1C3F219}" type="pres">
      <dgm:prSet presAssocID="{3D06F9D0-E49D-4917-81AB-4F1948C37691}" presName="composite" presStyleCnt="0"/>
      <dgm:spPr/>
    </dgm:pt>
    <dgm:pt modelId="{03C9FFE3-FAFD-4610-8B45-C3E276AACCAD}" type="pres">
      <dgm:prSet presAssocID="{3D06F9D0-E49D-4917-81AB-4F1948C37691}" presName="imgShp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AF95BD42-54E4-4BB0-8F47-348F0034961F}" type="pres">
      <dgm:prSet presAssocID="{3D06F9D0-E49D-4917-81AB-4F1948C37691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044B2C-431A-4900-A8E9-A13F7E090037}" srcId="{E90A9ED8-1840-4924-8DB8-FCCE286404A2}" destId="{A2E1CF6B-7030-4288-A53C-A92D530C3341}" srcOrd="1" destOrd="0" parTransId="{BCBDB3E6-5FE5-415E-8E48-276947048BEC}" sibTransId="{755E4D63-AEC2-444E-BA34-FA4CE8BCCFB4}"/>
    <dgm:cxn modelId="{FD88088B-22DC-4503-8DDB-3B468CF6D180}" type="presOf" srcId="{A2E1CF6B-7030-4288-A53C-A92D530C3341}" destId="{FCD9D315-EC76-4CD4-9107-56B043ED0BDC}" srcOrd="0" destOrd="0" presId="urn:microsoft.com/office/officeart/2005/8/layout/vList3"/>
    <dgm:cxn modelId="{50B3282C-A50B-4E40-82BD-7E236A465196}" type="presOf" srcId="{4C9C01DB-5949-43D0-8560-F34C81889E83}" destId="{2AF61B23-691E-4643-AF70-EF6A3C98B116}" srcOrd="0" destOrd="0" presId="urn:microsoft.com/office/officeart/2005/8/layout/vList3"/>
    <dgm:cxn modelId="{60B90421-3285-4B4D-9584-7B4A4FCDD0E4}" type="presOf" srcId="{E90A9ED8-1840-4924-8DB8-FCCE286404A2}" destId="{A9605DE7-A488-40B9-A2A7-E7C32A01780A}" srcOrd="0" destOrd="0" presId="urn:microsoft.com/office/officeart/2005/8/layout/vList3"/>
    <dgm:cxn modelId="{DDC91196-C19F-4408-B772-896ACECBF4BA}" type="presOf" srcId="{3D06F9D0-E49D-4917-81AB-4F1948C37691}" destId="{AF95BD42-54E4-4BB0-8F47-348F0034961F}" srcOrd="0" destOrd="0" presId="urn:microsoft.com/office/officeart/2005/8/layout/vList3"/>
    <dgm:cxn modelId="{64650454-6A6C-4352-A81C-99BDE827111F}" srcId="{E90A9ED8-1840-4924-8DB8-FCCE286404A2}" destId="{3D06F9D0-E49D-4917-81AB-4F1948C37691}" srcOrd="2" destOrd="0" parTransId="{74943F47-6D59-4582-A97C-7638BC0ECA81}" sibTransId="{DDBEE305-66A1-444D-A4B9-89AC7CD5225A}"/>
    <dgm:cxn modelId="{FE21208C-1604-4B69-9540-AFA56CFF09F4}" srcId="{E90A9ED8-1840-4924-8DB8-FCCE286404A2}" destId="{4C9C01DB-5949-43D0-8560-F34C81889E83}" srcOrd="0" destOrd="0" parTransId="{107E1734-B5D6-4892-85E3-E36BF76342C9}" sibTransId="{AB18E8EC-E47D-4AC7-9DBE-F342405BF5E1}"/>
    <dgm:cxn modelId="{4C2E27B2-C1A6-4CF7-B2C3-5F07FE741857}" type="presParOf" srcId="{A9605DE7-A488-40B9-A2A7-E7C32A01780A}" destId="{99587173-1DB0-44C1-91BC-6A64C32D4A0E}" srcOrd="0" destOrd="0" presId="urn:microsoft.com/office/officeart/2005/8/layout/vList3"/>
    <dgm:cxn modelId="{52A283FD-E249-4400-B434-D4BB1BFE5FAE}" type="presParOf" srcId="{99587173-1DB0-44C1-91BC-6A64C32D4A0E}" destId="{89FF4F67-DB6E-4636-9CED-913F218E870B}" srcOrd="0" destOrd="0" presId="urn:microsoft.com/office/officeart/2005/8/layout/vList3"/>
    <dgm:cxn modelId="{BA594539-5477-4714-A021-B9D13C573F08}" type="presParOf" srcId="{99587173-1DB0-44C1-91BC-6A64C32D4A0E}" destId="{2AF61B23-691E-4643-AF70-EF6A3C98B116}" srcOrd="1" destOrd="0" presId="urn:microsoft.com/office/officeart/2005/8/layout/vList3"/>
    <dgm:cxn modelId="{3EB8509B-88E7-427A-BE4D-45218C93F7ED}" type="presParOf" srcId="{A9605DE7-A488-40B9-A2A7-E7C32A01780A}" destId="{16C9112C-9C97-4627-81A9-9C00B98B3F71}" srcOrd="1" destOrd="0" presId="urn:microsoft.com/office/officeart/2005/8/layout/vList3"/>
    <dgm:cxn modelId="{53C32CBF-9FE6-491D-9BF3-FBAEB1C7A3B2}" type="presParOf" srcId="{A9605DE7-A488-40B9-A2A7-E7C32A01780A}" destId="{D17CF6FF-73BB-444B-9E26-E07F67313A3E}" srcOrd="2" destOrd="0" presId="urn:microsoft.com/office/officeart/2005/8/layout/vList3"/>
    <dgm:cxn modelId="{4E922B8E-48BB-427D-BBFB-C9D2BF3F428F}" type="presParOf" srcId="{D17CF6FF-73BB-444B-9E26-E07F67313A3E}" destId="{556B3699-2911-4156-BCB3-84CE1F53A27D}" srcOrd="0" destOrd="0" presId="urn:microsoft.com/office/officeart/2005/8/layout/vList3"/>
    <dgm:cxn modelId="{8DD85A7D-5773-4998-9F04-22D07C540247}" type="presParOf" srcId="{D17CF6FF-73BB-444B-9E26-E07F67313A3E}" destId="{FCD9D315-EC76-4CD4-9107-56B043ED0BDC}" srcOrd="1" destOrd="0" presId="urn:microsoft.com/office/officeart/2005/8/layout/vList3"/>
    <dgm:cxn modelId="{07FFFDDC-05B0-401C-A151-81EE5A2A0E88}" type="presParOf" srcId="{A9605DE7-A488-40B9-A2A7-E7C32A01780A}" destId="{0FDD0637-81ED-4F54-8C24-42A9197F9819}" srcOrd="3" destOrd="0" presId="urn:microsoft.com/office/officeart/2005/8/layout/vList3"/>
    <dgm:cxn modelId="{B0ABB1AA-5DDD-4C32-A184-BE19766539B1}" type="presParOf" srcId="{A9605DE7-A488-40B9-A2A7-E7C32A01780A}" destId="{86BDD2E0-0DE0-4F9B-9D91-ADD0C1C3F219}" srcOrd="4" destOrd="0" presId="urn:microsoft.com/office/officeart/2005/8/layout/vList3"/>
    <dgm:cxn modelId="{16F2530D-DD47-4944-A1F4-D88A853E978C}" type="presParOf" srcId="{86BDD2E0-0DE0-4F9B-9D91-ADD0C1C3F219}" destId="{03C9FFE3-FAFD-4610-8B45-C3E276AACCAD}" srcOrd="0" destOrd="0" presId="urn:microsoft.com/office/officeart/2005/8/layout/vList3"/>
    <dgm:cxn modelId="{9F5CBBB7-E87F-4970-A29B-D124796EB483}" type="presParOf" srcId="{86BDD2E0-0DE0-4F9B-9D91-ADD0C1C3F219}" destId="{AF95BD42-54E4-4BB0-8F47-348F0034961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AA568E-EBCD-4439-9C42-448C12D5C0C7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3ACA3E20-26F5-4378-9E18-4205BC733602}">
      <dgm:prSet custT="1"/>
      <dgm:spPr/>
      <dgm:t>
        <a:bodyPr/>
        <a:lstStyle/>
        <a:p>
          <a:pPr algn="ctr" rtl="0"/>
          <a:r>
            <a:rPr lang="en-US" sz="2800" dirty="0" smtClean="0">
              <a:solidFill>
                <a:schemeClr val="accent6">
                  <a:lumMod val="50000"/>
                </a:schemeClr>
              </a:solidFill>
            </a:rPr>
            <a:t>Just as students should search for the best college “fit,” selective colleges search for the best student “fit.”  </a:t>
          </a:r>
          <a:endParaRPr lang="en-US" sz="2800" dirty="0">
            <a:solidFill>
              <a:schemeClr val="accent6">
                <a:lumMod val="50000"/>
              </a:schemeClr>
            </a:solidFill>
          </a:endParaRPr>
        </a:p>
      </dgm:t>
    </dgm:pt>
    <dgm:pt modelId="{8FCFB1E2-0855-4080-91E5-45B3AFEAEEFF}" type="parTrans" cxnId="{841CDCAD-776D-4EBD-9048-C6594EBF5FE4}">
      <dgm:prSet/>
      <dgm:spPr/>
      <dgm:t>
        <a:bodyPr/>
        <a:lstStyle/>
        <a:p>
          <a:endParaRPr lang="en-US"/>
        </a:p>
      </dgm:t>
    </dgm:pt>
    <dgm:pt modelId="{33BF1F90-A03C-4E6B-8DC3-2CF244F8FF8E}" type="sibTrans" cxnId="{841CDCAD-776D-4EBD-9048-C6594EBF5FE4}">
      <dgm:prSet/>
      <dgm:spPr/>
      <dgm:t>
        <a:bodyPr/>
        <a:lstStyle/>
        <a:p>
          <a:endParaRPr lang="en-US"/>
        </a:p>
      </dgm:t>
    </dgm:pt>
    <dgm:pt modelId="{144F7672-57DD-4CF2-ABA2-6D59B7187E2F}">
      <dgm:prSet custT="1"/>
      <dgm:spPr/>
      <dgm:t>
        <a:bodyPr/>
        <a:lstStyle/>
        <a:p>
          <a:pPr algn="ctr" rtl="0"/>
          <a:r>
            <a:rPr lang="en-US" sz="2800" dirty="0" smtClean="0">
              <a:solidFill>
                <a:schemeClr val="accent6">
                  <a:lumMod val="50000"/>
                </a:schemeClr>
              </a:solidFill>
            </a:rPr>
            <a:t>College admission officers set a goal of crafting a well-rounded freshman class.</a:t>
          </a:r>
          <a:endParaRPr lang="en-US" sz="2800" dirty="0">
            <a:solidFill>
              <a:schemeClr val="accent6">
                <a:lumMod val="50000"/>
              </a:schemeClr>
            </a:solidFill>
          </a:endParaRPr>
        </a:p>
      </dgm:t>
    </dgm:pt>
    <dgm:pt modelId="{C8FEBC69-6C4F-41E7-8B52-6D77AA546629}" type="parTrans" cxnId="{D5FFD7D7-0CC5-4F8D-B25D-DCA5E8F35D0D}">
      <dgm:prSet/>
      <dgm:spPr/>
      <dgm:t>
        <a:bodyPr/>
        <a:lstStyle/>
        <a:p>
          <a:endParaRPr lang="en-US"/>
        </a:p>
      </dgm:t>
    </dgm:pt>
    <dgm:pt modelId="{1BB3FC84-5C21-41E3-A6A4-7E5F714DAA2D}" type="sibTrans" cxnId="{D5FFD7D7-0CC5-4F8D-B25D-DCA5E8F35D0D}">
      <dgm:prSet/>
      <dgm:spPr/>
      <dgm:t>
        <a:bodyPr/>
        <a:lstStyle/>
        <a:p>
          <a:endParaRPr lang="en-US"/>
        </a:p>
      </dgm:t>
    </dgm:pt>
    <dgm:pt modelId="{AC353286-AC53-4F65-BE15-A4A3F1801958}" type="pres">
      <dgm:prSet presAssocID="{6DAA568E-EBCD-4439-9C42-448C12D5C0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A716F8-E3F1-4B83-BFA7-1A4319D01969}" type="pres">
      <dgm:prSet presAssocID="{3ACA3E20-26F5-4378-9E18-4205BC73360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4C3D92-14D5-4214-BD28-A2940DE8B88F}" type="pres">
      <dgm:prSet presAssocID="{33BF1F90-A03C-4E6B-8DC3-2CF244F8FF8E}" presName="spacer" presStyleCnt="0"/>
      <dgm:spPr/>
    </dgm:pt>
    <dgm:pt modelId="{DCA060AA-E27F-4632-B5F4-C27B031A0E7D}" type="pres">
      <dgm:prSet presAssocID="{144F7672-57DD-4CF2-ABA2-6D59B7187E2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9F6A0D-78DF-4C7B-897C-08655A5F2319}" type="presOf" srcId="{6DAA568E-EBCD-4439-9C42-448C12D5C0C7}" destId="{AC353286-AC53-4F65-BE15-A4A3F1801958}" srcOrd="0" destOrd="0" presId="urn:microsoft.com/office/officeart/2005/8/layout/vList2"/>
    <dgm:cxn modelId="{2454857D-560B-4E03-94E4-BAEB849DF482}" type="presOf" srcId="{144F7672-57DD-4CF2-ABA2-6D59B7187E2F}" destId="{DCA060AA-E27F-4632-B5F4-C27B031A0E7D}" srcOrd="0" destOrd="0" presId="urn:microsoft.com/office/officeart/2005/8/layout/vList2"/>
    <dgm:cxn modelId="{AE27D313-AAD4-46C2-BE0B-2CED894CF0EB}" type="presOf" srcId="{3ACA3E20-26F5-4378-9E18-4205BC733602}" destId="{4AA716F8-E3F1-4B83-BFA7-1A4319D01969}" srcOrd="0" destOrd="0" presId="urn:microsoft.com/office/officeart/2005/8/layout/vList2"/>
    <dgm:cxn modelId="{841CDCAD-776D-4EBD-9048-C6594EBF5FE4}" srcId="{6DAA568E-EBCD-4439-9C42-448C12D5C0C7}" destId="{3ACA3E20-26F5-4378-9E18-4205BC733602}" srcOrd="0" destOrd="0" parTransId="{8FCFB1E2-0855-4080-91E5-45B3AFEAEEFF}" sibTransId="{33BF1F90-A03C-4E6B-8DC3-2CF244F8FF8E}"/>
    <dgm:cxn modelId="{D5FFD7D7-0CC5-4F8D-B25D-DCA5E8F35D0D}" srcId="{6DAA568E-EBCD-4439-9C42-448C12D5C0C7}" destId="{144F7672-57DD-4CF2-ABA2-6D59B7187E2F}" srcOrd="1" destOrd="0" parTransId="{C8FEBC69-6C4F-41E7-8B52-6D77AA546629}" sibTransId="{1BB3FC84-5C21-41E3-A6A4-7E5F714DAA2D}"/>
    <dgm:cxn modelId="{4367FCC2-2136-477B-9DAA-5A3BE0E676E2}" type="presParOf" srcId="{AC353286-AC53-4F65-BE15-A4A3F1801958}" destId="{4AA716F8-E3F1-4B83-BFA7-1A4319D01969}" srcOrd="0" destOrd="0" presId="urn:microsoft.com/office/officeart/2005/8/layout/vList2"/>
    <dgm:cxn modelId="{928641C3-6A3F-410C-B0DD-B533A5D751C1}" type="presParOf" srcId="{AC353286-AC53-4F65-BE15-A4A3F1801958}" destId="{4A4C3D92-14D5-4214-BD28-A2940DE8B88F}" srcOrd="1" destOrd="0" presId="urn:microsoft.com/office/officeart/2005/8/layout/vList2"/>
    <dgm:cxn modelId="{9C4A0E8F-1032-4C4A-A069-7BD6F11A3533}" type="presParOf" srcId="{AC353286-AC53-4F65-BE15-A4A3F1801958}" destId="{DCA060AA-E27F-4632-B5F4-C27B031A0E7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555" cy="464902"/>
          </a:xfrm>
          <a:prstGeom prst="rect">
            <a:avLst/>
          </a:prstGeom>
        </p:spPr>
        <p:txBody>
          <a:bodyPr vert="horz" lIns="90626" tIns="45313" rIns="90626" bIns="453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717" y="0"/>
            <a:ext cx="3013555" cy="464902"/>
          </a:xfrm>
          <a:prstGeom prst="rect">
            <a:avLst/>
          </a:prstGeom>
        </p:spPr>
        <p:txBody>
          <a:bodyPr vert="horz" lIns="90626" tIns="45313" rIns="90626" bIns="45313" rtlCol="0"/>
          <a:lstStyle>
            <a:lvl1pPr algn="r">
              <a:defRPr sz="1200"/>
            </a:lvl1pPr>
          </a:lstStyle>
          <a:p>
            <a:fld id="{3C0077B6-20DD-4533-994E-A0BB113AFC84}" type="datetimeFigureOut">
              <a:rPr lang="en-US" smtClean="0"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617"/>
            <a:ext cx="3013555" cy="464902"/>
          </a:xfrm>
          <a:prstGeom prst="rect">
            <a:avLst/>
          </a:prstGeom>
        </p:spPr>
        <p:txBody>
          <a:bodyPr vert="horz" lIns="90626" tIns="45313" rIns="90626" bIns="453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717" y="8842617"/>
            <a:ext cx="3013555" cy="464902"/>
          </a:xfrm>
          <a:prstGeom prst="rect">
            <a:avLst/>
          </a:prstGeom>
        </p:spPr>
        <p:txBody>
          <a:bodyPr vert="horz" lIns="90626" tIns="45313" rIns="90626" bIns="45313" rtlCol="0" anchor="b"/>
          <a:lstStyle>
            <a:lvl1pPr algn="r">
              <a:defRPr sz="1200"/>
            </a:lvl1pPr>
          </a:lstStyle>
          <a:p>
            <a:fld id="{CAD25346-8019-4A9B-96E3-C8389F1281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250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555" cy="464902"/>
          </a:xfrm>
          <a:prstGeom prst="rect">
            <a:avLst/>
          </a:prstGeom>
        </p:spPr>
        <p:txBody>
          <a:bodyPr vert="horz" lIns="92828" tIns="46414" rIns="92828" bIns="464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717" y="0"/>
            <a:ext cx="3013555" cy="464902"/>
          </a:xfrm>
          <a:prstGeom prst="rect">
            <a:avLst/>
          </a:prstGeom>
        </p:spPr>
        <p:txBody>
          <a:bodyPr vert="horz" lIns="92828" tIns="46414" rIns="92828" bIns="4641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0AF143-61FD-457A-91AF-F0743F468132}" type="datetimeFigureOut">
              <a:rPr lang="en-US"/>
              <a:pPr>
                <a:defRPr/>
              </a:pPr>
              <a:t>1/30/2017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28" tIns="46414" rIns="92828" bIns="4641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798" y="4421309"/>
            <a:ext cx="5563243" cy="4188858"/>
          </a:xfrm>
          <a:prstGeom prst="rect">
            <a:avLst/>
          </a:prstGeom>
        </p:spPr>
        <p:txBody>
          <a:bodyPr vert="horz" lIns="92828" tIns="46414" rIns="92828" bIns="4641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617"/>
            <a:ext cx="3013555" cy="464902"/>
          </a:xfrm>
          <a:prstGeom prst="rect">
            <a:avLst/>
          </a:prstGeom>
        </p:spPr>
        <p:txBody>
          <a:bodyPr vert="horz" lIns="92828" tIns="46414" rIns="92828" bIns="464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717" y="8842617"/>
            <a:ext cx="3013555" cy="464902"/>
          </a:xfrm>
          <a:prstGeom prst="rect">
            <a:avLst/>
          </a:prstGeom>
        </p:spPr>
        <p:txBody>
          <a:bodyPr vert="horz" lIns="92828" tIns="46414" rIns="92828" bIns="4641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47F3655-57EC-4900-AAAA-C49A25AFA4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8890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18F08-DC35-4779-B43D-85BBA30CDD0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861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73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1D2A0-2953-43C4-848F-36B4DFBC933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499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70ACFE-ADBB-4075-AA87-37C246DD357A}" type="datetimeFigureOut">
              <a:rPr lang="en-US" smtClean="0"/>
              <a:pPr>
                <a:defRPr/>
              </a:pPr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A8D149-873D-43C1-B7D1-363BA4EE7DA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33B6DA-B8D7-49E9-A500-35E06EA63BD1}" type="datetimeFigureOut">
              <a:rPr lang="en-US" smtClean="0"/>
              <a:pPr>
                <a:defRPr/>
              </a:pPr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DDB223-B758-4CCA-BB37-C2EF7D7E548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895DED-A136-4495-B312-5B5EE9E773F2}" type="datetimeFigureOut">
              <a:rPr lang="en-US" smtClean="0"/>
              <a:pPr>
                <a:defRPr/>
              </a:pPr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EF26B-94C4-4554-9B8D-65111D8DAB5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1" y="1985963"/>
            <a:ext cx="3657413" cy="19659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1" y="4164965"/>
            <a:ext cx="3657413" cy="19659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8564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41BCA0-B7E4-4EA7-809B-558B7A81967F}" type="datetimeFigureOut">
              <a:rPr lang="en-US" smtClean="0"/>
              <a:pPr>
                <a:defRPr/>
              </a:pPr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DF38FB-163C-4A29-A6B0-218F2545EB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DD09E-5710-44DF-B0F1-650E4B12CEBE}" type="datetimeFigureOut">
              <a:rPr lang="en-US" smtClean="0"/>
              <a:pPr>
                <a:defRPr/>
              </a:pPr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0B9CED-3845-4E2B-A188-93529B30815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B98A8D-5D03-4076-87A3-7277F9E08DC1}" type="datetimeFigureOut">
              <a:rPr lang="en-US" smtClean="0"/>
              <a:pPr>
                <a:defRPr/>
              </a:pPr>
              <a:t>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823961-A059-4BEF-B2F6-9AB63D05772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6F9FAA-D982-4D57-9B5D-39D61A0E5D73}" type="datetimeFigureOut">
              <a:rPr lang="en-US" smtClean="0"/>
              <a:pPr>
                <a:defRPr/>
              </a:pPr>
              <a:t>1/30/2017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B8AE70-EE8B-4E53-8DE1-905D4B268A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2041FE-AD80-4509-AA51-CC57303D37AC}" type="datetimeFigureOut">
              <a:rPr lang="en-US" smtClean="0"/>
              <a:pPr>
                <a:defRPr/>
              </a:pPr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75444-1BD7-4112-B52F-F2B54BE69C1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FCB2FE-6F6E-4148-8E71-D77F91E8BC0C}" type="datetimeFigureOut">
              <a:rPr lang="en-US" smtClean="0"/>
              <a:pPr>
                <a:defRPr/>
              </a:pPr>
              <a:t>1/30/2017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5C73E-C020-43DC-9C08-E9E14F8098D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5A5AB3-F04C-4799-A329-71A2FE60AED6}" type="datetimeFigureOut">
              <a:rPr lang="en-US" smtClean="0"/>
              <a:pPr>
                <a:defRPr/>
              </a:pPr>
              <a:t>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A64365-A142-4EFA-8017-AEB959BBE4B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C3AABB-FABE-4E47-B55F-CEF3FBBC5D1B}" type="datetimeFigureOut">
              <a:rPr lang="en-US" smtClean="0"/>
              <a:pPr>
                <a:defRPr/>
              </a:pPr>
              <a:t>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DE71C-1D24-4E2E-9FD1-3C5672D6DA6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0D80690-4002-4867-A909-5AD88399C71D}" type="datetimeFigureOut">
              <a:rPr lang="en-US" smtClean="0"/>
              <a:pPr>
                <a:defRPr/>
              </a:pPr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9E57E4D-1F6E-4488-BAE4-05D06367C5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ycentennialcounseling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at.collegeboard.org/home" TargetMode="External"/><Relationship Id="rId2" Type="http://schemas.openxmlformats.org/officeDocument/2006/relationships/hyperlink" Target="http://www.youtube.com/watch?v=AFBw1CQqi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ctstudent.org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ycentennialcounseling.com/" TargetMode="Externa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futures.org/media/113414/rigor-course-list-july-2016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collegescorecard.ed.gov/" TargetMode="External"/><Relationship Id="rId3" Type="http://schemas.openxmlformats.org/officeDocument/2006/relationships/hyperlink" Target="http://www.inlikeme.com/" TargetMode="External"/><Relationship Id="rId7" Type="http://schemas.openxmlformats.org/officeDocument/2006/relationships/hyperlink" Target="https://colleges.niche.com/" TargetMode="External"/><Relationship Id="rId2" Type="http://schemas.openxmlformats.org/officeDocument/2006/relationships/hyperlink" Target="http://www.bigfuture.collegeboard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astweb.com/" TargetMode="External"/><Relationship Id="rId5" Type="http://schemas.openxmlformats.org/officeDocument/2006/relationships/hyperlink" Target="http://www.cappex.com/" TargetMode="External"/><Relationship Id="rId4" Type="http://schemas.openxmlformats.org/officeDocument/2006/relationships/hyperlink" Target="http://www.unigo.com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hyperlink" Target="http://www.mycentennialcounseling.com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gcic.peachnet.ed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32004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 anchorCtr="1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Junior Classroom Guidance:  Choosing The Perfect College!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800600"/>
            <a:ext cx="8001000" cy="5334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Centennial High School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Counseling Department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January 30-February 3 </a:t>
            </a:r>
            <a:r>
              <a:rPr lang="en-US" sz="2400" b="1" dirty="0" smtClean="0">
                <a:solidFill>
                  <a:schemeClr val="tx1"/>
                </a:solidFill>
                <a:hlinkClick r:id="rId2"/>
              </a:rPr>
              <a:t>www.mycentennialcounseling.com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6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458200" cy="1142999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Admission to “Selective” Colleges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2514564"/>
              </p:ext>
            </p:extLst>
          </p:nvPr>
        </p:nvGraphicFramePr>
        <p:xfrm>
          <a:off x="1009442" y="1807361"/>
          <a:ext cx="7143957" cy="4745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24399"/>
          </a:xfrm>
        </p:spPr>
        <p:txBody>
          <a:bodyPr>
            <a:normAutofit/>
          </a:bodyPr>
          <a:lstStyle/>
          <a:p>
            <a:pPr algn="ctr">
              <a:buFont typeface="Arial" charset="0"/>
              <a:buNone/>
            </a:pPr>
            <a:r>
              <a:rPr lang="en-US" sz="4800" b="1" dirty="0" smtClean="0"/>
              <a:t>College Priorities Activity</a:t>
            </a:r>
          </a:p>
          <a:p>
            <a:pPr>
              <a:buFont typeface="Arial" charset="0"/>
              <a:buNone/>
            </a:pPr>
            <a:r>
              <a:rPr lang="en-US" sz="2800" dirty="0" smtClean="0"/>
              <a:t>	</a:t>
            </a:r>
            <a:r>
              <a:rPr lang="en-US" dirty="0"/>
              <a:t>	</a:t>
            </a:r>
            <a:r>
              <a:rPr lang="en-US" dirty="0" smtClean="0"/>
              <a:t>				</a:t>
            </a:r>
          </a:p>
          <a:p>
            <a:pPr>
              <a:buFont typeface="Arial" charset="0"/>
              <a:buNone/>
            </a:pPr>
            <a:r>
              <a:rPr lang="en-US" dirty="0" smtClean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560900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Choosing Your 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College Priorities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545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Arial" charset="0"/>
              <a:buNone/>
            </a:pPr>
            <a:r>
              <a:rPr lang="en-US" sz="2400" b="1" i="1" dirty="0" smtClean="0"/>
              <a:t>What is important to </a:t>
            </a:r>
            <a:r>
              <a:rPr lang="en-US" sz="2400" b="1" i="1" u="sng" dirty="0" smtClean="0"/>
              <a:t>you</a:t>
            </a:r>
            <a:r>
              <a:rPr lang="en-US" sz="2400" b="1" i="1" dirty="0" smtClean="0"/>
              <a:t>?</a:t>
            </a:r>
          </a:p>
          <a:p>
            <a:pPr eaLnBrk="1" hangingPunct="1"/>
            <a:r>
              <a:rPr lang="en-US" sz="2400" dirty="0" smtClean="0"/>
              <a:t>Majors/Programs of Study</a:t>
            </a:r>
          </a:p>
          <a:p>
            <a:pPr marL="0" indent="0" eaLnBrk="1" hangingPunct="1">
              <a:buNone/>
            </a:pPr>
            <a:r>
              <a:rPr lang="en-US" sz="2400" dirty="0" smtClean="0"/>
              <a:t>    Offered</a:t>
            </a:r>
          </a:p>
          <a:p>
            <a:pPr eaLnBrk="1" hangingPunct="1"/>
            <a:r>
              <a:rPr lang="en-US" sz="2400" dirty="0" smtClean="0"/>
              <a:t>Size</a:t>
            </a:r>
          </a:p>
          <a:p>
            <a:r>
              <a:rPr lang="en-US" sz="2400" dirty="0" smtClean="0"/>
              <a:t>Location</a:t>
            </a:r>
            <a:endParaRPr lang="en-US" sz="2400" dirty="0"/>
          </a:p>
          <a:p>
            <a:pPr eaLnBrk="1" hangingPunct="1"/>
            <a:r>
              <a:rPr lang="en-US" sz="2400" dirty="0" smtClean="0"/>
              <a:t>Cost</a:t>
            </a:r>
          </a:p>
          <a:p>
            <a:pPr eaLnBrk="1" hangingPunct="1"/>
            <a:r>
              <a:rPr lang="en-US" sz="2400" dirty="0" smtClean="0"/>
              <a:t>Social Appeal</a:t>
            </a:r>
          </a:p>
          <a:p>
            <a:pPr eaLnBrk="1" hangingPunct="1"/>
            <a:r>
              <a:rPr lang="en-US" sz="2400" dirty="0" smtClean="0"/>
              <a:t>Residential Appeal</a:t>
            </a:r>
          </a:p>
          <a:p>
            <a:pPr eaLnBrk="1" hangingPunct="1"/>
            <a:r>
              <a:rPr lang="en-US" sz="2400" dirty="0" smtClean="0"/>
              <a:t>Diversity of Students and </a:t>
            </a:r>
          </a:p>
          <a:p>
            <a:pPr marL="0" indent="0" eaLnBrk="1" hangingPunct="1">
              <a:buNone/>
            </a:pPr>
            <a:r>
              <a:rPr lang="en-US" sz="2400" dirty="0"/>
              <a:t> </a:t>
            </a:r>
            <a:r>
              <a:rPr lang="en-US" sz="2400" dirty="0" smtClean="0"/>
              <a:t>   Professors</a:t>
            </a:r>
          </a:p>
          <a:p>
            <a:pPr eaLnBrk="1" hangingPunct="1"/>
            <a:r>
              <a:rPr lang="en-US" sz="2400" dirty="0" smtClean="0"/>
              <a:t>Reputation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pic>
        <p:nvPicPr>
          <p:cNvPr id="18436" name="Picture 5" descr="campu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9388" y="0"/>
            <a:ext cx="38846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5257800" y="0"/>
            <a:ext cx="762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Choosing Your 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College Priorities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545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400" u="sng" dirty="0" smtClean="0"/>
              <a:t>Discovering Your Options:</a:t>
            </a:r>
          </a:p>
          <a:p>
            <a:pPr eaLnBrk="1" hangingPunct="1"/>
            <a:r>
              <a:rPr lang="en-US" sz="2400" dirty="0" smtClean="0"/>
              <a:t>Websites</a:t>
            </a:r>
          </a:p>
          <a:p>
            <a:pPr eaLnBrk="1" hangingPunct="1"/>
            <a:r>
              <a:rPr lang="en-US" sz="2400" dirty="0" smtClean="0"/>
              <a:t>Blogs / Social Media</a:t>
            </a:r>
          </a:p>
          <a:p>
            <a:pPr eaLnBrk="1" hangingPunct="1"/>
            <a:r>
              <a:rPr lang="en-US" sz="2400" dirty="0" smtClean="0"/>
              <a:t>School Faculty</a:t>
            </a:r>
          </a:p>
          <a:p>
            <a:pPr eaLnBrk="1" hangingPunct="1"/>
            <a:r>
              <a:rPr lang="en-US" sz="2400" dirty="0" smtClean="0"/>
              <a:t>Family and Friends</a:t>
            </a:r>
          </a:p>
          <a:p>
            <a:pPr eaLnBrk="1" hangingPunct="1"/>
            <a:r>
              <a:rPr lang="en-US" sz="2400" dirty="0" smtClean="0"/>
              <a:t>College Fairs</a:t>
            </a:r>
          </a:p>
          <a:p>
            <a:pPr eaLnBrk="1" hangingPunct="1"/>
            <a:r>
              <a:rPr lang="en-US" sz="2400" dirty="0" smtClean="0"/>
              <a:t>College Rep Visits to CHS</a:t>
            </a:r>
          </a:p>
          <a:p>
            <a:pPr eaLnBrk="1" hangingPunct="1"/>
            <a:r>
              <a:rPr lang="en-US" sz="2400" dirty="0" smtClean="0"/>
              <a:t>Campus Visits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  <p:pic>
        <p:nvPicPr>
          <p:cNvPr id="20484" name="Picture 5" descr="campu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9388" y="0"/>
            <a:ext cx="38846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5257800" y="0"/>
            <a:ext cx="762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01000" cy="924475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About Admission Tests</a:t>
            </a:r>
            <a:endParaRPr lang="en-US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eaLnBrk="1" hangingPunct="1"/>
            <a:r>
              <a:rPr lang="en-US" sz="2700" b="1" u="sng" dirty="0" smtClean="0">
                <a:solidFill>
                  <a:schemeClr val="bg2">
                    <a:lumMod val="75000"/>
                  </a:schemeClr>
                </a:solidFill>
              </a:rPr>
              <a:t> SAT </a:t>
            </a:r>
          </a:p>
          <a:p>
            <a:pPr lvl="1" eaLnBrk="1" hangingPunct="1"/>
            <a:r>
              <a:rPr lang="en-US" sz="2200" dirty="0" smtClean="0">
                <a:solidFill>
                  <a:schemeClr val="bg2">
                    <a:lumMod val="75000"/>
                  </a:schemeClr>
                </a:solidFill>
              </a:rPr>
              <a:t>Length is 3 hours, 50 minutes (with essay)</a:t>
            </a:r>
          </a:p>
          <a:p>
            <a:pPr lvl="1" eaLnBrk="1" hangingPunct="1"/>
            <a:r>
              <a:rPr lang="en-US" sz="2200" dirty="0" smtClean="0">
                <a:solidFill>
                  <a:schemeClr val="bg2">
                    <a:lumMod val="75000"/>
                  </a:schemeClr>
                </a:solidFill>
              </a:rPr>
              <a:t>Areas tested include Evidence-Based Reading and Writing, </a:t>
            </a:r>
            <a:r>
              <a:rPr lang="en-US" sz="2200" dirty="0">
                <a:solidFill>
                  <a:schemeClr val="bg2">
                    <a:lumMod val="75000"/>
                  </a:schemeClr>
                </a:solidFill>
              </a:rPr>
              <a:t>M</a:t>
            </a:r>
            <a:r>
              <a:rPr lang="en-US" sz="2200" dirty="0" smtClean="0">
                <a:solidFill>
                  <a:schemeClr val="bg2">
                    <a:lumMod val="75000"/>
                  </a:schemeClr>
                </a:solidFill>
              </a:rPr>
              <a:t>ath, and optional essay (2 section scores plus optional essay)</a:t>
            </a:r>
          </a:p>
          <a:p>
            <a:pPr lvl="1" eaLnBrk="1" hangingPunct="1"/>
            <a:r>
              <a:rPr lang="en-US" sz="2200" dirty="0" smtClean="0">
                <a:solidFill>
                  <a:schemeClr val="bg2">
                    <a:lumMod val="75000"/>
                  </a:schemeClr>
                </a:solidFill>
              </a:rPr>
              <a:t>Total score out of 1600 (2 sections—each up to 800 points)</a:t>
            </a:r>
          </a:p>
          <a:p>
            <a:pPr lvl="1">
              <a:spcAft>
                <a:spcPts val="5400"/>
              </a:spcAft>
            </a:pPr>
            <a:r>
              <a:rPr lang="en-US" sz="2200" dirty="0" smtClean="0">
                <a:solidFill>
                  <a:schemeClr val="bg2">
                    <a:lumMod val="75000"/>
                  </a:schemeClr>
                </a:solidFill>
              </a:rPr>
              <a:t>Register at </a:t>
            </a:r>
            <a:r>
              <a:rPr lang="en-US" sz="2200" dirty="0" smtClean="0">
                <a:solidFill>
                  <a:schemeClr val="bg2">
                    <a:lumMod val="75000"/>
                  </a:schemeClr>
                </a:solidFill>
                <a:hlinkClick r:id="rId3"/>
              </a:rPr>
              <a:t>https://sat.org/register  </a:t>
            </a:r>
            <a:endParaRPr lang="en-US" sz="2200" dirty="0">
              <a:solidFill>
                <a:schemeClr val="bg2">
                  <a:lumMod val="75000"/>
                </a:schemeClr>
              </a:solidFill>
            </a:endParaRPr>
          </a:p>
          <a:p>
            <a:pPr eaLnBrk="1" hangingPunct="1"/>
            <a:r>
              <a:rPr lang="en-US" sz="2700" b="1" u="sng" dirty="0" smtClean="0">
                <a:solidFill>
                  <a:schemeClr val="bg2">
                    <a:lumMod val="75000"/>
                  </a:schemeClr>
                </a:solidFill>
              </a:rPr>
              <a:t>ACT</a:t>
            </a:r>
            <a:endParaRPr lang="en-US" sz="2700" u="sng" dirty="0" smtClean="0">
              <a:solidFill>
                <a:schemeClr val="bg2">
                  <a:lumMod val="75000"/>
                </a:schemeClr>
              </a:solidFill>
            </a:endParaRPr>
          </a:p>
          <a:p>
            <a:pPr lvl="1" eaLnBrk="1" hangingPunct="1"/>
            <a:r>
              <a:rPr lang="en-US" sz="2200" dirty="0" smtClean="0">
                <a:solidFill>
                  <a:schemeClr val="bg2">
                    <a:lumMod val="75000"/>
                  </a:schemeClr>
                </a:solidFill>
              </a:rPr>
              <a:t>Length is 3 hours, 35 minutes (with essay)</a:t>
            </a:r>
          </a:p>
          <a:p>
            <a:pPr lvl="1" eaLnBrk="1" hangingPunct="1"/>
            <a:r>
              <a:rPr lang="en-US" sz="2200" dirty="0" smtClean="0">
                <a:solidFill>
                  <a:schemeClr val="bg2">
                    <a:lumMod val="75000"/>
                  </a:schemeClr>
                </a:solidFill>
              </a:rPr>
              <a:t>Areas tested include English, Math, Reading, </a:t>
            </a:r>
            <a:r>
              <a:rPr lang="en-US" sz="2200" dirty="0">
                <a:solidFill>
                  <a:schemeClr val="bg2">
                    <a:lumMod val="75000"/>
                  </a:schemeClr>
                </a:solidFill>
              </a:rPr>
              <a:t>S</a:t>
            </a:r>
            <a:r>
              <a:rPr lang="en-US" sz="2200" dirty="0" smtClean="0">
                <a:solidFill>
                  <a:schemeClr val="bg2">
                    <a:lumMod val="75000"/>
                  </a:schemeClr>
                </a:solidFill>
              </a:rPr>
              <a:t>cience, and optional essay (4 section scores plus optional essay)</a:t>
            </a:r>
          </a:p>
          <a:p>
            <a:pPr lvl="1" eaLnBrk="1" hangingPunct="1"/>
            <a:r>
              <a:rPr lang="en-US" sz="2200" dirty="0" smtClean="0">
                <a:solidFill>
                  <a:schemeClr val="bg2">
                    <a:lumMod val="75000"/>
                  </a:schemeClr>
                </a:solidFill>
              </a:rPr>
              <a:t>Total score out of 36 (based on the average of 4 tests)</a:t>
            </a:r>
          </a:p>
          <a:p>
            <a:pPr lvl="1"/>
            <a:r>
              <a:rPr lang="en-US" sz="2200" dirty="0" smtClean="0">
                <a:solidFill>
                  <a:schemeClr val="bg2">
                    <a:lumMod val="75000"/>
                  </a:schemeClr>
                </a:solidFill>
              </a:rPr>
              <a:t>Register at </a:t>
            </a:r>
            <a:r>
              <a:rPr lang="en-US" sz="2200" dirty="0">
                <a:solidFill>
                  <a:schemeClr val="bg2">
                    <a:lumMod val="75000"/>
                  </a:schemeClr>
                </a:solidFill>
                <a:hlinkClick r:id="rId4"/>
              </a:rPr>
              <a:t>http://www.actstudent.org</a:t>
            </a:r>
            <a:r>
              <a:rPr lang="en-US" sz="2200" dirty="0" smtClean="0">
                <a:solidFill>
                  <a:schemeClr val="bg2">
                    <a:lumMod val="75000"/>
                  </a:schemeClr>
                </a:solidFill>
                <a:hlinkClick r:id="rId4"/>
              </a:rPr>
              <a:t>/</a:t>
            </a:r>
            <a:endParaRPr lang="en-US" sz="2200" dirty="0" smtClean="0">
              <a:solidFill>
                <a:schemeClr val="bg2">
                  <a:lumMod val="75000"/>
                </a:schemeClr>
              </a:solidFill>
            </a:endParaRPr>
          </a:p>
          <a:p>
            <a:pPr lvl="1"/>
            <a:endParaRPr lang="en-US" sz="22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4648200"/>
            <a:ext cx="3304572" cy="1463153"/>
          </a:xfrm>
        </p:spPr>
        <p:txBody>
          <a:bodyPr anchor="ctr" anchorCtr="1"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 and SAT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2" name="Picture 2" descr="C:\Users\caplinger\AppData\Local\Microsoft\Windows\Temporary Internet Files\Content.IE5\ZJ9S6M3F\MC900048382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4662946" cy="4447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876800" y="914400"/>
            <a:ext cx="3158576" cy="4892898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 smtClean="0"/>
              <a:t>Colleges will generally take scores from either test and treat them equally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 smtClean="0"/>
              <a:t>Many </a:t>
            </a:r>
            <a:r>
              <a:rPr lang="en-US" sz="2400" dirty="0"/>
              <a:t>colleges have minimum test scores required for </a:t>
            </a:r>
            <a:r>
              <a:rPr lang="en-US" sz="2400" dirty="0" smtClean="0"/>
              <a:t>admission</a:t>
            </a:r>
            <a:endParaRPr lang="en-US" sz="2400" dirty="0"/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 smtClean="0"/>
              <a:t>Some colleges may “super-score”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 smtClean="0"/>
              <a:t>Recommended to send all scores---colleges will use the highest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125113" cy="60960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 Prep Options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 smtClean="0"/>
              <a:t>PSAT “Next Steps” Access / Khan Academy </a:t>
            </a:r>
          </a:p>
          <a:p>
            <a:r>
              <a:rPr lang="en-US" sz="2400" dirty="0" smtClean="0"/>
              <a:t>FREE Testing and Educational Reference Center Database in </a:t>
            </a:r>
            <a:r>
              <a:rPr lang="en-US" sz="2400" dirty="0" err="1" smtClean="0"/>
              <a:t>MackinVIA</a:t>
            </a:r>
            <a:r>
              <a:rPr lang="en-US" sz="2400" dirty="0" smtClean="0"/>
              <a:t> through CHS Learning Commons</a:t>
            </a:r>
          </a:p>
          <a:p>
            <a:r>
              <a:rPr lang="en-US" sz="2400" dirty="0" smtClean="0"/>
              <a:t>FREE GACollege411.org Test Prep</a:t>
            </a:r>
          </a:p>
          <a:p>
            <a:r>
              <a:rPr lang="en-US" sz="2400" dirty="0" smtClean="0"/>
              <a:t>FREE March2Success.com Test Prep</a:t>
            </a:r>
          </a:p>
          <a:p>
            <a:r>
              <a:rPr lang="en-US" sz="2400" dirty="0" smtClean="0"/>
              <a:t>SAT Prep Class</a:t>
            </a:r>
          </a:p>
          <a:p>
            <a:r>
              <a:rPr lang="en-US" sz="2400" dirty="0" smtClean="0"/>
              <a:t>Princeton Review Partner Classes (SAT &amp; ACT)</a:t>
            </a:r>
          </a:p>
          <a:p>
            <a:r>
              <a:rPr lang="en-US" sz="2400" dirty="0" err="1" smtClean="0"/>
              <a:t>Applerouth</a:t>
            </a:r>
            <a:r>
              <a:rPr lang="en-US" sz="2400" dirty="0" smtClean="0"/>
              <a:t>, Kaplan, C2, </a:t>
            </a:r>
            <a:r>
              <a:rPr lang="en-US" sz="2400" dirty="0" err="1" smtClean="0"/>
              <a:t>Studyworks</a:t>
            </a:r>
            <a:r>
              <a:rPr lang="en-US" sz="2400" dirty="0" smtClean="0"/>
              <a:t>, and others</a:t>
            </a:r>
          </a:p>
          <a:p>
            <a:r>
              <a:rPr lang="en-US" sz="2400" dirty="0" smtClean="0"/>
              <a:t>Collegeboard.org – free practice questions</a:t>
            </a:r>
          </a:p>
          <a:p>
            <a:r>
              <a:rPr lang="en-US" sz="2400" dirty="0" smtClean="0"/>
              <a:t>ACTstudent.org – free practice questions</a:t>
            </a:r>
          </a:p>
          <a:p>
            <a:pPr algn="ctr">
              <a:spcBef>
                <a:spcPts val="2400"/>
              </a:spcBef>
              <a:buFont typeface="Arial" charset="0"/>
              <a:buNone/>
            </a:pPr>
            <a:r>
              <a:rPr lang="en-US" sz="2000" b="1" i="1" dirty="0" smtClean="0"/>
              <a:t>Remember that the best preparation includes taking college prep classes and reading as often as possible!</a:t>
            </a:r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164" y="685800"/>
            <a:ext cx="7698346" cy="693356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 smtClean="0"/>
              <a:t>Types of Financial Aid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7"/>
          </p:nvPr>
        </p:nvSpPr>
        <p:spPr>
          <a:xfrm>
            <a:off x="1004553" y="1905000"/>
            <a:ext cx="3258698" cy="213360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137160" indent="0" algn="ctr">
              <a:buNone/>
            </a:pPr>
            <a:r>
              <a:rPr lang="en-US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</a:br>
            <a:r>
              <a:rPr lang="en-US" sz="16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GRANTS</a:t>
            </a:r>
          </a:p>
          <a:p>
            <a:pPr>
              <a:spcBef>
                <a:spcPts val="45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Gift-Aid: do </a:t>
            </a:r>
            <a:r>
              <a:rPr lang="en-US" b="1" i="1" dirty="0" smtClean="0"/>
              <a:t>not</a:t>
            </a:r>
            <a:r>
              <a:rPr lang="en-US" dirty="0" smtClean="0"/>
              <a:t> have to be repaid</a:t>
            </a:r>
          </a:p>
          <a:p>
            <a:pPr>
              <a:spcBef>
                <a:spcPts val="45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State or federal money</a:t>
            </a:r>
          </a:p>
          <a:p>
            <a:pPr>
              <a:spcBef>
                <a:spcPts val="45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Predominantly need-based</a:t>
            </a:r>
          </a:p>
          <a:p>
            <a:pPr>
              <a:spcBef>
                <a:spcPts val="45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Ex: Pell Grant, TEACH Grant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8"/>
          </p:nvPr>
        </p:nvSpPr>
        <p:spPr>
          <a:xfrm>
            <a:off x="4450697" y="4199450"/>
            <a:ext cx="3469810" cy="1896550"/>
          </a:xfrm>
          <a:ln>
            <a:solidFill>
              <a:schemeClr val="tx1"/>
            </a:solidFill>
          </a:ln>
        </p:spPr>
        <p:txBody>
          <a:bodyPr anchor="t"/>
          <a:lstStyle/>
          <a:p>
            <a:pPr marL="0" indent="0" algn="ctr">
              <a:buNone/>
            </a:pPr>
            <a:r>
              <a:rPr lang="en-US" sz="16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LOANS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 i="1" dirty="0" smtClean="0"/>
              <a:t>Must</a:t>
            </a:r>
            <a:r>
              <a:rPr lang="en-US" dirty="0" smtClean="0"/>
              <a:t> be repaid with interest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Government money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0555" y="1905000"/>
            <a:ext cx="3469952" cy="2133600"/>
          </a:xfrm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1350"/>
              </a:spcBef>
              <a:spcAft>
                <a:spcPts val="450"/>
              </a:spcAft>
              <a:buNone/>
            </a:pPr>
            <a:r>
              <a:rPr lang="en-US" sz="64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SCHOLARSHIPS</a:t>
            </a:r>
            <a:endParaRPr lang="en-US" sz="64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450"/>
              </a:spcBef>
              <a:buFont typeface="Courier New" panose="02070309020205020404" pitchFamily="49" charset="0"/>
              <a:buChar char="o"/>
            </a:pPr>
            <a:r>
              <a:rPr lang="en-US" sz="5100" dirty="0"/>
              <a:t>Do </a:t>
            </a:r>
            <a:r>
              <a:rPr lang="en-US" sz="5100" b="1" i="1" dirty="0"/>
              <a:t>not</a:t>
            </a:r>
            <a:r>
              <a:rPr lang="en-US" sz="5100" dirty="0"/>
              <a:t> have to be repaid</a:t>
            </a:r>
          </a:p>
          <a:p>
            <a:pPr>
              <a:spcBef>
                <a:spcPts val="450"/>
              </a:spcBef>
              <a:buFont typeface="Courier New" panose="02070309020205020404" pitchFamily="49" charset="0"/>
              <a:buChar char="o"/>
            </a:pPr>
            <a:r>
              <a:rPr lang="en-US" sz="5100" dirty="0"/>
              <a:t>Merit-based (GPA, athletics, community service)</a:t>
            </a:r>
          </a:p>
          <a:p>
            <a:pPr>
              <a:spcBef>
                <a:spcPts val="450"/>
              </a:spcBef>
              <a:buFont typeface="Courier New" panose="02070309020205020404" pitchFamily="49" charset="0"/>
              <a:buChar char="o"/>
            </a:pPr>
            <a:r>
              <a:rPr lang="en-US" sz="5100" dirty="0"/>
              <a:t>Need-based (family income)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5100" dirty="0"/>
              <a:t/>
            </a:r>
            <a:br>
              <a:rPr lang="en-US" sz="5100" dirty="0"/>
            </a:br>
            <a:r>
              <a:rPr lang="en-US" sz="4800" b="1" dirty="0"/>
              <a:t>Scholarship info at </a:t>
            </a:r>
            <a:r>
              <a:rPr lang="en-US" sz="4800" b="1" dirty="0">
                <a:hlinkClick r:id="rId2"/>
              </a:rPr>
              <a:t>www.mycentennialcounseling.com</a:t>
            </a:r>
            <a:endParaRPr lang="en-US" sz="4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6"/>
          </p:nvPr>
        </p:nvSpPr>
        <p:spPr>
          <a:xfrm>
            <a:off x="1004553" y="4199452"/>
            <a:ext cx="3258838" cy="1896548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575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/>
            </a:r>
            <a:br>
              <a:rPr lang="en-US" sz="1575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</a:br>
            <a:r>
              <a:rPr lang="en-US" sz="17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WORK STUDY</a:t>
            </a:r>
          </a:p>
          <a:p>
            <a:pPr>
              <a:spcBef>
                <a:spcPts val="45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500" dirty="0"/>
              <a:t>Money you earn while working</a:t>
            </a:r>
          </a:p>
          <a:p>
            <a:pPr lvl="1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500" dirty="0"/>
              <a:t>On campus</a:t>
            </a:r>
          </a:p>
          <a:p>
            <a:pPr lvl="1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500" dirty="0"/>
              <a:t>Designated places of work from the school</a:t>
            </a:r>
          </a:p>
          <a:p>
            <a:pPr>
              <a:spcBef>
                <a:spcPts val="45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500" dirty="0"/>
              <a:t>Does </a:t>
            </a:r>
            <a:r>
              <a:rPr lang="en-US" sz="1500" b="1" i="1" dirty="0"/>
              <a:t>not</a:t>
            </a:r>
            <a:r>
              <a:rPr lang="en-US" sz="1500" dirty="0"/>
              <a:t> have to be repaid</a:t>
            </a:r>
          </a:p>
          <a:p>
            <a:pPr>
              <a:spcBef>
                <a:spcPts val="45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500" dirty="0"/>
              <a:t>Primarily need-based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18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67" y="609600"/>
            <a:ext cx="8171645" cy="865411"/>
          </a:xfrm>
          <a:solidFill>
            <a:schemeClr val="accent3"/>
          </a:solidFill>
        </p:spPr>
        <p:txBody>
          <a:bodyPr/>
          <a:lstStyle/>
          <a:p>
            <a:pPr algn="ctr"/>
            <a:r>
              <a:rPr lang="en-US" sz="2400" b="1" dirty="0" smtClean="0"/>
              <a:t>What are the HOPE &amp; Zell Miller Scholarships?</a:t>
            </a:r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143000" y="2541946"/>
            <a:ext cx="3116356" cy="1435211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450"/>
              </a:spcBef>
            </a:pPr>
            <a:r>
              <a:rPr lang="en-US" dirty="0"/>
              <a:t>3.0 GPA in core classes</a:t>
            </a:r>
          </a:p>
          <a:p>
            <a:r>
              <a:rPr lang="en-US" dirty="0" smtClean="0"/>
              <a:t>Funding depends on the school with award limits</a:t>
            </a:r>
          </a:p>
          <a:p>
            <a:pPr lvl="1"/>
            <a:r>
              <a:rPr lang="en-US" dirty="0" smtClean="0"/>
              <a:t>Private </a:t>
            </a:r>
            <a:r>
              <a:rPr lang="en-US" dirty="0"/>
              <a:t>vs. </a:t>
            </a:r>
            <a:r>
              <a:rPr lang="en-US" dirty="0" smtClean="0"/>
              <a:t>Public</a:t>
            </a:r>
          </a:p>
          <a:p>
            <a:pPr lvl="1"/>
            <a:r>
              <a:rPr lang="en-US" dirty="0" smtClean="0"/>
              <a:t>DOES NOT COVER 100%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442909" y="2583198"/>
            <a:ext cx="3405690" cy="1697724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450"/>
              </a:spcBef>
            </a:pPr>
            <a:r>
              <a:rPr lang="en-US" dirty="0"/>
              <a:t>3.7 GPA in core classes</a:t>
            </a:r>
          </a:p>
          <a:p>
            <a:r>
              <a:rPr lang="en-US" dirty="0" smtClean="0"/>
              <a:t>SAT </a:t>
            </a:r>
            <a:r>
              <a:rPr lang="en-US" dirty="0"/>
              <a:t>score of 1200 combined (no super score) </a:t>
            </a:r>
            <a:r>
              <a:rPr lang="en-US" b="1" dirty="0"/>
              <a:t>or</a:t>
            </a:r>
            <a:r>
              <a:rPr lang="en-US" dirty="0"/>
              <a:t> ACT of 26 </a:t>
            </a:r>
            <a:r>
              <a:rPr lang="en-US" b="1" dirty="0"/>
              <a:t>or</a:t>
            </a:r>
            <a:r>
              <a:rPr lang="en-US" dirty="0"/>
              <a:t> valedictorian or salutatorian</a:t>
            </a:r>
          </a:p>
          <a:p>
            <a:r>
              <a:rPr lang="en-US" dirty="0" smtClean="0"/>
              <a:t>Award limits</a:t>
            </a:r>
          </a:p>
          <a:p>
            <a:pPr lvl="1"/>
            <a:r>
              <a:rPr lang="en-US" dirty="0" smtClean="0"/>
              <a:t>Public = full tuition</a:t>
            </a:r>
          </a:p>
          <a:p>
            <a:pPr lvl="1"/>
            <a:r>
              <a:rPr lang="en-US" dirty="0" smtClean="0"/>
              <a:t>Private = tuition assistance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143000" y="2122600"/>
            <a:ext cx="3116356" cy="331253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pPr algn="ctr"/>
            <a:r>
              <a:rPr lang="en-US" b="1" dirty="0" smtClean="0"/>
              <a:t>HOPE</a:t>
            </a:r>
            <a:endParaRPr lang="en-US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442908" y="2122600"/>
            <a:ext cx="3405691" cy="33125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pPr algn="ctr"/>
            <a:r>
              <a:rPr lang="en-US" b="1" dirty="0" smtClean="0"/>
              <a:t>Zell Miller</a:t>
            </a:r>
            <a:endParaRPr lang="en-US" b="1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43000" y="4928511"/>
            <a:ext cx="6553200" cy="100506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Receive credit for 4 classes that meet the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HOPE &amp; Zell Miller rigor requirement</a:t>
            </a:r>
            <a:r>
              <a:rPr lang="en-US" sz="1400" dirty="0">
                <a:solidFill>
                  <a:schemeClr val="tx1"/>
                </a:solidFill>
              </a:rPr>
              <a:t>.  </a:t>
            </a:r>
          </a:p>
          <a:p>
            <a:r>
              <a:rPr lang="en-US" sz="1400" dirty="0"/>
              <a:t>Complete the FAFSA</a:t>
            </a:r>
          </a:p>
        </p:txBody>
      </p:sp>
      <p:sp>
        <p:nvSpPr>
          <p:cNvPr id="9" name="Text Placeholder 3"/>
          <p:cNvSpPr txBox="1">
            <a:spLocks/>
          </p:cNvSpPr>
          <p:nvPr/>
        </p:nvSpPr>
        <p:spPr>
          <a:xfrm>
            <a:off x="1143001" y="4410269"/>
            <a:ext cx="6705598" cy="388898"/>
          </a:xfrm>
          <a:prstGeom prst="rect">
            <a:avLst/>
          </a:prstGeom>
          <a:solidFill>
            <a:schemeClr val="accent4"/>
          </a:solidFill>
        </p:spPr>
        <p:txBody>
          <a:bodyPr vert="horz" lIns="68580" tIns="0" rIns="68580" bIns="0" rtlCol="0" anchor="ctr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sz="1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lang="en-US"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lang="en-US" sz="1600" b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lang="en-US" sz="1600" b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lang="en-US" sz="1600" b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>
                <a:solidFill>
                  <a:schemeClr val="tx1"/>
                </a:solidFill>
              </a:rPr>
              <a:t>BOTH HOPE &amp; Zell Miller</a:t>
            </a:r>
          </a:p>
        </p:txBody>
      </p:sp>
    </p:spTree>
    <p:extLst>
      <p:ext uri="{BB962C8B-B14F-4D97-AF65-F5344CB8AC3E}">
        <p14:creationId xmlns:p14="http://schemas.microsoft.com/office/powerpoint/2010/main" val="422950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914381" y="4038600"/>
          <a:ext cx="5315239" cy="2401245"/>
        </p:xfrm>
        <a:graphic>
          <a:graphicData uri="http://schemas.openxmlformats.org/drawingml/2006/table">
            <a:tbl>
              <a:tblPr firstRow="1" firstCol="1" bandRow="1"/>
              <a:tblGrid>
                <a:gridCol w="1481344"/>
                <a:gridCol w="1368964"/>
                <a:gridCol w="1392235"/>
                <a:gridCol w="1072696"/>
              </a:tblGrid>
              <a:tr h="5573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Course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Semester Grade w/Honors Points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Semester Grade w/out Honors Points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Converted to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 4.0 scale points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10</a:t>
                      </a:r>
                      <a:r>
                        <a:rPr lang="en-US" sz="1000" baseline="300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th</a:t>
                      </a:r>
                      <a:r>
                        <a:rPr lang="en-US" sz="10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 Grade Lit Honors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95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88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entury Gothic"/>
                          <a:ea typeface="Calibri"/>
                          <a:cs typeface="Segoe UI"/>
                        </a:rPr>
                        <a:t>CCGPS </a:t>
                      </a:r>
                      <a:r>
                        <a:rPr lang="en-US" sz="10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Geometry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80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80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6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Physical Science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79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79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8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AP World History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88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81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3.5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5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French 2 Honors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99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92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5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Weight Training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93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93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—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543">
                <a:tc gridSpan="3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Add converted points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15.5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543">
                <a:tc gridSpan="3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Divide sum by # of eligible classes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15.5  ÷  5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543">
                <a:tc gridSpan="3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HOPE GPA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3.1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47700" y="1759130"/>
            <a:ext cx="78486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en-US" sz="1400" b="1" dirty="0" smtClean="0">
                <a:ea typeface="Calibri"/>
                <a:cs typeface="Segoe UI"/>
              </a:rPr>
              <a:t>The </a:t>
            </a:r>
            <a:r>
              <a:rPr lang="en-US" sz="1400" b="1" dirty="0">
                <a:ea typeface="Calibri"/>
                <a:cs typeface="Segoe UI"/>
              </a:rPr>
              <a:t>HOPE GPA only includes attempted core academic courses taken in grades 9 – 12</a:t>
            </a:r>
            <a:r>
              <a:rPr lang="en-US" sz="1400" dirty="0" smtClean="0">
                <a:ea typeface="Calibri"/>
                <a:cs typeface="Segoe UI"/>
              </a:rPr>
              <a:t>. </a:t>
            </a:r>
            <a:r>
              <a:rPr lang="en-US" sz="1300" dirty="0" smtClean="0">
                <a:ea typeface="Calibri"/>
                <a:cs typeface="Segoe UI"/>
              </a:rPr>
              <a:t>(Lang Arts, Math, Science, Soc Studies &amp; World Lang)</a:t>
            </a:r>
            <a:endParaRPr lang="en-US" sz="1300" dirty="0">
              <a:latin typeface="Calibri"/>
              <a:ea typeface="Calibri"/>
              <a:cs typeface="Times New Roman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Segoe UI" pitchFamily="34" charset="0"/>
              </a:rPr>
              <a:t>Semester numeric grades are converted to a 4.0 scale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Segoe UI" pitchFamily="34" charset="0"/>
              </a:rPr>
              <a:t>* The 7 honors points for Honors, Advanced Placement, and MOWR classes are subtracted before grades are converted to the 4.0 scale.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Segoe UI" pitchFamily="34" charset="0"/>
              </a:rPr>
              <a:t>A  =  4 points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Segoe UI" pitchFamily="34" charset="0"/>
              </a:rPr>
              <a:t>B  =   3 points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Segoe UI" pitchFamily="34" charset="0"/>
              </a:rPr>
              <a:t>C  =  2 points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Segoe UI" pitchFamily="34" charset="0"/>
              </a:rPr>
              <a:t>F  =   0 points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Segoe UI" pitchFamily="34" charset="0"/>
              </a:rPr>
              <a:t>        .5 point added to each AP and Dual Enrollment grade (points cannot go higher than 4)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609600" y="829063"/>
          <a:ext cx="7848600" cy="488535"/>
        </p:xfrm>
        <a:graphic>
          <a:graphicData uri="http://schemas.openxmlformats.org/drawingml/2006/table">
            <a:tbl>
              <a:tblPr firstRow="1" firstCol="1" bandRow="1"/>
              <a:tblGrid>
                <a:gridCol w="7848600"/>
              </a:tblGrid>
              <a:tr h="4885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cap="all" dirty="0" smtClean="0">
                          <a:effectLst/>
                          <a:latin typeface="Century Gothic"/>
                          <a:ea typeface="Calibri"/>
                          <a:cs typeface="Segoe UI"/>
                        </a:rPr>
                        <a:t>Calculating the </a:t>
                      </a:r>
                      <a:r>
                        <a:rPr lang="en-US" sz="2400" b="1" cap="all" dirty="0">
                          <a:effectLst/>
                          <a:latin typeface="Century Gothic"/>
                          <a:ea typeface="Calibri"/>
                          <a:cs typeface="Segoe UI"/>
                        </a:rPr>
                        <a:t>hope gpa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49" marR="64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8434" name="Picture 2" descr="C:\Users\caplinger\AppData\Local\Microsoft\Windows\Temporary Internet Files\Content.IE5\XUJRGU4L\MM900285292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12" y="407053"/>
            <a:ext cx="1266200" cy="126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/>
          <p:cNvSpPr/>
          <p:nvPr/>
        </p:nvSpPr>
        <p:spPr>
          <a:xfrm rot="10800000">
            <a:off x="7428772" y="6096001"/>
            <a:ext cx="978408" cy="484632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caplinger\AppData\Local\Microsoft\Windows\Temporary Internet Files\Content.IE5\XUJRGU4L\MM900285292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652" y="362152"/>
            <a:ext cx="1266200" cy="126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caplinger\AppData\Local\Microsoft\Windows\Temporary Internet Files\Content.IE5\XUJRGU4L\MM900285292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70861"/>
            <a:ext cx="1266200" cy="126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562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123080" cy="924475"/>
          </a:xfrm>
        </p:spPr>
        <p:txBody>
          <a:bodyPr>
            <a:normAutofit/>
          </a:bodyPr>
          <a:lstStyle/>
          <a:p>
            <a:pPr algn="ctr"/>
            <a:r>
              <a:rPr lang="en-US" u="sng" dirty="0" smtClean="0"/>
              <a:t>Centennial School Counseling</a:t>
            </a:r>
            <a:endParaRPr lang="en-US" u="sng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-304800" y="1417638"/>
          <a:ext cx="4952999" cy="516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4" name="Content Placeholder 7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267200" y="1371600"/>
          <a:ext cx="5029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21753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9067800" cy="92447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DUAL ENROLLMENT PREVIEW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59607"/>
            <a:ext cx="7924800" cy="50292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Aft>
                <a:spcPts val="1200"/>
              </a:spcAft>
              <a:buClr>
                <a:schemeClr val="bg2"/>
              </a:buClr>
            </a:pPr>
            <a:r>
              <a:rPr lang="en-US" sz="2400" dirty="0" smtClean="0">
                <a:solidFill>
                  <a:schemeClr val="bg1"/>
                </a:solidFill>
              </a:rPr>
              <a:t>APPLY TO THE COLLEGE BY MARCH 31 (GPC, GA. TECH, ETC.) – ACCEPTED BY THE COLLEGE, NOT BY CENTENNIAL</a:t>
            </a:r>
          </a:p>
          <a:p>
            <a:pPr>
              <a:spcAft>
                <a:spcPts val="1200"/>
              </a:spcAft>
              <a:buClr>
                <a:schemeClr val="bg2"/>
              </a:buClr>
            </a:pPr>
            <a:r>
              <a:rPr lang="en-US" sz="2400" dirty="0" smtClean="0">
                <a:solidFill>
                  <a:schemeClr val="bg1"/>
                </a:solidFill>
              </a:rPr>
              <a:t>MINIMUM GPA REQUIRED</a:t>
            </a:r>
          </a:p>
          <a:p>
            <a:pPr>
              <a:spcAft>
                <a:spcPts val="1200"/>
              </a:spcAft>
              <a:buClr>
                <a:schemeClr val="bg2"/>
              </a:buClr>
            </a:pPr>
            <a:r>
              <a:rPr lang="en-US" sz="2400" b="1" dirty="0" smtClean="0">
                <a:solidFill>
                  <a:schemeClr val="bg1"/>
                </a:solidFill>
              </a:rPr>
              <a:t>TAKE ACT BY FEBRUARY 2017 AND/OR SAT BY MARCH 2017</a:t>
            </a:r>
          </a:p>
          <a:p>
            <a:pPr>
              <a:spcAft>
                <a:spcPts val="1200"/>
              </a:spcAft>
              <a:buClr>
                <a:schemeClr val="bg2"/>
              </a:buClr>
            </a:pPr>
            <a:r>
              <a:rPr lang="en-US" sz="2400" dirty="0" smtClean="0">
                <a:solidFill>
                  <a:schemeClr val="bg1"/>
                </a:solidFill>
              </a:rPr>
              <a:t>NO COST FOR TUITION </a:t>
            </a:r>
          </a:p>
          <a:p>
            <a:pPr>
              <a:spcAft>
                <a:spcPts val="1200"/>
              </a:spcAft>
              <a:buClr>
                <a:schemeClr val="bg2"/>
              </a:buClr>
            </a:pPr>
            <a:r>
              <a:rPr lang="en-US" sz="2400" dirty="0" smtClean="0">
                <a:solidFill>
                  <a:schemeClr val="bg1"/>
                </a:solidFill>
              </a:rPr>
              <a:t>COLLEGE CREDITS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026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125113" cy="924475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Junior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  <a:solidFill>
            <a:schemeClr val="tx1">
              <a:lumMod val="95000"/>
            </a:schemeClr>
          </a:solidFill>
          <a:ln w="76200">
            <a:solidFill>
              <a:schemeClr val="tx2"/>
            </a:solidFill>
          </a:ln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000" b="1" u="sng" dirty="0" smtClean="0">
                <a:solidFill>
                  <a:schemeClr val="bg1"/>
                </a:solidFill>
              </a:rPr>
              <a:t>In School</a:t>
            </a:r>
            <a:endParaRPr lang="en-US" sz="3000" u="sng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900" dirty="0" smtClean="0">
                <a:solidFill>
                  <a:schemeClr val="bg1"/>
                </a:solidFill>
              </a:rPr>
              <a:t>Stay focused on academics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900" dirty="0" smtClean="0">
                <a:solidFill>
                  <a:schemeClr val="bg1"/>
                </a:solidFill>
              </a:rPr>
              <a:t>Do not lighten your academic load for senior year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900" dirty="0" smtClean="0">
                <a:solidFill>
                  <a:schemeClr val="bg1"/>
                </a:solidFill>
              </a:rPr>
              <a:t>Attend daily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900" dirty="0" smtClean="0">
                <a:solidFill>
                  <a:schemeClr val="bg1"/>
                </a:solidFill>
              </a:rPr>
              <a:t>Stay involved in school activities (commitment/leadership)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000" b="1" u="sng" dirty="0" smtClean="0">
                <a:solidFill>
                  <a:schemeClr val="bg1"/>
                </a:solidFill>
              </a:rPr>
              <a:t>Standardized Testing</a:t>
            </a:r>
            <a:endParaRPr lang="en-US" sz="3000" u="sng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900" dirty="0" smtClean="0">
                <a:solidFill>
                  <a:schemeClr val="bg1"/>
                </a:solidFill>
              </a:rPr>
              <a:t>Prepare for and register for ACT / SAT tests as appropriate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900" dirty="0" smtClean="0">
                <a:solidFill>
                  <a:schemeClr val="bg1"/>
                </a:solidFill>
              </a:rPr>
              <a:t>Take AP tests as appropriate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000" b="1" u="sng" dirty="0" smtClean="0">
                <a:solidFill>
                  <a:schemeClr val="bg1"/>
                </a:solidFill>
              </a:rPr>
              <a:t>College Exploration</a:t>
            </a:r>
            <a:endParaRPr lang="en-US" sz="3000" u="sng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900" dirty="0" smtClean="0">
                <a:solidFill>
                  <a:schemeClr val="bg1"/>
                </a:solidFill>
              </a:rPr>
              <a:t>Explore colleges on the Web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900" dirty="0" smtClean="0">
                <a:solidFill>
                  <a:schemeClr val="bg1"/>
                </a:solidFill>
              </a:rPr>
              <a:t>Visit colleges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900" dirty="0" smtClean="0">
                <a:solidFill>
                  <a:schemeClr val="bg1"/>
                </a:solidFill>
              </a:rPr>
              <a:t>Meet with college representatives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900" dirty="0" smtClean="0">
                <a:solidFill>
                  <a:schemeClr val="bg1"/>
                </a:solidFill>
              </a:rPr>
              <a:t>Attend college fairs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Junior </a:t>
            </a:r>
            <a:r>
              <a:rPr lang="en-US" smtClean="0"/>
              <a:t>Activities current/future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4200"/>
              </a:spcAft>
            </a:pPr>
            <a:r>
              <a:rPr lang="en-US" dirty="0"/>
              <a:t>Junior Classroom Guidance (Part 2), February </a:t>
            </a:r>
            <a:r>
              <a:rPr lang="en-US" dirty="0" smtClean="0"/>
              <a:t>2017 </a:t>
            </a:r>
            <a:r>
              <a:rPr lang="en-US" dirty="0"/>
              <a:t>(college applications and admission factors, GPA computations, HOPE and Financial Aid)</a:t>
            </a:r>
          </a:p>
          <a:p>
            <a:pPr>
              <a:spcBef>
                <a:spcPts val="0"/>
              </a:spcBef>
              <a:spcAft>
                <a:spcPts val="4200"/>
              </a:spcAft>
            </a:pPr>
            <a:r>
              <a:rPr lang="en-US" dirty="0"/>
              <a:t>Junior Advisement – Fall 2016/Spring 2017</a:t>
            </a:r>
          </a:p>
          <a:p>
            <a:pPr>
              <a:spcBef>
                <a:spcPts val="0"/>
              </a:spcBef>
              <a:spcAft>
                <a:spcPts val="4200"/>
              </a:spcAft>
            </a:pPr>
            <a:r>
              <a:rPr lang="en-US" dirty="0"/>
              <a:t>Senior Classroom Guidance – Fall 2017</a:t>
            </a:r>
          </a:p>
          <a:p>
            <a:pPr>
              <a:spcBef>
                <a:spcPts val="0"/>
              </a:spcBef>
              <a:spcAft>
                <a:spcPts val="4200"/>
              </a:spcAft>
            </a:pPr>
            <a:r>
              <a:rPr lang="en-US" dirty="0"/>
              <a:t>Senior Parent Night – Fall 2017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0886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001000" cy="4952999"/>
          </a:xfrm>
          <a:solidFill>
            <a:schemeClr val="tx1"/>
          </a:solidFill>
          <a:ln w="76200">
            <a:solidFill>
              <a:schemeClr val="tx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spcAft>
                <a:spcPts val="3000"/>
              </a:spcAft>
            </a:pPr>
            <a:r>
              <a:rPr lang="en-US" sz="2400" dirty="0" smtClean="0"/>
              <a:t>Junior Guidance Packet and Graduation Status Report (Junior Advisement)</a:t>
            </a:r>
          </a:p>
          <a:p>
            <a:pPr eaLnBrk="1" hangingPunct="1">
              <a:spcAft>
                <a:spcPts val="3000"/>
              </a:spcAft>
            </a:pPr>
            <a:r>
              <a:rPr lang="en-US" sz="2400" u="sng" dirty="0" smtClean="0"/>
              <a:t>www.mycentennialcounseling.com</a:t>
            </a:r>
          </a:p>
          <a:p>
            <a:pPr eaLnBrk="1" hangingPunct="1">
              <a:spcAft>
                <a:spcPts val="3000"/>
              </a:spcAft>
            </a:pPr>
            <a:r>
              <a:rPr lang="en-US" sz="2400" dirty="0" smtClean="0"/>
              <a:t>Georgia Career Information System (GCIS)</a:t>
            </a:r>
          </a:p>
          <a:p>
            <a:pPr eaLnBrk="1" hangingPunct="1">
              <a:spcAft>
                <a:spcPts val="3000"/>
              </a:spcAft>
            </a:pPr>
            <a:r>
              <a:rPr lang="en-US" sz="2400" smtClean="0"/>
              <a:t>GA Futures</a:t>
            </a:r>
            <a:endParaRPr lang="en-US" sz="2400" dirty="0" smtClean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1009442" y="457201"/>
            <a:ext cx="7125113" cy="762000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RESOURCES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467599" cy="5410200"/>
          </a:xfrm>
          <a:solidFill>
            <a:schemeClr val="tx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hangingPunct="1">
              <a:spcAft>
                <a:spcPts val="2400"/>
              </a:spcAft>
            </a:pPr>
            <a:r>
              <a:rPr lang="en-US" sz="2400" dirty="0" smtClean="0">
                <a:solidFill>
                  <a:schemeClr val="bg1"/>
                </a:solidFill>
                <a:hlinkClick r:id="rId2"/>
              </a:rPr>
              <a:t>www.bigfuture.collegeboard.org</a:t>
            </a:r>
            <a:endParaRPr lang="en-US" sz="2400" dirty="0" smtClean="0">
              <a:solidFill>
                <a:schemeClr val="bg1"/>
              </a:solidFill>
            </a:endParaRPr>
          </a:p>
          <a:p>
            <a:pPr>
              <a:spcAft>
                <a:spcPts val="2400"/>
              </a:spcAft>
            </a:pPr>
            <a:r>
              <a:rPr lang="en-US" sz="2400" dirty="0" smtClean="0">
                <a:solidFill>
                  <a:schemeClr val="bg1"/>
                </a:solidFill>
                <a:hlinkClick r:id="rId3"/>
              </a:rPr>
              <a:t>www.inlikeme.com</a:t>
            </a:r>
            <a:endParaRPr lang="en-US" sz="2400" dirty="0" smtClean="0">
              <a:solidFill>
                <a:schemeClr val="bg1"/>
              </a:solidFill>
            </a:endParaRPr>
          </a:p>
          <a:p>
            <a:pPr eaLnBrk="1" hangingPunct="1">
              <a:spcAft>
                <a:spcPts val="2400"/>
              </a:spcAft>
            </a:pPr>
            <a:r>
              <a:rPr lang="en-US" sz="2400" dirty="0" smtClean="0">
                <a:solidFill>
                  <a:schemeClr val="bg1"/>
                </a:solidFill>
                <a:hlinkClick r:id="rId4"/>
              </a:rPr>
              <a:t>www.unigo.com</a:t>
            </a:r>
            <a:endParaRPr lang="en-US" sz="2400" dirty="0" smtClean="0">
              <a:solidFill>
                <a:schemeClr val="bg1"/>
              </a:solidFill>
            </a:endParaRPr>
          </a:p>
          <a:p>
            <a:pPr eaLnBrk="1" hangingPunct="1">
              <a:spcAft>
                <a:spcPts val="2400"/>
              </a:spcAft>
            </a:pPr>
            <a:r>
              <a:rPr lang="en-US" sz="2400" dirty="0" smtClean="0">
                <a:solidFill>
                  <a:schemeClr val="bg1"/>
                </a:solidFill>
                <a:hlinkClick r:id="rId5"/>
              </a:rPr>
              <a:t>www.cappex.com</a:t>
            </a:r>
            <a:endParaRPr lang="en-US" sz="2400" dirty="0" smtClean="0">
              <a:solidFill>
                <a:schemeClr val="bg1"/>
              </a:solidFill>
            </a:endParaRPr>
          </a:p>
          <a:p>
            <a:pPr eaLnBrk="1" hangingPunct="1">
              <a:spcAft>
                <a:spcPts val="2400"/>
              </a:spcAft>
            </a:pPr>
            <a:r>
              <a:rPr lang="en-US" sz="2400" dirty="0" smtClean="0">
                <a:solidFill>
                  <a:schemeClr val="bg1"/>
                </a:solidFill>
                <a:hlinkClick r:id="rId6"/>
              </a:rPr>
              <a:t>www.fastweb.com</a:t>
            </a:r>
            <a:endParaRPr lang="en-US" sz="2400" dirty="0" smtClean="0">
              <a:solidFill>
                <a:schemeClr val="bg1"/>
              </a:solidFill>
            </a:endParaRPr>
          </a:p>
          <a:p>
            <a:pPr>
              <a:spcAft>
                <a:spcPts val="2400"/>
              </a:spcAft>
            </a:pPr>
            <a:r>
              <a:rPr lang="en-US" sz="2400" dirty="0" smtClean="0">
                <a:solidFill>
                  <a:schemeClr val="bg1"/>
                </a:solidFill>
                <a:hlinkClick r:id="rId7"/>
              </a:rPr>
              <a:t>https</a:t>
            </a:r>
            <a:r>
              <a:rPr lang="en-US" sz="2400" dirty="0">
                <a:solidFill>
                  <a:schemeClr val="bg1"/>
                </a:solidFill>
                <a:hlinkClick r:id="rId7"/>
              </a:rPr>
              <a:t>://colleges.niche.com</a:t>
            </a:r>
            <a:r>
              <a:rPr lang="en-US" sz="2400" dirty="0" smtClean="0">
                <a:solidFill>
                  <a:schemeClr val="bg1"/>
                </a:solidFill>
                <a:hlinkClick r:id="rId7"/>
              </a:rPr>
              <a:t>/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spcAft>
                <a:spcPts val="2400"/>
              </a:spcAft>
            </a:pPr>
            <a:r>
              <a:rPr lang="en-US" sz="2400" dirty="0">
                <a:solidFill>
                  <a:schemeClr val="bg1"/>
                </a:solidFill>
                <a:hlinkClick r:id="rId8"/>
              </a:rPr>
              <a:t>https://collegescorecard.ed.gov</a:t>
            </a:r>
            <a:r>
              <a:rPr lang="en-US" sz="2400" dirty="0" smtClean="0">
                <a:solidFill>
                  <a:schemeClr val="bg1"/>
                </a:solidFill>
                <a:hlinkClick r:id="rId8"/>
              </a:rPr>
              <a:t>/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 eaLnBrk="1" hangingPunct="1">
              <a:spcAft>
                <a:spcPts val="2400"/>
              </a:spcAft>
              <a:buNone/>
            </a:pPr>
            <a:endParaRPr lang="en-US" sz="20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762000" y="3276600"/>
            <a:ext cx="7696199" cy="2743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buFont typeface="Arial" charset="0"/>
              <a:buNone/>
            </a:pPr>
            <a:r>
              <a:rPr lang="en-US" sz="3600" dirty="0" smtClean="0"/>
              <a:t>This Presentation May Be Found Online at </a:t>
            </a:r>
            <a:r>
              <a:rPr lang="en-US" sz="3200" dirty="0" smtClean="0">
                <a:hlinkClick r:id="rId2"/>
              </a:rPr>
              <a:t>www.mycentennialcounseling.com</a:t>
            </a:r>
            <a:endParaRPr lang="en-US" sz="3200" dirty="0" smtClean="0"/>
          </a:p>
        </p:txBody>
      </p:sp>
      <p:pic>
        <p:nvPicPr>
          <p:cNvPr id="3087" name="Picture 15" descr="C:\Users\caplinger\AppData\Local\Microsoft\Windows\Temporary Internet Files\Content.IE5\E7FHDQ01\MC90039173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615744"/>
            <a:ext cx="2122329" cy="2118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3"/>
          <p:cNvSpPr>
            <a:spLocks noGrp="1"/>
          </p:cNvSpPr>
          <p:nvPr>
            <p:ph type="title"/>
          </p:nvPr>
        </p:nvSpPr>
        <p:spPr>
          <a:xfrm>
            <a:off x="381000" y="838200"/>
            <a:ext cx="4648200" cy="5029200"/>
          </a:xfrm>
        </p:spPr>
        <p:txBody>
          <a:bodyPr anchor="ctr" anchorCtr="1">
            <a:noAutofit/>
          </a:bodyPr>
          <a:lstStyle/>
          <a:p>
            <a:pPr algn="ctr"/>
            <a:r>
              <a:rPr lang="en-US" sz="6500" b="1" dirty="0" smtClean="0"/>
              <a:t>Thank you for your attention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body" sz="half" idx="2"/>
          </p:nvPr>
        </p:nvSpPr>
        <p:spPr>
          <a:xfrm>
            <a:off x="2057400" y="5638800"/>
            <a:ext cx="5029200" cy="11586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endParaRPr lang="en-US" dirty="0" smtClean="0"/>
          </a:p>
          <a:p>
            <a:pPr algn="ctr">
              <a:defRPr/>
            </a:pPr>
            <a:r>
              <a:rPr lang="en-US" dirty="0" smtClean="0"/>
              <a:t>  </a:t>
            </a:r>
            <a:r>
              <a:rPr lang="en-US" sz="1800" dirty="0" smtClean="0"/>
              <a:t>CHS Counseling Department</a:t>
            </a:r>
          </a:p>
          <a:p>
            <a:pPr algn="ctr">
              <a:defRPr/>
            </a:pPr>
            <a:r>
              <a:rPr lang="en-US" sz="1800" u="sng" dirty="0" smtClean="0"/>
              <a:t>www.mycentennialcounseling.com</a:t>
            </a:r>
          </a:p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4"/>
          </p:nvPr>
        </p:nvSpPr>
        <p:spPr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sp>
      <p:pic>
        <p:nvPicPr>
          <p:cNvPr id="5122" name="Picture 2" descr="C:\Users\caplinger\AppData\Local\Microsoft\Windows\Temporary Internet Files\Content.IE5\A84M3A0C\MC90005679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14600"/>
            <a:ext cx="2807432" cy="1374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914400"/>
          </a:xfrm>
        </p:spPr>
        <p:txBody>
          <a:bodyPr/>
          <a:lstStyle/>
          <a:p>
            <a:pPr algn="ctr"/>
            <a:r>
              <a:rPr lang="en-US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Materials 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Agenda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53400" cy="5410200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US" sz="6700" u="sng" dirty="0" smtClean="0">
              <a:solidFill>
                <a:schemeClr val="accent3"/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7200" dirty="0" smtClean="0"/>
              <a:t>Important Events and Dates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7200" dirty="0" smtClean="0"/>
              <a:t>The Junior’s Guide To Planning For College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7200" dirty="0" smtClean="0"/>
              <a:t>Getting Accepted:  What Colleges Look for in Applicants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7200" dirty="0" smtClean="0"/>
              <a:t>Searching For Colleges / Discovering Your Options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7200" dirty="0" smtClean="0"/>
              <a:t>Top Questions to Guide you to the Perfect College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7200" dirty="0" smtClean="0"/>
              <a:t>College Admissions Testing and </a:t>
            </a:r>
            <a:r>
              <a:rPr lang="en-US" sz="7200" smtClean="0"/>
              <a:t>Test Prep (SAT/ACT)</a:t>
            </a:r>
            <a:endParaRPr lang="en-US" sz="7200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7200" dirty="0" smtClean="0"/>
              <a:t>Move On When Ready (Frequently Asked Questions)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8000" dirty="0" smtClean="0"/>
              <a:t> 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8000" dirty="0" smtClean="0"/>
              <a:t> 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 smtClean="0"/>
              <a:t> </a:t>
            </a:r>
            <a:endParaRPr lang="en-US" sz="16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endParaRPr lang="en-US" sz="1100" dirty="0" smtClean="0"/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endParaRPr lang="en-US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GCIS College Search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US" sz="3000" b="1" dirty="0" smtClean="0">
              <a:solidFill>
                <a:schemeClr val="accent6">
                  <a:lumMod val="50000"/>
                </a:schemeClr>
              </a:solidFill>
              <a:hlinkClick r:id="rId2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hlinkClick r:id="rId2"/>
              </a:rPr>
              <a:t>www.gcic.peachnet.edu</a:t>
            </a:r>
            <a:endParaRPr lang="en-US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15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 eaLnBrk="1" hangingPunct="1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Username:  </a:t>
            </a:r>
            <a:r>
              <a:rPr lang="en-US" sz="2400" u="sng" dirty="0" smtClean="0">
                <a:solidFill>
                  <a:schemeClr val="accent6">
                    <a:lumMod val="50000"/>
                  </a:schemeClr>
                </a:solidFill>
              </a:rPr>
              <a:t>student IDs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  (e.g. 123456789s)</a:t>
            </a:r>
          </a:p>
          <a:p>
            <a:pPr lvl="1" eaLnBrk="1" hangingPunct="1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Password:  </a:t>
            </a:r>
            <a:r>
              <a:rPr lang="en-US" sz="2400" u="sng" dirty="0" smtClean="0">
                <a:solidFill>
                  <a:schemeClr val="accent6">
                    <a:lumMod val="50000"/>
                  </a:schemeClr>
                </a:solidFill>
              </a:rPr>
              <a:t>CHSKnights2018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  (cap sensitive)</a:t>
            </a:r>
          </a:p>
          <a:p>
            <a:pPr marL="457200" lvl="1" indent="0" eaLnBrk="1" hangingPunct="1"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*College Week: 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Juniors completed a GCIS College Sort Activity and saved at least 3 colleges to their profiles</a:t>
            </a:r>
          </a:p>
          <a:p>
            <a:pPr marL="457200" lvl="1" indent="0" eaLnBrk="1" hangingPunct="1">
              <a:buNone/>
            </a:pPr>
            <a:endParaRPr lang="en-US" sz="1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052560" y="0"/>
            <a:ext cx="762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73"/>
          <a:stretch/>
        </p:blipFill>
        <p:spPr bwMode="auto">
          <a:xfrm>
            <a:off x="5562600" y="1752600"/>
            <a:ext cx="3048000" cy="139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924475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CHS Counseling Junior Advisement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1600200"/>
          </a:xfrm>
        </p:spPr>
        <p:txBody>
          <a:bodyPr>
            <a:noAutofit/>
          </a:bodyPr>
          <a:lstStyle/>
          <a:p>
            <a:pPr marL="514350" indent="-514350" algn="ctr">
              <a:buFont typeface="Arial" charset="0"/>
              <a:buNone/>
            </a:pPr>
            <a:endParaRPr lang="en-US" sz="2800" b="1" dirty="0"/>
          </a:p>
          <a:p>
            <a:pPr marL="514350" indent="-514350" algn="ctr">
              <a:buFont typeface="Arial" charset="0"/>
              <a:buNone/>
            </a:pPr>
            <a:r>
              <a:rPr lang="en-US" sz="2800" b="1" dirty="0" smtClean="0"/>
              <a:t>Meet with your School Counselor for Junior Advisement Conferences November – February</a:t>
            </a:r>
            <a:endParaRPr lang="en-US" sz="2800" b="1" i="1" dirty="0" smtClean="0"/>
          </a:p>
        </p:txBody>
      </p:sp>
      <p:pic>
        <p:nvPicPr>
          <p:cNvPr id="5124" name="Picture 2" descr="C:\Program Files\Microsoft Office XP\Media\CntCD1\ClipArt1\j019967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575179"/>
            <a:ext cx="2971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3" descr="C:\Program Files\Microsoft Office XP\Media\CntCD1\ClipArt1\j019967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4263" y="1498979"/>
            <a:ext cx="2819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Remind 101 for Class of 2018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8682" y="1806575"/>
            <a:ext cx="5546635" cy="4052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04559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09600" y="502920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Preparing for a College Search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24399"/>
          </a:xfrm>
        </p:spPr>
        <p:txBody>
          <a:bodyPr>
            <a:normAutofit/>
          </a:bodyPr>
          <a:lstStyle/>
          <a:p>
            <a:pPr algn="ctr">
              <a:buFont typeface="Arial" charset="0"/>
              <a:buNone/>
            </a:pPr>
            <a:r>
              <a:rPr lang="en-US" sz="4800" b="1" dirty="0" smtClean="0"/>
              <a:t>If you were to choose a college today, which one would you choose, and why?</a:t>
            </a:r>
          </a:p>
          <a:p>
            <a:pPr>
              <a:buFont typeface="Arial" charset="0"/>
              <a:buNone/>
            </a:pPr>
            <a:r>
              <a:rPr lang="en-US" sz="2800" dirty="0" smtClean="0"/>
              <a:t>	</a:t>
            </a:r>
            <a:r>
              <a:rPr lang="en-US" dirty="0"/>
              <a:t>	</a:t>
            </a:r>
            <a:r>
              <a:rPr lang="en-US" dirty="0" smtClean="0"/>
              <a:t>				</a:t>
            </a:r>
          </a:p>
          <a:p>
            <a:pPr>
              <a:buFont typeface="Arial" charset="0"/>
              <a:buNone/>
            </a:pPr>
            <a:r>
              <a:rPr lang="en-US" dirty="0" smtClean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1705314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Colleges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2869767"/>
              </p:ext>
            </p:extLst>
          </p:nvPr>
        </p:nvGraphicFramePr>
        <p:xfrm>
          <a:off x="152400" y="609600"/>
          <a:ext cx="8758604" cy="7030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9600"/>
                <a:gridCol w="2622997"/>
                <a:gridCol w="1865258"/>
                <a:gridCol w="2270749"/>
              </a:tblGrid>
              <a:tr h="140700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Description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Tuition and Fees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Admission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Requirements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5347976"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Two Year Technical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endParaRPr lang="en-US" sz="105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Two Year Junior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Four Year</a:t>
                      </a:r>
                    </a:p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u="sng" baseline="0" dirty="0" smtClean="0">
                          <a:solidFill>
                            <a:schemeClr val="tx1"/>
                          </a:solidFill>
                        </a:rPr>
                        <a:t>Degrees offered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Associates, Certificate, Diploma</a:t>
                      </a:r>
                    </a:p>
                    <a:p>
                      <a:endParaRPr lang="en-US" sz="105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50" b="1" u="sng" baseline="0" dirty="0" smtClean="0">
                          <a:solidFill>
                            <a:schemeClr val="tx1"/>
                          </a:solidFill>
                        </a:rPr>
                        <a:t>Provides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Classes and degrees directly aligned with a particular career or job field. </a:t>
                      </a:r>
                    </a:p>
                    <a:p>
                      <a:r>
                        <a:rPr lang="en-US" sz="1050" i="1" baseline="0" dirty="0" smtClean="0">
                          <a:solidFill>
                            <a:schemeClr val="tx1"/>
                          </a:solidFill>
                        </a:rPr>
                        <a:t>GA Technical College System has a </a:t>
                      </a:r>
                      <a:r>
                        <a:rPr lang="en-US" sz="1050" b="1" i="1" baseline="0" dirty="0" smtClean="0">
                          <a:solidFill>
                            <a:schemeClr val="tx1"/>
                          </a:solidFill>
                        </a:rPr>
                        <a:t>98% placement rate </a:t>
                      </a:r>
                      <a:r>
                        <a:rPr lang="en-US" sz="1050" i="1" baseline="0" dirty="0" smtClean="0">
                          <a:solidFill>
                            <a:schemeClr val="tx1"/>
                          </a:solidFill>
                        </a:rPr>
                        <a:t>within six months of student graduation.</a:t>
                      </a:r>
                    </a:p>
                    <a:p>
                      <a:endParaRPr lang="en-US" sz="105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50" b="1" u="sng" baseline="0" dirty="0" smtClean="0">
                          <a:solidFill>
                            <a:schemeClr val="tx1"/>
                          </a:solidFill>
                        </a:rPr>
                        <a:t>Degrees offered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Associates</a:t>
                      </a:r>
                    </a:p>
                    <a:p>
                      <a:endParaRPr lang="en-US" sz="105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50" b="1" u="sng" baseline="0" dirty="0" smtClean="0">
                          <a:solidFill>
                            <a:schemeClr val="tx1"/>
                          </a:solidFill>
                        </a:rPr>
                        <a:t>Provides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A cost-effective option to start taking general college classes which could be applied towards a 4 year degree at a college or university</a:t>
                      </a:r>
                    </a:p>
                    <a:p>
                      <a:r>
                        <a:rPr lang="en-US" sz="1050" i="0" baseline="0" dirty="0" smtClean="0">
                          <a:solidFill>
                            <a:schemeClr val="tx1"/>
                          </a:solidFill>
                        </a:rPr>
                        <a:t>Typically </a:t>
                      </a:r>
                      <a:r>
                        <a:rPr lang="en-US" sz="1050" i="0" dirty="0" smtClean="0">
                          <a:solidFill>
                            <a:schemeClr val="tx1"/>
                          </a:solidFill>
                        </a:rPr>
                        <a:t>have</a:t>
                      </a:r>
                      <a:r>
                        <a:rPr lang="en-US" sz="1050" i="0" baseline="0" dirty="0" smtClean="0">
                          <a:solidFill>
                            <a:schemeClr val="tx1"/>
                          </a:solidFill>
                        </a:rPr>
                        <a:t> student transfer agreements with four year colleges.</a:t>
                      </a:r>
                      <a:endParaRPr lang="en-US" sz="1050" i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High School Diploma</a:t>
                      </a:r>
                    </a:p>
                    <a:p>
                      <a:pPr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 GPA may be evaluated (2.0 CPC minimum for GPC)</a:t>
                      </a:r>
                    </a:p>
                    <a:p>
                      <a:pPr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 SAT / ACT or other admission test may be required</a:t>
                      </a:r>
                      <a:endParaRPr lang="en-US" sz="1050" i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Approximately 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$4000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per 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year for full-time enrollment (Gwinnett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Technical College)</a:t>
                      </a:r>
                    </a:p>
                    <a:p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Approximately $5000 per year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for full-time enrollment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GA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State University at Perimeter College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50" b="1" u="sng" dirty="0" smtClean="0">
                          <a:solidFill>
                            <a:schemeClr val="tx1"/>
                          </a:solidFill>
                        </a:rPr>
                        <a:t>Public (In-State):</a:t>
                      </a:r>
                      <a:r>
                        <a:rPr lang="en-US" sz="1050" u="sng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Average   approx. 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$9000 per year </a:t>
                      </a:r>
                    </a:p>
                    <a:p>
                      <a:r>
                        <a:rPr lang="en-US" sz="900" i="1" baseline="0" dirty="0" smtClean="0">
                          <a:solidFill>
                            <a:schemeClr val="tx1"/>
                          </a:solidFill>
                        </a:rPr>
                        <a:t>(does not include room/board)</a:t>
                      </a:r>
                      <a:endParaRPr lang="en-US" sz="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50" b="1" u="sng" baseline="0" dirty="0" smtClean="0">
                          <a:solidFill>
                            <a:schemeClr val="tx1"/>
                          </a:solidFill>
                        </a:rPr>
                        <a:t>Public (Out-of-State)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Average </a:t>
                      </a:r>
                    </a:p>
                    <a:p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$23,000/year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1" baseline="0" dirty="0" smtClean="0">
                          <a:solidFill>
                            <a:schemeClr val="tx1"/>
                          </a:solidFill>
                        </a:rPr>
                        <a:t>(does not include room/board)</a:t>
                      </a:r>
                    </a:p>
                    <a:p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50" b="1" u="sng" baseline="0" dirty="0" smtClean="0">
                          <a:solidFill>
                            <a:schemeClr val="tx1"/>
                          </a:solidFill>
                        </a:rPr>
                        <a:t>Private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</a:p>
                    <a:p>
                      <a:r>
                        <a:rPr lang="en-US" sz="1050" b="0" baseline="0" dirty="0" smtClean="0">
                          <a:solidFill>
                            <a:schemeClr val="tx1"/>
                          </a:solidFill>
                        </a:rPr>
                        <a:t>Average 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$32,000/yea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High School Diploma</a:t>
                      </a:r>
                    </a:p>
                    <a:p>
                      <a:pPr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ACCUPLACER typically required</a:t>
                      </a:r>
                    </a:p>
                    <a:p>
                      <a:pPr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SAT / ACT optional</a:t>
                      </a:r>
                    </a:p>
                    <a:p>
                      <a:pPr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High School Diploma</a:t>
                      </a:r>
                    </a:p>
                    <a:p>
                      <a:pPr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 GPA may be evaluated (2.0 CPC minimum for GPC)</a:t>
                      </a:r>
                    </a:p>
                    <a:p>
                      <a:pPr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 SAT / ACT or other admission test may be required</a:t>
                      </a:r>
                      <a:endParaRPr lang="en-US" sz="1050" i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indent="182880" algn="l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College Preparatory Curriculum        </a:t>
                      </a:r>
                    </a:p>
                    <a:p>
                      <a:pPr indent="182880" algn="l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GPA</a:t>
                      </a:r>
                    </a:p>
                    <a:p>
                      <a:pPr indent="182880" algn="l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SAT / ACT</a:t>
                      </a:r>
                    </a:p>
                    <a:p>
                      <a:pPr indent="182880" algn="l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Class rank</a:t>
                      </a:r>
                    </a:p>
                    <a:p>
                      <a:pPr indent="182880" algn="l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Essay</a:t>
                      </a:r>
                    </a:p>
                    <a:p>
                      <a:pPr indent="182880" algn="l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Extracurricular Activities</a:t>
                      </a:r>
                    </a:p>
                    <a:p>
                      <a:pPr indent="182880" algn="l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050" baseline="0" smtClean="0">
                          <a:solidFill>
                            <a:schemeClr val="tx1"/>
                          </a:solidFill>
                        </a:rPr>
                        <a:t>Letters Of Recommendation</a:t>
                      </a:r>
                    </a:p>
                    <a:p>
                      <a:pPr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endParaRPr lang="en-US" sz="1050" baseline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5414</TotalTime>
  <Words>1271</Words>
  <Application>Microsoft Office PowerPoint</Application>
  <PresentationFormat>On-screen Show (4:3)</PresentationFormat>
  <Paragraphs>309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Arial</vt:lpstr>
      <vt:lpstr>Calibri</vt:lpstr>
      <vt:lpstr>Century Gothic</vt:lpstr>
      <vt:lpstr>Courier New</vt:lpstr>
      <vt:lpstr>Segoe UI</vt:lpstr>
      <vt:lpstr>Times New Roman</vt:lpstr>
      <vt:lpstr>Trebuchet MS</vt:lpstr>
      <vt:lpstr>Verdana</vt:lpstr>
      <vt:lpstr>Wingdings</vt:lpstr>
      <vt:lpstr>Wingdings 2</vt:lpstr>
      <vt:lpstr>Autumn</vt:lpstr>
      <vt:lpstr>Junior Classroom Guidance:  Choosing The Perfect College!</vt:lpstr>
      <vt:lpstr>Centennial School Counseling</vt:lpstr>
      <vt:lpstr>Materials and Agenda</vt:lpstr>
      <vt:lpstr>GCIS College Search</vt:lpstr>
      <vt:lpstr>CHS Counseling Junior Advisement</vt:lpstr>
      <vt:lpstr>Remind 101 for Class of 2018</vt:lpstr>
      <vt:lpstr>Preparing for a College Search</vt:lpstr>
      <vt:lpstr>PowerPoint Presentation</vt:lpstr>
      <vt:lpstr>Types of Colleges</vt:lpstr>
      <vt:lpstr>Admission to “Selective” Colleges</vt:lpstr>
      <vt:lpstr>PowerPoint Presentation</vt:lpstr>
      <vt:lpstr>Choosing Your  College Priorities</vt:lpstr>
      <vt:lpstr>Choosing Your  College Priorities</vt:lpstr>
      <vt:lpstr>About Admission Tests</vt:lpstr>
      <vt:lpstr>ACT and SAT</vt:lpstr>
      <vt:lpstr>Test Prep Options</vt:lpstr>
      <vt:lpstr>Types of Financial Aid</vt:lpstr>
      <vt:lpstr>What are the HOPE &amp; Zell Miller Scholarships?</vt:lpstr>
      <vt:lpstr>PowerPoint Presentation</vt:lpstr>
      <vt:lpstr>DUAL ENROLLMENT PREVIEW</vt:lpstr>
      <vt:lpstr>Junior Priorities</vt:lpstr>
      <vt:lpstr>Junior Activities current/future</vt:lpstr>
      <vt:lpstr>RESOURCES</vt:lpstr>
      <vt:lpstr>RESOURCES</vt:lpstr>
      <vt:lpstr>RESOURCES</vt:lpstr>
      <vt:lpstr>Thank you for your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Steps to College Search Success</dc:title>
  <dc:creator>Cox, Patrick H</dc:creator>
  <cp:lastModifiedBy>Peart, Hella</cp:lastModifiedBy>
  <cp:revision>600</cp:revision>
  <cp:lastPrinted>2017-01-25T15:31:33Z</cp:lastPrinted>
  <dcterms:created xsi:type="dcterms:W3CDTF">2006-08-16T00:00:00Z</dcterms:created>
  <dcterms:modified xsi:type="dcterms:W3CDTF">2017-01-30T15:40:06Z</dcterms:modified>
</cp:coreProperties>
</file>