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1" r:id="rId3"/>
    <p:sldId id="277" r:id="rId4"/>
    <p:sldId id="268" r:id="rId5"/>
    <p:sldId id="258" r:id="rId6"/>
    <p:sldId id="257" r:id="rId7"/>
    <p:sldId id="280" r:id="rId8"/>
    <p:sldId id="276" r:id="rId9"/>
    <p:sldId id="292" r:id="rId10"/>
    <p:sldId id="275" r:id="rId11"/>
    <p:sldId id="272" r:id="rId12"/>
    <p:sldId id="294" r:id="rId13"/>
    <p:sldId id="290" r:id="rId14"/>
    <p:sldId id="295" r:id="rId15"/>
    <p:sldId id="274" r:id="rId16"/>
    <p:sldId id="267" r:id="rId17"/>
    <p:sldId id="291" r:id="rId18"/>
    <p:sldId id="27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9408" autoAdjust="0"/>
  </p:normalViewPr>
  <p:slideViewPr>
    <p:cSldViewPr snapToGrid="0" snapToObjects="1">
      <p:cViewPr varScale="1">
        <p:scale>
          <a:sx n="66" d="100"/>
          <a:sy n="66" d="100"/>
        </p:scale>
        <p:origin x="150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png"/><Relationship Id="rId4" Type="http://schemas.openxmlformats.org/officeDocument/2006/relationships/image" Target="../media/image4.jpe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png"/><Relationship Id="rId4" Type="http://schemas.openxmlformats.org/officeDocument/2006/relationships/image" Target="../media/image4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0A9ED8-1840-4924-8DB8-FCCE286404A2}" type="doc">
      <dgm:prSet loTypeId="urn:microsoft.com/office/officeart/2005/8/layout/vList3" loCatId="list" qsTypeId="urn:microsoft.com/office/officeart/2005/8/quickstyle/simple2" qsCatId="simple" csTypeId="urn:microsoft.com/office/officeart/2005/8/colors/colorful1" csCatId="colorful" phldr="1"/>
      <dgm:spPr/>
    </dgm:pt>
    <dgm:pt modelId="{4C9C01DB-5949-43D0-8560-F34C81889E83}">
      <dgm:prSet phldrT="[Text]" custT="1"/>
      <dgm:spPr/>
      <dgm:t>
        <a:bodyPr/>
        <a:lstStyle/>
        <a:p>
          <a:r>
            <a:rPr lang="en-US" sz="2400" b="1" u="sng" dirty="0" smtClean="0">
              <a:solidFill>
                <a:schemeClr val="bg1"/>
              </a:solidFill>
            </a:rPr>
            <a:t>A-C  </a:t>
          </a:r>
          <a:r>
            <a:rPr lang="en-US" sz="2400" b="1" u="none" dirty="0" smtClean="0">
              <a:solidFill>
                <a:schemeClr val="bg1"/>
              </a:solidFill>
            </a:rPr>
            <a:t>                                                                                                   </a:t>
          </a:r>
          <a:r>
            <a:rPr lang="en-US" sz="2400" u="none" dirty="0" smtClean="0">
              <a:solidFill>
                <a:schemeClr val="bg1"/>
              </a:solidFill>
            </a:rPr>
            <a:t>Ms. Beaty </a:t>
          </a:r>
          <a:r>
            <a:rPr lang="en-US" sz="1200" b="1" dirty="0" smtClean="0">
              <a:solidFill>
                <a:schemeClr val="bg1"/>
              </a:solidFill>
            </a:rPr>
            <a:t>beattyz@fultonschools.org</a:t>
          </a:r>
          <a:endParaRPr lang="en-US" sz="1400" dirty="0">
            <a:solidFill>
              <a:schemeClr val="bg1"/>
            </a:solidFill>
          </a:endParaRPr>
        </a:p>
      </dgm:t>
    </dgm:pt>
    <dgm:pt modelId="{107E1734-B5D6-4892-85E3-E36BF76342C9}" type="parTrans" cxnId="{FE21208C-1604-4B69-9540-AFA56CFF09F4}">
      <dgm:prSet/>
      <dgm:spPr/>
      <dgm:t>
        <a:bodyPr/>
        <a:lstStyle/>
        <a:p>
          <a:endParaRPr lang="en-US"/>
        </a:p>
      </dgm:t>
    </dgm:pt>
    <dgm:pt modelId="{AB18E8EC-E47D-4AC7-9DBE-F342405BF5E1}" type="sibTrans" cxnId="{FE21208C-1604-4B69-9540-AFA56CFF09F4}">
      <dgm:prSet/>
      <dgm:spPr/>
      <dgm:t>
        <a:bodyPr/>
        <a:lstStyle/>
        <a:p>
          <a:endParaRPr lang="en-US"/>
        </a:p>
      </dgm:t>
    </dgm:pt>
    <dgm:pt modelId="{A2E1CF6B-7030-4288-A53C-A92D530C3341}">
      <dgm:prSet phldrT="[Text]" custT="1"/>
      <dgm:spPr/>
      <dgm:t>
        <a:bodyPr/>
        <a:lstStyle/>
        <a:p>
          <a:r>
            <a:rPr lang="en-US" sz="2000" b="1" u="sng" dirty="0" smtClean="0">
              <a:solidFill>
                <a:schemeClr val="bg1"/>
              </a:solidFill>
            </a:rPr>
            <a:t>D-</a:t>
          </a:r>
          <a:r>
            <a:rPr lang="en-US" sz="2000" b="1" u="sng" dirty="0" err="1" smtClean="0">
              <a:solidFill>
                <a:schemeClr val="bg1"/>
              </a:solidFill>
            </a:rPr>
            <a:t>Gol</a:t>
          </a:r>
          <a:r>
            <a:rPr lang="en-US" sz="2000" b="1" u="sng" dirty="0" smtClean="0">
              <a:solidFill>
                <a:schemeClr val="bg1"/>
              </a:solidFill>
            </a:rPr>
            <a:t> &amp; AVID </a:t>
          </a:r>
          <a:r>
            <a:rPr lang="en-US" sz="2000" b="1" u="none" dirty="0" smtClean="0">
              <a:solidFill>
                <a:schemeClr val="bg1"/>
              </a:solidFill>
            </a:rPr>
            <a:t>     </a:t>
          </a:r>
          <a:r>
            <a:rPr lang="en-US" sz="2000" b="1" u="sng" dirty="0" smtClean="0">
              <a:solidFill>
                <a:schemeClr val="bg1"/>
              </a:solidFill>
            </a:rPr>
            <a:t>     </a:t>
          </a:r>
          <a:r>
            <a:rPr lang="en-US" sz="2400" dirty="0" smtClean="0">
              <a:solidFill>
                <a:schemeClr val="bg1"/>
              </a:solidFill>
            </a:rPr>
            <a:t>Ms. Marino </a:t>
          </a:r>
          <a:r>
            <a:rPr lang="en-US" sz="1200" b="1" dirty="0" smtClean="0">
              <a:solidFill>
                <a:schemeClr val="bg1"/>
              </a:solidFill>
            </a:rPr>
            <a:t>marinos1@fultonschools.org</a:t>
          </a:r>
          <a:endParaRPr lang="en-US" sz="1200" b="1" dirty="0">
            <a:solidFill>
              <a:schemeClr val="bg1"/>
            </a:solidFill>
          </a:endParaRPr>
        </a:p>
      </dgm:t>
    </dgm:pt>
    <dgm:pt modelId="{BCBDB3E6-5FE5-415E-8E48-276947048BEC}" type="parTrans" cxnId="{AF044B2C-431A-4900-A8E9-A13F7E090037}">
      <dgm:prSet/>
      <dgm:spPr/>
      <dgm:t>
        <a:bodyPr/>
        <a:lstStyle/>
        <a:p>
          <a:endParaRPr lang="en-US"/>
        </a:p>
      </dgm:t>
    </dgm:pt>
    <dgm:pt modelId="{755E4D63-AEC2-444E-BA34-FA4CE8BCCFB4}" type="sibTrans" cxnId="{AF044B2C-431A-4900-A8E9-A13F7E090037}">
      <dgm:prSet/>
      <dgm:spPr/>
      <dgm:t>
        <a:bodyPr/>
        <a:lstStyle/>
        <a:p>
          <a:endParaRPr lang="en-US"/>
        </a:p>
      </dgm:t>
    </dgm:pt>
    <dgm:pt modelId="{3D06F9D0-E49D-4917-81AB-4F1948C37691}">
      <dgm:prSet phldrT="[Text]" custT="1"/>
      <dgm:spPr/>
      <dgm:t>
        <a:bodyPr/>
        <a:lstStyle/>
        <a:p>
          <a:r>
            <a:rPr lang="en-US" sz="2400" b="1" u="sng" dirty="0" err="1" smtClean="0">
              <a:solidFill>
                <a:schemeClr val="bg1"/>
              </a:solidFill>
            </a:rPr>
            <a:t>Gom</a:t>
          </a:r>
          <a:r>
            <a:rPr lang="en-US" sz="2400" b="1" u="sng" dirty="0" smtClean="0">
              <a:solidFill>
                <a:schemeClr val="bg1"/>
              </a:solidFill>
            </a:rPr>
            <a:t>-Mart          </a:t>
          </a:r>
          <a:r>
            <a:rPr lang="en-US" sz="2400" dirty="0" smtClean="0">
              <a:solidFill>
                <a:schemeClr val="bg1"/>
              </a:solidFill>
            </a:rPr>
            <a:t> Ms. Graver </a:t>
          </a:r>
          <a:r>
            <a:rPr lang="en-US" sz="1200" b="1" dirty="0" err="1" smtClean="0">
              <a:solidFill>
                <a:schemeClr val="bg1"/>
              </a:solidFill>
            </a:rPr>
            <a:t>graverh@fultonschools.org</a:t>
          </a:r>
          <a:endParaRPr lang="en-US" sz="1200" b="1" dirty="0">
            <a:solidFill>
              <a:schemeClr val="bg1"/>
            </a:solidFill>
          </a:endParaRPr>
        </a:p>
      </dgm:t>
    </dgm:pt>
    <dgm:pt modelId="{74943F47-6D59-4582-A97C-7638BC0ECA81}" type="parTrans" cxnId="{64650454-6A6C-4352-A81C-99BDE827111F}">
      <dgm:prSet/>
      <dgm:spPr/>
      <dgm:t>
        <a:bodyPr/>
        <a:lstStyle/>
        <a:p>
          <a:endParaRPr lang="en-US"/>
        </a:p>
      </dgm:t>
    </dgm:pt>
    <dgm:pt modelId="{DDBEE305-66A1-444D-A4B9-89AC7CD5225A}" type="sibTrans" cxnId="{64650454-6A6C-4352-A81C-99BDE827111F}">
      <dgm:prSet/>
      <dgm:spPr/>
      <dgm:t>
        <a:bodyPr/>
        <a:lstStyle/>
        <a:p>
          <a:endParaRPr lang="en-US"/>
        </a:p>
      </dgm:t>
    </dgm:pt>
    <dgm:pt modelId="{7E0737AB-6001-4DC2-B390-8768AB5ECB83}">
      <dgm:prSet phldrT="[Text]" custT="1"/>
      <dgm:spPr/>
      <dgm:t>
        <a:bodyPr/>
        <a:lstStyle/>
        <a:p>
          <a:r>
            <a:rPr lang="en-US" sz="2000" b="1" u="sng" dirty="0" smtClean="0">
              <a:solidFill>
                <a:schemeClr val="bg1"/>
              </a:solidFill>
            </a:rPr>
            <a:t>Counseling Intern</a:t>
          </a:r>
          <a:r>
            <a:rPr lang="en-US" sz="2000" b="1" u="none" dirty="0" smtClean="0">
              <a:solidFill>
                <a:schemeClr val="bg1"/>
              </a:solidFill>
            </a:rPr>
            <a:t>        </a:t>
          </a:r>
          <a:r>
            <a:rPr lang="en-US" sz="2400" b="0" u="none" dirty="0" smtClean="0">
              <a:solidFill>
                <a:schemeClr val="bg1"/>
              </a:solidFill>
            </a:rPr>
            <a:t>Ms</a:t>
          </a:r>
          <a:r>
            <a:rPr lang="en-US" sz="2400" b="0" dirty="0" smtClean="0">
              <a:solidFill>
                <a:schemeClr val="bg1"/>
              </a:solidFill>
            </a:rPr>
            <a:t>. Harris</a:t>
          </a:r>
        </a:p>
        <a:p>
          <a:r>
            <a:rPr lang="en-US" sz="1200" b="1" dirty="0" smtClean="0">
              <a:solidFill>
                <a:schemeClr val="bg1"/>
              </a:solidFill>
            </a:rPr>
            <a:t>harrisk6@fultonschools.org</a:t>
          </a:r>
          <a:endParaRPr lang="en-US" sz="800" b="1" dirty="0">
            <a:solidFill>
              <a:schemeClr val="bg1"/>
            </a:solidFill>
          </a:endParaRPr>
        </a:p>
      </dgm:t>
    </dgm:pt>
    <dgm:pt modelId="{54F87F5B-66CC-438E-A572-EFD67708072B}" type="parTrans" cxnId="{EC3E7AD0-F31A-4283-B776-1DD342E8BEC6}">
      <dgm:prSet/>
      <dgm:spPr/>
      <dgm:t>
        <a:bodyPr/>
        <a:lstStyle/>
        <a:p>
          <a:endParaRPr lang="en-US"/>
        </a:p>
      </dgm:t>
    </dgm:pt>
    <dgm:pt modelId="{6C9CA5C3-8D62-4AD0-A47C-B36A9A7F3B26}" type="sibTrans" cxnId="{EC3E7AD0-F31A-4283-B776-1DD342E8BEC6}">
      <dgm:prSet/>
      <dgm:spPr/>
      <dgm:t>
        <a:bodyPr/>
        <a:lstStyle/>
        <a:p>
          <a:endParaRPr lang="en-US"/>
        </a:p>
      </dgm:t>
    </dgm:pt>
    <dgm:pt modelId="{A9605DE7-A488-40B9-A2A7-E7C32A01780A}" type="pres">
      <dgm:prSet presAssocID="{E90A9ED8-1840-4924-8DB8-FCCE286404A2}" presName="linearFlow" presStyleCnt="0">
        <dgm:presLayoutVars>
          <dgm:dir/>
          <dgm:resizeHandles val="exact"/>
        </dgm:presLayoutVars>
      </dgm:prSet>
      <dgm:spPr/>
    </dgm:pt>
    <dgm:pt modelId="{99587173-1DB0-44C1-91BC-6A64C32D4A0E}" type="pres">
      <dgm:prSet presAssocID="{4C9C01DB-5949-43D0-8560-F34C81889E83}" presName="composite" presStyleCnt="0"/>
      <dgm:spPr/>
    </dgm:pt>
    <dgm:pt modelId="{89FF4F67-DB6E-4636-9CED-913F218E870B}" type="pres">
      <dgm:prSet presAssocID="{4C9C01DB-5949-43D0-8560-F34C81889E83}" presName="imgShp" presStyleLbl="fgImgPlace1" presStyleIdx="0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2AF61B23-691E-4643-AF70-EF6A3C98B116}" type="pres">
      <dgm:prSet presAssocID="{4C9C01DB-5949-43D0-8560-F34C81889E83}" presName="txShp" presStyleLbl="node1" presStyleIdx="0" presStyleCnt="4" custScaleX="99335" custScaleY="900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C9112C-9C97-4627-81A9-9C00B98B3F71}" type="pres">
      <dgm:prSet presAssocID="{AB18E8EC-E47D-4AC7-9DBE-F342405BF5E1}" presName="spacing" presStyleCnt="0"/>
      <dgm:spPr/>
    </dgm:pt>
    <dgm:pt modelId="{D17CF6FF-73BB-444B-9E26-E07F67313A3E}" type="pres">
      <dgm:prSet presAssocID="{A2E1CF6B-7030-4288-A53C-A92D530C3341}" presName="composite" presStyleCnt="0"/>
      <dgm:spPr/>
    </dgm:pt>
    <dgm:pt modelId="{556B3699-2911-4156-BCB3-84CE1F53A27D}" type="pres">
      <dgm:prSet presAssocID="{A2E1CF6B-7030-4288-A53C-A92D530C3341}" presName="imgShp" presStyleLbl="fgImgPlace1" presStyleIdx="1" presStyleCnt="4"/>
      <dgm:spPr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FCD9D315-EC76-4CD4-9107-56B043ED0BDC}" type="pres">
      <dgm:prSet presAssocID="{A2E1CF6B-7030-4288-A53C-A92D530C3341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DD0637-81ED-4F54-8C24-42A9197F9819}" type="pres">
      <dgm:prSet presAssocID="{755E4D63-AEC2-444E-BA34-FA4CE8BCCFB4}" presName="spacing" presStyleCnt="0"/>
      <dgm:spPr/>
    </dgm:pt>
    <dgm:pt modelId="{86BDD2E0-0DE0-4F9B-9D91-ADD0C1C3F219}" type="pres">
      <dgm:prSet presAssocID="{3D06F9D0-E49D-4917-81AB-4F1948C37691}" presName="composite" presStyleCnt="0"/>
      <dgm:spPr/>
    </dgm:pt>
    <dgm:pt modelId="{03C9FFE3-FAFD-4610-8B45-C3E276AACCAD}" type="pres">
      <dgm:prSet presAssocID="{3D06F9D0-E49D-4917-81AB-4F1948C37691}" presName="imgShp" presStyleLbl="fgImgPlace1" presStyleIdx="2" presStyleCnt="4"/>
      <dgm:spPr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</dgm:pt>
    <dgm:pt modelId="{AF95BD42-54E4-4BB0-8F47-348F0034961F}" type="pres">
      <dgm:prSet presAssocID="{3D06F9D0-E49D-4917-81AB-4F1948C37691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A13E91-B56B-4FE6-99FF-FB6F7A2CA5C0}" type="pres">
      <dgm:prSet presAssocID="{DDBEE305-66A1-444D-A4B9-89AC7CD5225A}" presName="spacing" presStyleCnt="0"/>
      <dgm:spPr/>
    </dgm:pt>
    <dgm:pt modelId="{CE0A510D-537F-4DE1-9A28-5427C97FF8B5}" type="pres">
      <dgm:prSet presAssocID="{7E0737AB-6001-4DC2-B390-8768AB5ECB83}" presName="composite" presStyleCnt="0"/>
      <dgm:spPr/>
    </dgm:pt>
    <dgm:pt modelId="{E9704234-812A-4E1B-A396-72E4679F3069}" type="pres">
      <dgm:prSet presAssocID="{7E0737AB-6001-4DC2-B390-8768AB5ECB83}" presName="imgShp" presStyleLbl="fgImgPlace1" presStyleIdx="3" presStyleCnt="4" custAng="0" custScaleX="105050" custScaleY="105050" custLinFactNeighborX="7611" custLinFactNeighborY="-12040"/>
      <dgm:spPr>
        <a:blipFill dpi="0" rotWithShape="1"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9091" t="2250" r="-9091" b="2250"/>
          </a:stretch>
        </a:blipFill>
      </dgm:spPr>
      <dgm:t>
        <a:bodyPr/>
        <a:lstStyle/>
        <a:p>
          <a:endParaRPr lang="en-US"/>
        </a:p>
      </dgm:t>
    </dgm:pt>
    <dgm:pt modelId="{9BCAA464-AB3F-4F45-BE66-34AD5C29728A}" type="pres">
      <dgm:prSet presAssocID="{7E0737AB-6001-4DC2-B390-8768AB5ECB83}" presName="txShp" presStyleLbl="node1" presStyleIdx="3" presStyleCnt="4" custScaleX="98580" custScaleY="105649" custLinFactNeighborX="868" custLinFactNeighborY="-75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C3E7AD0-F31A-4283-B776-1DD342E8BEC6}" srcId="{E90A9ED8-1840-4924-8DB8-FCCE286404A2}" destId="{7E0737AB-6001-4DC2-B390-8768AB5ECB83}" srcOrd="3" destOrd="0" parTransId="{54F87F5B-66CC-438E-A572-EFD67708072B}" sibTransId="{6C9CA5C3-8D62-4AD0-A47C-B36A9A7F3B26}"/>
    <dgm:cxn modelId="{AF044B2C-431A-4900-A8E9-A13F7E090037}" srcId="{E90A9ED8-1840-4924-8DB8-FCCE286404A2}" destId="{A2E1CF6B-7030-4288-A53C-A92D530C3341}" srcOrd="1" destOrd="0" parTransId="{BCBDB3E6-5FE5-415E-8E48-276947048BEC}" sibTransId="{755E4D63-AEC2-444E-BA34-FA4CE8BCCFB4}"/>
    <dgm:cxn modelId="{3941E447-AF35-40B1-8AC4-4EEEDE433085}" type="presOf" srcId="{7E0737AB-6001-4DC2-B390-8768AB5ECB83}" destId="{9BCAA464-AB3F-4F45-BE66-34AD5C29728A}" srcOrd="0" destOrd="0" presId="urn:microsoft.com/office/officeart/2005/8/layout/vList3"/>
    <dgm:cxn modelId="{64650454-6A6C-4352-A81C-99BDE827111F}" srcId="{E90A9ED8-1840-4924-8DB8-FCCE286404A2}" destId="{3D06F9D0-E49D-4917-81AB-4F1948C37691}" srcOrd="2" destOrd="0" parTransId="{74943F47-6D59-4582-A97C-7638BC0ECA81}" sibTransId="{DDBEE305-66A1-444D-A4B9-89AC7CD5225A}"/>
    <dgm:cxn modelId="{FE21208C-1604-4B69-9540-AFA56CFF09F4}" srcId="{E90A9ED8-1840-4924-8DB8-FCCE286404A2}" destId="{4C9C01DB-5949-43D0-8560-F34C81889E83}" srcOrd="0" destOrd="0" parTransId="{107E1734-B5D6-4892-85E3-E36BF76342C9}" sibTransId="{AB18E8EC-E47D-4AC7-9DBE-F342405BF5E1}"/>
    <dgm:cxn modelId="{B3E19351-ADAB-4CAE-ABEB-AF259649E9ED}" type="presOf" srcId="{3D06F9D0-E49D-4917-81AB-4F1948C37691}" destId="{AF95BD42-54E4-4BB0-8F47-348F0034961F}" srcOrd="0" destOrd="0" presId="urn:microsoft.com/office/officeart/2005/8/layout/vList3"/>
    <dgm:cxn modelId="{851007BB-42CB-4175-AD05-B07476F5E803}" type="presOf" srcId="{E90A9ED8-1840-4924-8DB8-FCCE286404A2}" destId="{A9605DE7-A488-40B9-A2A7-E7C32A01780A}" srcOrd="0" destOrd="0" presId="urn:microsoft.com/office/officeart/2005/8/layout/vList3"/>
    <dgm:cxn modelId="{44A1C447-93D3-4B1C-9494-807AFB4BDCEE}" type="presOf" srcId="{4C9C01DB-5949-43D0-8560-F34C81889E83}" destId="{2AF61B23-691E-4643-AF70-EF6A3C98B116}" srcOrd="0" destOrd="0" presId="urn:microsoft.com/office/officeart/2005/8/layout/vList3"/>
    <dgm:cxn modelId="{6335FF8E-664A-4C3D-9C80-9320DDE615D7}" type="presOf" srcId="{A2E1CF6B-7030-4288-A53C-A92D530C3341}" destId="{FCD9D315-EC76-4CD4-9107-56B043ED0BDC}" srcOrd="0" destOrd="0" presId="urn:microsoft.com/office/officeart/2005/8/layout/vList3"/>
    <dgm:cxn modelId="{BB3BAF4E-C388-49C0-A69A-F2DBDFDEC65B}" type="presParOf" srcId="{A9605DE7-A488-40B9-A2A7-E7C32A01780A}" destId="{99587173-1DB0-44C1-91BC-6A64C32D4A0E}" srcOrd="0" destOrd="0" presId="urn:microsoft.com/office/officeart/2005/8/layout/vList3"/>
    <dgm:cxn modelId="{D30D2492-1305-45D9-90EF-78BAA0983B73}" type="presParOf" srcId="{99587173-1DB0-44C1-91BC-6A64C32D4A0E}" destId="{89FF4F67-DB6E-4636-9CED-913F218E870B}" srcOrd="0" destOrd="0" presId="urn:microsoft.com/office/officeart/2005/8/layout/vList3"/>
    <dgm:cxn modelId="{DF4874CE-111C-474D-9487-2562C65D2073}" type="presParOf" srcId="{99587173-1DB0-44C1-91BC-6A64C32D4A0E}" destId="{2AF61B23-691E-4643-AF70-EF6A3C98B116}" srcOrd="1" destOrd="0" presId="urn:microsoft.com/office/officeart/2005/8/layout/vList3"/>
    <dgm:cxn modelId="{6277A8A2-88BC-43C0-A684-37A03426208D}" type="presParOf" srcId="{A9605DE7-A488-40B9-A2A7-E7C32A01780A}" destId="{16C9112C-9C97-4627-81A9-9C00B98B3F71}" srcOrd="1" destOrd="0" presId="urn:microsoft.com/office/officeart/2005/8/layout/vList3"/>
    <dgm:cxn modelId="{DBDEBFE0-87A5-45BC-98BA-E486C9FD59DE}" type="presParOf" srcId="{A9605DE7-A488-40B9-A2A7-E7C32A01780A}" destId="{D17CF6FF-73BB-444B-9E26-E07F67313A3E}" srcOrd="2" destOrd="0" presId="urn:microsoft.com/office/officeart/2005/8/layout/vList3"/>
    <dgm:cxn modelId="{ADA65792-6AD0-4436-8154-3982EA7400AB}" type="presParOf" srcId="{D17CF6FF-73BB-444B-9E26-E07F67313A3E}" destId="{556B3699-2911-4156-BCB3-84CE1F53A27D}" srcOrd="0" destOrd="0" presId="urn:microsoft.com/office/officeart/2005/8/layout/vList3"/>
    <dgm:cxn modelId="{2153B3C0-68F0-449B-BA55-C09DD4255CD0}" type="presParOf" srcId="{D17CF6FF-73BB-444B-9E26-E07F67313A3E}" destId="{FCD9D315-EC76-4CD4-9107-56B043ED0BDC}" srcOrd="1" destOrd="0" presId="urn:microsoft.com/office/officeart/2005/8/layout/vList3"/>
    <dgm:cxn modelId="{B7C1BB0A-937B-4427-9DB3-F58748582AC3}" type="presParOf" srcId="{A9605DE7-A488-40B9-A2A7-E7C32A01780A}" destId="{0FDD0637-81ED-4F54-8C24-42A9197F9819}" srcOrd="3" destOrd="0" presId="urn:microsoft.com/office/officeart/2005/8/layout/vList3"/>
    <dgm:cxn modelId="{64BEEF00-3827-420E-AE01-634CA97D18F6}" type="presParOf" srcId="{A9605DE7-A488-40B9-A2A7-E7C32A01780A}" destId="{86BDD2E0-0DE0-4F9B-9D91-ADD0C1C3F219}" srcOrd="4" destOrd="0" presId="urn:microsoft.com/office/officeart/2005/8/layout/vList3"/>
    <dgm:cxn modelId="{631E6F56-05A9-4354-9A19-0FEFF4F5BE7C}" type="presParOf" srcId="{86BDD2E0-0DE0-4F9B-9D91-ADD0C1C3F219}" destId="{03C9FFE3-FAFD-4610-8B45-C3E276AACCAD}" srcOrd="0" destOrd="0" presId="urn:microsoft.com/office/officeart/2005/8/layout/vList3"/>
    <dgm:cxn modelId="{BB375525-0DA8-4566-88C8-0D4E6A34671C}" type="presParOf" srcId="{86BDD2E0-0DE0-4F9B-9D91-ADD0C1C3F219}" destId="{AF95BD42-54E4-4BB0-8F47-348F0034961F}" srcOrd="1" destOrd="0" presId="urn:microsoft.com/office/officeart/2005/8/layout/vList3"/>
    <dgm:cxn modelId="{AEC1E27C-E3C5-4550-8DE1-3A112E17D257}" type="presParOf" srcId="{A9605DE7-A488-40B9-A2A7-E7C32A01780A}" destId="{F8A13E91-B56B-4FE6-99FF-FB6F7A2CA5C0}" srcOrd="5" destOrd="0" presId="urn:microsoft.com/office/officeart/2005/8/layout/vList3"/>
    <dgm:cxn modelId="{3DB1996E-4FAE-4BEA-A345-3019BFB57D4F}" type="presParOf" srcId="{A9605DE7-A488-40B9-A2A7-E7C32A01780A}" destId="{CE0A510D-537F-4DE1-9A28-5427C97FF8B5}" srcOrd="6" destOrd="0" presId="urn:microsoft.com/office/officeart/2005/8/layout/vList3"/>
    <dgm:cxn modelId="{C774527E-4148-4C98-ABA7-39765A667611}" type="presParOf" srcId="{CE0A510D-537F-4DE1-9A28-5427C97FF8B5}" destId="{E9704234-812A-4E1B-A396-72E4679F3069}" srcOrd="0" destOrd="0" presId="urn:microsoft.com/office/officeart/2005/8/layout/vList3"/>
    <dgm:cxn modelId="{D58AE23F-C17D-4F29-944D-7226B0AEE3F0}" type="presParOf" srcId="{CE0A510D-537F-4DE1-9A28-5427C97FF8B5}" destId="{9BCAA464-AB3F-4F45-BE66-34AD5C29728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0A9ED8-1840-4924-8DB8-FCCE286404A2}" type="doc">
      <dgm:prSet loTypeId="urn:microsoft.com/office/officeart/2005/8/layout/vList3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C9C01DB-5949-43D0-8560-F34C81889E83}">
      <dgm:prSet phldrT="[Text]" custT="1"/>
      <dgm:spPr/>
      <dgm:t>
        <a:bodyPr/>
        <a:lstStyle/>
        <a:p>
          <a:r>
            <a:rPr lang="en-US" sz="2400" b="1" u="sng" dirty="0" err="1" smtClean="0">
              <a:solidFill>
                <a:schemeClr val="bg1"/>
              </a:solidFill>
            </a:rPr>
            <a:t>Maru</a:t>
          </a:r>
          <a:r>
            <a:rPr lang="en-US" sz="2400" b="1" u="sng" dirty="0" smtClean="0">
              <a:solidFill>
                <a:schemeClr val="bg1"/>
              </a:solidFill>
            </a:rPr>
            <a:t>-Sam</a:t>
          </a:r>
          <a:r>
            <a:rPr lang="en-US" sz="2400" b="1" dirty="0" smtClean="0">
              <a:solidFill>
                <a:schemeClr val="bg1"/>
              </a:solidFill>
            </a:rPr>
            <a:t>           </a:t>
          </a:r>
          <a:r>
            <a:rPr lang="en-US" sz="2400" dirty="0" smtClean="0">
              <a:solidFill>
                <a:schemeClr val="bg1"/>
              </a:solidFill>
            </a:rPr>
            <a:t>Ms. Freeman </a:t>
          </a:r>
          <a:r>
            <a:rPr lang="en-US" sz="1100" b="1" dirty="0" smtClean="0">
              <a:solidFill>
                <a:schemeClr val="bg1"/>
              </a:solidFill>
            </a:rPr>
            <a:t>freemanma@fultonschools.org</a:t>
          </a:r>
          <a:endParaRPr lang="en-US" sz="1100" b="1" dirty="0">
            <a:solidFill>
              <a:schemeClr val="bg1"/>
            </a:solidFill>
          </a:endParaRPr>
        </a:p>
      </dgm:t>
    </dgm:pt>
    <dgm:pt modelId="{107E1734-B5D6-4892-85E3-E36BF76342C9}" type="parTrans" cxnId="{FE21208C-1604-4B69-9540-AFA56CFF09F4}">
      <dgm:prSet/>
      <dgm:spPr/>
      <dgm:t>
        <a:bodyPr/>
        <a:lstStyle/>
        <a:p>
          <a:endParaRPr lang="en-US"/>
        </a:p>
      </dgm:t>
    </dgm:pt>
    <dgm:pt modelId="{AB18E8EC-E47D-4AC7-9DBE-F342405BF5E1}" type="sibTrans" cxnId="{FE21208C-1604-4B69-9540-AFA56CFF09F4}">
      <dgm:prSet/>
      <dgm:spPr/>
      <dgm:t>
        <a:bodyPr/>
        <a:lstStyle/>
        <a:p>
          <a:endParaRPr lang="en-US"/>
        </a:p>
      </dgm:t>
    </dgm:pt>
    <dgm:pt modelId="{A2E1CF6B-7030-4288-A53C-A92D530C3341}">
      <dgm:prSet phldrT="[Text]" custT="1"/>
      <dgm:spPr/>
      <dgm:t>
        <a:bodyPr/>
        <a:lstStyle/>
        <a:p>
          <a:r>
            <a:rPr lang="en-US" sz="2400" b="1" u="sng" dirty="0" smtClean="0">
              <a:solidFill>
                <a:schemeClr val="bg1"/>
              </a:solidFill>
            </a:rPr>
            <a:t>San-Z</a:t>
          </a:r>
          <a:r>
            <a:rPr lang="en-US" sz="2400" dirty="0" smtClean="0">
              <a:solidFill>
                <a:schemeClr val="bg1"/>
              </a:solidFill>
            </a:rPr>
            <a:t>                    Ms. Peart </a:t>
          </a:r>
          <a:r>
            <a:rPr lang="en-US" sz="1200" b="1" dirty="0" smtClean="0">
              <a:solidFill>
                <a:schemeClr val="bg1"/>
              </a:solidFill>
            </a:rPr>
            <a:t>peart@fultonschools.org</a:t>
          </a:r>
          <a:endParaRPr lang="en-US" sz="1400" b="1" dirty="0">
            <a:solidFill>
              <a:schemeClr val="bg1"/>
            </a:solidFill>
          </a:endParaRPr>
        </a:p>
      </dgm:t>
    </dgm:pt>
    <dgm:pt modelId="{BCBDB3E6-5FE5-415E-8E48-276947048BEC}" type="parTrans" cxnId="{AF044B2C-431A-4900-A8E9-A13F7E090037}">
      <dgm:prSet/>
      <dgm:spPr/>
      <dgm:t>
        <a:bodyPr/>
        <a:lstStyle/>
        <a:p>
          <a:endParaRPr lang="en-US"/>
        </a:p>
      </dgm:t>
    </dgm:pt>
    <dgm:pt modelId="{755E4D63-AEC2-444E-BA34-FA4CE8BCCFB4}" type="sibTrans" cxnId="{AF044B2C-431A-4900-A8E9-A13F7E090037}">
      <dgm:prSet/>
      <dgm:spPr/>
      <dgm:t>
        <a:bodyPr/>
        <a:lstStyle/>
        <a:p>
          <a:endParaRPr lang="en-US"/>
        </a:p>
      </dgm:t>
    </dgm:pt>
    <dgm:pt modelId="{3D06F9D0-E49D-4917-81AB-4F1948C37691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400" b="1" u="sng" dirty="0" smtClean="0">
              <a:solidFill>
                <a:schemeClr val="bg1"/>
              </a:solidFill>
            </a:rPr>
            <a:t>Grad Coach</a:t>
          </a:r>
          <a:endParaRPr lang="en-US" sz="2400" b="1" dirty="0" smtClean="0">
            <a:solidFill>
              <a:schemeClr val="bg1"/>
            </a:solidFill>
          </a:endParaRPr>
        </a:p>
        <a:p>
          <a:pPr>
            <a:lnSpc>
              <a:spcPct val="90000"/>
            </a:lnSpc>
            <a:spcAft>
              <a:spcPct val="35000"/>
            </a:spcAft>
          </a:pPr>
          <a:r>
            <a:rPr lang="en-US" sz="2400" dirty="0" smtClean="0">
              <a:solidFill>
                <a:schemeClr val="bg1"/>
              </a:solidFill>
            </a:rPr>
            <a:t>Ms. Jiram </a:t>
          </a:r>
          <a:r>
            <a:rPr lang="en-US" sz="1200" b="1" dirty="0" smtClean="0">
              <a:solidFill>
                <a:schemeClr val="bg1"/>
              </a:solidFill>
            </a:rPr>
            <a:t>jiramm@fultonschools.org</a:t>
          </a:r>
          <a:endParaRPr lang="en-US" sz="1200" b="1" dirty="0">
            <a:solidFill>
              <a:schemeClr val="bg1"/>
            </a:solidFill>
          </a:endParaRPr>
        </a:p>
      </dgm:t>
    </dgm:pt>
    <dgm:pt modelId="{74943F47-6D59-4582-A97C-7638BC0ECA81}" type="parTrans" cxnId="{64650454-6A6C-4352-A81C-99BDE827111F}">
      <dgm:prSet/>
      <dgm:spPr/>
      <dgm:t>
        <a:bodyPr/>
        <a:lstStyle/>
        <a:p>
          <a:endParaRPr lang="en-US"/>
        </a:p>
      </dgm:t>
    </dgm:pt>
    <dgm:pt modelId="{DDBEE305-66A1-444D-A4B9-89AC7CD5225A}" type="sibTrans" cxnId="{64650454-6A6C-4352-A81C-99BDE827111F}">
      <dgm:prSet/>
      <dgm:spPr/>
      <dgm:t>
        <a:bodyPr/>
        <a:lstStyle/>
        <a:p>
          <a:endParaRPr lang="en-US"/>
        </a:p>
      </dgm:t>
    </dgm:pt>
    <dgm:pt modelId="{3FB1BF7D-9191-49C4-8082-33EEE5D56C98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000" b="1" u="sng" dirty="0" smtClean="0">
              <a:solidFill>
                <a:schemeClr val="bg1"/>
              </a:solidFill>
            </a:rPr>
            <a:t>Counseling Intern         </a:t>
          </a:r>
          <a:r>
            <a:rPr lang="en-US" sz="2400" b="0" u="none" dirty="0" smtClean="0">
              <a:solidFill>
                <a:schemeClr val="bg1"/>
              </a:solidFill>
            </a:rPr>
            <a:t>Ms. Mills</a:t>
          </a:r>
          <a:endParaRPr lang="en-US" sz="2400" b="0" dirty="0" smtClean="0">
            <a:solidFill>
              <a:schemeClr val="bg1"/>
            </a:solidFill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200" b="1" dirty="0" smtClean="0">
              <a:solidFill>
                <a:schemeClr val="bg1"/>
              </a:solidFill>
            </a:rPr>
            <a:t>millsj2@fultonschools.org</a:t>
          </a:r>
          <a:endParaRPr lang="en-US" sz="1200" b="1" dirty="0">
            <a:solidFill>
              <a:schemeClr val="bg1"/>
            </a:solidFill>
          </a:endParaRPr>
        </a:p>
      </dgm:t>
    </dgm:pt>
    <dgm:pt modelId="{14923392-A502-4228-9F56-E1723795A59F}" type="parTrans" cxnId="{80E67525-E793-4B79-825F-A327E13702EC}">
      <dgm:prSet/>
      <dgm:spPr/>
      <dgm:t>
        <a:bodyPr/>
        <a:lstStyle/>
        <a:p>
          <a:endParaRPr lang="en-US"/>
        </a:p>
      </dgm:t>
    </dgm:pt>
    <dgm:pt modelId="{F92F46E4-F3B2-47C1-9ADF-15B61D0CCAF3}" type="sibTrans" cxnId="{80E67525-E793-4B79-825F-A327E13702EC}">
      <dgm:prSet/>
      <dgm:spPr/>
      <dgm:t>
        <a:bodyPr/>
        <a:lstStyle/>
        <a:p>
          <a:endParaRPr lang="en-US"/>
        </a:p>
      </dgm:t>
    </dgm:pt>
    <dgm:pt modelId="{096ADEBB-7A85-4B77-A03D-4347848D3433}">
      <dgm:prSet phldrT="[Text]" custT="1"/>
      <dgm:spPr/>
      <dgm:t>
        <a:bodyPr/>
        <a:lstStyle/>
        <a:p>
          <a:r>
            <a:rPr lang="en-US" sz="2000" b="1" u="sng" dirty="0" smtClean="0">
              <a:solidFill>
                <a:schemeClr val="bg1"/>
              </a:solidFill>
            </a:rPr>
            <a:t>Counseling Intern         </a:t>
          </a:r>
        </a:p>
        <a:p>
          <a:r>
            <a:rPr lang="en-US" sz="2000" b="0" u="none" dirty="0" smtClean="0">
              <a:solidFill>
                <a:schemeClr val="bg1"/>
              </a:solidFill>
            </a:rPr>
            <a:t>Ms. Van Stekelenburg</a:t>
          </a:r>
          <a:endParaRPr lang="en-US" sz="2000" b="0" dirty="0" smtClean="0">
            <a:solidFill>
              <a:schemeClr val="bg1"/>
            </a:solidFill>
          </a:endParaRPr>
        </a:p>
        <a:p>
          <a:r>
            <a:rPr lang="en-US" sz="1200" b="1" dirty="0" smtClean="0">
              <a:solidFill>
                <a:schemeClr val="bg1"/>
              </a:solidFill>
            </a:rPr>
            <a:t>stekelenburg@fultonschools.org</a:t>
          </a:r>
          <a:endParaRPr lang="en-US" sz="1100" b="1" dirty="0">
            <a:solidFill>
              <a:schemeClr val="bg1"/>
            </a:solidFill>
          </a:endParaRPr>
        </a:p>
      </dgm:t>
    </dgm:pt>
    <dgm:pt modelId="{D447038B-9C10-4F98-B561-0E2BBABB190E}" type="parTrans" cxnId="{C7D856AD-27EC-4412-B6E5-D617907973A9}">
      <dgm:prSet/>
      <dgm:spPr/>
      <dgm:t>
        <a:bodyPr/>
        <a:lstStyle/>
        <a:p>
          <a:endParaRPr lang="en-US"/>
        </a:p>
      </dgm:t>
    </dgm:pt>
    <dgm:pt modelId="{CA3BE1D9-AF46-420B-902F-A90C0926FD05}" type="sibTrans" cxnId="{C7D856AD-27EC-4412-B6E5-D617907973A9}">
      <dgm:prSet/>
      <dgm:spPr/>
      <dgm:t>
        <a:bodyPr/>
        <a:lstStyle/>
        <a:p>
          <a:endParaRPr lang="en-US"/>
        </a:p>
      </dgm:t>
    </dgm:pt>
    <dgm:pt modelId="{A9605DE7-A488-40B9-A2A7-E7C32A01780A}" type="pres">
      <dgm:prSet presAssocID="{E90A9ED8-1840-4924-8DB8-FCCE286404A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9587173-1DB0-44C1-91BC-6A64C32D4A0E}" type="pres">
      <dgm:prSet presAssocID="{4C9C01DB-5949-43D0-8560-F34C81889E83}" presName="composite" presStyleCnt="0"/>
      <dgm:spPr/>
    </dgm:pt>
    <dgm:pt modelId="{89FF4F67-DB6E-4636-9CED-913F218E870B}" type="pres">
      <dgm:prSet presAssocID="{4C9C01DB-5949-43D0-8560-F34C81889E83}" presName="imgShp" presStyleLbl="fgImgPlace1" presStyleIdx="0" presStyleCnt="5" custScaleX="133132" custScaleY="127790" custLinFactNeighborX="45732" custLinFactNeighborY="-722"/>
      <dgm:spPr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</dgm:spPr>
      <dgm:t>
        <a:bodyPr/>
        <a:lstStyle/>
        <a:p>
          <a:endParaRPr lang="en-US"/>
        </a:p>
      </dgm:t>
    </dgm:pt>
    <dgm:pt modelId="{2AF61B23-691E-4643-AF70-EF6A3C98B116}" type="pres">
      <dgm:prSet presAssocID="{4C9C01DB-5949-43D0-8560-F34C81889E83}" presName="txShp" presStyleLbl="node1" presStyleIdx="0" presStyleCnt="5" custScaleX="78088" custScaleY="177320" custLinFactNeighborX="-627" custLinFactNeighborY="164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C9112C-9C97-4627-81A9-9C00B98B3F71}" type="pres">
      <dgm:prSet presAssocID="{AB18E8EC-E47D-4AC7-9DBE-F342405BF5E1}" presName="spacing" presStyleCnt="0"/>
      <dgm:spPr/>
    </dgm:pt>
    <dgm:pt modelId="{D17CF6FF-73BB-444B-9E26-E07F67313A3E}" type="pres">
      <dgm:prSet presAssocID="{A2E1CF6B-7030-4288-A53C-A92D530C3341}" presName="composite" presStyleCnt="0"/>
      <dgm:spPr/>
    </dgm:pt>
    <dgm:pt modelId="{556B3699-2911-4156-BCB3-84CE1F53A27D}" type="pres">
      <dgm:prSet presAssocID="{A2E1CF6B-7030-4288-A53C-A92D530C3341}" presName="imgShp" presStyleLbl="fgImgPlace1" presStyleIdx="1" presStyleCnt="5" custScaleX="146680" custScaleY="154350" custLinFactNeighborX="56874" custLinFactNeighborY="5170"/>
      <dgm:spPr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FCD9D315-EC76-4CD4-9107-56B043ED0BDC}" type="pres">
      <dgm:prSet presAssocID="{A2E1CF6B-7030-4288-A53C-A92D530C3341}" presName="txShp" presStyleLbl="node1" presStyleIdx="1" presStyleCnt="5" custScaleX="78332" custScaleY="179548" custLinFactNeighborX="-9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DD0637-81ED-4F54-8C24-42A9197F9819}" type="pres">
      <dgm:prSet presAssocID="{755E4D63-AEC2-444E-BA34-FA4CE8BCCFB4}" presName="spacing" presStyleCnt="0"/>
      <dgm:spPr/>
    </dgm:pt>
    <dgm:pt modelId="{86BDD2E0-0DE0-4F9B-9D91-ADD0C1C3F219}" type="pres">
      <dgm:prSet presAssocID="{3D06F9D0-E49D-4917-81AB-4F1948C37691}" presName="composite" presStyleCnt="0"/>
      <dgm:spPr/>
    </dgm:pt>
    <dgm:pt modelId="{03C9FFE3-FAFD-4610-8B45-C3E276AACCAD}" type="pres">
      <dgm:prSet presAssocID="{3D06F9D0-E49D-4917-81AB-4F1948C37691}" presName="imgShp" presStyleLbl="fgImgPlace1" presStyleIdx="2" presStyleCnt="5" custScaleX="141495" custScaleY="134878" custLinFactNeighborX="46533" custLinFactNeighborY="6894"/>
      <dgm:spPr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</dgm:spPr>
      <dgm:t>
        <a:bodyPr/>
        <a:lstStyle/>
        <a:p>
          <a:endParaRPr lang="en-US"/>
        </a:p>
      </dgm:t>
    </dgm:pt>
    <dgm:pt modelId="{AF95BD42-54E4-4BB0-8F47-348F0034961F}" type="pres">
      <dgm:prSet presAssocID="{3D06F9D0-E49D-4917-81AB-4F1948C37691}" presName="txShp" presStyleLbl="node1" presStyleIdx="2" presStyleCnt="5" custScaleX="79739" custScaleY="1964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14FC86-C852-4FD7-B23E-999C5C1CE370}" type="pres">
      <dgm:prSet presAssocID="{DDBEE305-66A1-444D-A4B9-89AC7CD5225A}" presName="spacing" presStyleCnt="0"/>
      <dgm:spPr/>
    </dgm:pt>
    <dgm:pt modelId="{449EE63A-47BE-4471-9801-BE1C382808F5}" type="pres">
      <dgm:prSet presAssocID="{3FB1BF7D-9191-49C4-8082-33EEE5D56C98}" presName="composite" presStyleCnt="0"/>
      <dgm:spPr/>
    </dgm:pt>
    <dgm:pt modelId="{58F1641B-963C-4E28-8414-5FB3C8CF6ACB}" type="pres">
      <dgm:prSet presAssocID="{3FB1BF7D-9191-49C4-8082-33EEE5D56C98}" presName="imgShp" presStyleLbl="fgImgPlace1" presStyleIdx="3" presStyleCnt="5" custScaleX="132760" custScaleY="134975" custLinFactNeighborX="53225" custLinFactNeighborY="-7879"/>
      <dgm:spPr>
        <a:blipFill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3D5F739D-4FAC-48D1-9D6A-AF7EEA23B6EB}" type="pres">
      <dgm:prSet presAssocID="{3FB1BF7D-9191-49C4-8082-33EEE5D56C98}" presName="txShp" presStyleLbl="node1" presStyleIdx="3" presStyleCnt="5" custScaleX="82931" custScaleY="182655" custLinFactNeighborX="-340" custLinFactNeighborY="-154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79B1C3-B803-470B-BC29-CFE34FD836A6}" type="pres">
      <dgm:prSet presAssocID="{F92F46E4-F3B2-47C1-9ADF-15B61D0CCAF3}" presName="spacing" presStyleCnt="0"/>
      <dgm:spPr/>
    </dgm:pt>
    <dgm:pt modelId="{6DCF5A17-2031-4D11-8A51-4D1177095298}" type="pres">
      <dgm:prSet presAssocID="{096ADEBB-7A85-4B77-A03D-4347848D3433}" presName="composite" presStyleCnt="0"/>
      <dgm:spPr/>
    </dgm:pt>
    <dgm:pt modelId="{BB165AE7-ADFB-493D-88EB-D9B0F60E0604}" type="pres">
      <dgm:prSet presAssocID="{096ADEBB-7A85-4B77-A03D-4347848D3433}" presName="imgShp" presStyleLbl="fgImgPlace1" presStyleIdx="4" presStyleCnt="5" custScaleX="137847" custScaleY="141075" custLinFactNeighborX="54961" custLinFactNeighborY="-14486"/>
      <dgm:spPr>
        <a:blipFill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0B759644-4182-4350-A1C3-8D8B713DB9F0}" type="pres">
      <dgm:prSet presAssocID="{096ADEBB-7A85-4B77-A03D-4347848D3433}" presName="txShp" presStyleLbl="node1" presStyleIdx="4" presStyleCnt="5" custScaleX="86381" custScaleY="237769" custLinFactNeighborX="-768" custLinFactNeighborY="-243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0E67525-E793-4B79-825F-A327E13702EC}" srcId="{E90A9ED8-1840-4924-8DB8-FCCE286404A2}" destId="{3FB1BF7D-9191-49C4-8082-33EEE5D56C98}" srcOrd="3" destOrd="0" parTransId="{14923392-A502-4228-9F56-E1723795A59F}" sibTransId="{F92F46E4-F3B2-47C1-9ADF-15B61D0CCAF3}"/>
    <dgm:cxn modelId="{7492F945-03A6-477F-9FAE-08340DE185DC}" type="presOf" srcId="{4C9C01DB-5949-43D0-8560-F34C81889E83}" destId="{2AF61B23-691E-4643-AF70-EF6A3C98B116}" srcOrd="0" destOrd="0" presId="urn:microsoft.com/office/officeart/2005/8/layout/vList3"/>
    <dgm:cxn modelId="{AD5A1E8D-A041-40C7-A00A-33565E6B5D2F}" type="presOf" srcId="{096ADEBB-7A85-4B77-A03D-4347848D3433}" destId="{0B759644-4182-4350-A1C3-8D8B713DB9F0}" srcOrd="0" destOrd="0" presId="urn:microsoft.com/office/officeart/2005/8/layout/vList3"/>
    <dgm:cxn modelId="{C7D856AD-27EC-4412-B6E5-D617907973A9}" srcId="{E90A9ED8-1840-4924-8DB8-FCCE286404A2}" destId="{096ADEBB-7A85-4B77-A03D-4347848D3433}" srcOrd="4" destOrd="0" parTransId="{D447038B-9C10-4F98-B561-0E2BBABB190E}" sibTransId="{CA3BE1D9-AF46-420B-902F-A90C0926FD05}"/>
    <dgm:cxn modelId="{AF044B2C-431A-4900-A8E9-A13F7E090037}" srcId="{E90A9ED8-1840-4924-8DB8-FCCE286404A2}" destId="{A2E1CF6B-7030-4288-A53C-A92D530C3341}" srcOrd="1" destOrd="0" parTransId="{BCBDB3E6-5FE5-415E-8E48-276947048BEC}" sibTransId="{755E4D63-AEC2-444E-BA34-FA4CE8BCCFB4}"/>
    <dgm:cxn modelId="{64650454-6A6C-4352-A81C-99BDE827111F}" srcId="{E90A9ED8-1840-4924-8DB8-FCCE286404A2}" destId="{3D06F9D0-E49D-4917-81AB-4F1948C37691}" srcOrd="2" destOrd="0" parTransId="{74943F47-6D59-4582-A97C-7638BC0ECA81}" sibTransId="{DDBEE305-66A1-444D-A4B9-89AC7CD5225A}"/>
    <dgm:cxn modelId="{FE21208C-1604-4B69-9540-AFA56CFF09F4}" srcId="{E90A9ED8-1840-4924-8DB8-FCCE286404A2}" destId="{4C9C01DB-5949-43D0-8560-F34C81889E83}" srcOrd="0" destOrd="0" parTransId="{107E1734-B5D6-4892-85E3-E36BF76342C9}" sibTransId="{AB18E8EC-E47D-4AC7-9DBE-F342405BF5E1}"/>
    <dgm:cxn modelId="{2BCF9409-1292-4EC0-819B-C08CF7A84DE1}" type="presOf" srcId="{E90A9ED8-1840-4924-8DB8-FCCE286404A2}" destId="{A9605DE7-A488-40B9-A2A7-E7C32A01780A}" srcOrd="0" destOrd="0" presId="urn:microsoft.com/office/officeart/2005/8/layout/vList3"/>
    <dgm:cxn modelId="{A6CB05D0-5541-4977-805E-40CF0AD4BD17}" type="presOf" srcId="{A2E1CF6B-7030-4288-A53C-A92D530C3341}" destId="{FCD9D315-EC76-4CD4-9107-56B043ED0BDC}" srcOrd="0" destOrd="0" presId="urn:microsoft.com/office/officeart/2005/8/layout/vList3"/>
    <dgm:cxn modelId="{DFC62491-6CC4-4108-A35C-637DC832192F}" type="presOf" srcId="{3FB1BF7D-9191-49C4-8082-33EEE5D56C98}" destId="{3D5F739D-4FAC-48D1-9D6A-AF7EEA23B6EB}" srcOrd="0" destOrd="0" presId="urn:microsoft.com/office/officeart/2005/8/layout/vList3"/>
    <dgm:cxn modelId="{BE631276-382B-4286-BBF2-DA71971E2647}" type="presOf" srcId="{3D06F9D0-E49D-4917-81AB-4F1948C37691}" destId="{AF95BD42-54E4-4BB0-8F47-348F0034961F}" srcOrd="0" destOrd="0" presId="urn:microsoft.com/office/officeart/2005/8/layout/vList3"/>
    <dgm:cxn modelId="{4EA9F49C-92B1-4EE9-B6FA-F4DBBE862E02}" type="presParOf" srcId="{A9605DE7-A488-40B9-A2A7-E7C32A01780A}" destId="{99587173-1DB0-44C1-91BC-6A64C32D4A0E}" srcOrd="0" destOrd="0" presId="urn:microsoft.com/office/officeart/2005/8/layout/vList3"/>
    <dgm:cxn modelId="{C8D2C28D-4BBF-4D62-AFF1-E335996FBF6A}" type="presParOf" srcId="{99587173-1DB0-44C1-91BC-6A64C32D4A0E}" destId="{89FF4F67-DB6E-4636-9CED-913F218E870B}" srcOrd="0" destOrd="0" presId="urn:microsoft.com/office/officeart/2005/8/layout/vList3"/>
    <dgm:cxn modelId="{64CC60A6-2D84-4C86-B47D-44B1AF3A8370}" type="presParOf" srcId="{99587173-1DB0-44C1-91BC-6A64C32D4A0E}" destId="{2AF61B23-691E-4643-AF70-EF6A3C98B116}" srcOrd="1" destOrd="0" presId="urn:microsoft.com/office/officeart/2005/8/layout/vList3"/>
    <dgm:cxn modelId="{DB49D35A-734A-4D33-807A-5A88FDDCED0C}" type="presParOf" srcId="{A9605DE7-A488-40B9-A2A7-E7C32A01780A}" destId="{16C9112C-9C97-4627-81A9-9C00B98B3F71}" srcOrd="1" destOrd="0" presId="urn:microsoft.com/office/officeart/2005/8/layout/vList3"/>
    <dgm:cxn modelId="{54D907A7-465F-4A3B-A985-6B37C7DA510B}" type="presParOf" srcId="{A9605DE7-A488-40B9-A2A7-E7C32A01780A}" destId="{D17CF6FF-73BB-444B-9E26-E07F67313A3E}" srcOrd="2" destOrd="0" presId="urn:microsoft.com/office/officeart/2005/8/layout/vList3"/>
    <dgm:cxn modelId="{CD1B9EEC-D3F0-4BE5-BF75-9F003A526C41}" type="presParOf" srcId="{D17CF6FF-73BB-444B-9E26-E07F67313A3E}" destId="{556B3699-2911-4156-BCB3-84CE1F53A27D}" srcOrd="0" destOrd="0" presId="urn:microsoft.com/office/officeart/2005/8/layout/vList3"/>
    <dgm:cxn modelId="{6DB71206-622D-41F2-8FD8-A2B8684A6A43}" type="presParOf" srcId="{D17CF6FF-73BB-444B-9E26-E07F67313A3E}" destId="{FCD9D315-EC76-4CD4-9107-56B043ED0BDC}" srcOrd="1" destOrd="0" presId="urn:microsoft.com/office/officeart/2005/8/layout/vList3"/>
    <dgm:cxn modelId="{EDDBE39E-4ED9-40A1-A594-A26AFE6E5C35}" type="presParOf" srcId="{A9605DE7-A488-40B9-A2A7-E7C32A01780A}" destId="{0FDD0637-81ED-4F54-8C24-42A9197F9819}" srcOrd="3" destOrd="0" presId="urn:microsoft.com/office/officeart/2005/8/layout/vList3"/>
    <dgm:cxn modelId="{BA9D1CBE-18F6-4F4B-924F-E2CC37D6FA51}" type="presParOf" srcId="{A9605DE7-A488-40B9-A2A7-E7C32A01780A}" destId="{86BDD2E0-0DE0-4F9B-9D91-ADD0C1C3F219}" srcOrd="4" destOrd="0" presId="urn:microsoft.com/office/officeart/2005/8/layout/vList3"/>
    <dgm:cxn modelId="{0D0F7FD9-7C4B-41DB-8CE4-A318727EA122}" type="presParOf" srcId="{86BDD2E0-0DE0-4F9B-9D91-ADD0C1C3F219}" destId="{03C9FFE3-FAFD-4610-8B45-C3E276AACCAD}" srcOrd="0" destOrd="0" presId="urn:microsoft.com/office/officeart/2005/8/layout/vList3"/>
    <dgm:cxn modelId="{100B83C1-15FA-4209-98F0-6B153C212590}" type="presParOf" srcId="{86BDD2E0-0DE0-4F9B-9D91-ADD0C1C3F219}" destId="{AF95BD42-54E4-4BB0-8F47-348F0034961F}" srcOrd="1" destOrd="0" presId="urn:microsoft.com/office/officeart/2005/8/layout/vList3"/>
    <dgm:cxn modelId="{3FAFDC30-7FA4-458A-9CED-CB16AA11D65C}" type="presParOf" srcId="{A9605DE7-A488-40B9-A2A7-E7C32A01780A}" destId="{5614FC86-C852-4FD7-B23E-999C5C1CE370}" srcOrd="5" destOrd="0" presId="urn:microsoft.com/office/officeart/2005/8/layout/vList3"/>
    <dgm:cxn modelId="{A1EF0FA5-BE65-47AA-ABDC-E5F5499ECF53}" type="presParOf" srcId="{A9605DE7-A488-40B9-A2A7-E7C32A01780A}" destId="{449EE63A-47BE-4471-9801-BE1C382808F5}" srcOrd="6" destOrd="0" presId="urn:microsoft.com/office/officeart/2005/8/layout/vList3"/>
    <dgm:cxn modelId="{5ADD9A32-1EA8-498F-82EA-CD764FFF5081}" type="presParOf" srcId="{449EE63A-47BE-4471-9801-BE1C382808F5}" destId="{58F1641B-963C-4E28-8414-5FB3C8CF6ACB}" srcOrd="0" destOrd="0" presId="urn:microsoft.com/office/officeart/2005/8/layout/vList3"/>
    <dgm:cxn modelId="{A2D475B0-0612-44F0-ACFC-512A419ABA7F}" type="presParOf" srcId="{449EE63A-47BE-4471-9801-BE1C382808F5}" destId="{3D5F739D-4FAC-48D1-9D6A-AF7EEA23B6EB}" srcOrd="1" destOrd="0" presId="urn:microsoft.com/office/officeart/2005/8/layout/vList3"/>
    <dgm:cxn modelId="{F83C409A-5D8A-44F3-B468-29CA73C3ED83}" type="presParOf" srcId="{A9605DE7-A488-40B9-A2A7-E7C32A01780A}" destId="{A879B1C3-B803-470B-BC29-CFE34FD836A6}" srcOrd="7" destOrd="0" presId="urn:microsoft.com/office/officeart/2005/8/layout/vList3"/>
    <dgm:cxn modelId="{52E51BD0-1BC9-44B5-A7D6-8F15FDA87679}" type="presParOf" srcId="{A9605DE7-A488-40B9-A2A7-E7C32A01780A}" destId="{6DCF5A17-2031-4D11-8A51-4D1177095298}" srcOrd="8" destOrd="0" presId="urn:microsoft.com/office/officeart/2005/8/layout/vList3"/>
    <dgm:cxn modelId="{CAB39D24-0263-4501-A4B5-0468A53E0305}" type="presParOf" srcId="{6DCF5A17-2031-4D11-8A51-4D1177095298}" destId="{BB165AE7-ADFB-493D-88EB-D9B0F60E0604}" srcOrd="0" destOrd="0" presId="urn:microsoft.com/office/officeart/2005/8/layout/vList3"/>
    <dgm:cxn modelId="{1A5B2387-FAD7-412D-A582-0A53F650A9AC}" type="presParOf" srcId="{6DCF5A17-2031-4D11-8A51-4D1177095298}" destId="{0B759644-4182-4350-A1C3-8D8B713DB9F0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F61B23-691E-4643-AF70-EF6A3C98B116}">
      <dsp:nvSpPr>
        <dsp:cNvPr id="0" name=""/>
        <dsp:cNvSpPr/>
      </dsp:nvSpPr>
      <dsp:spPr>
        <a:xfrm rot="10800000">
          <a:off x="1110158" y="51737"/>
          <a:ext cx="3342532" cy="885416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3605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dirty="0" smtClean="0">
              <a:solidFill>
                <a:schemeClr val="bg1"/>
              </a:solidFill>
            </a:rPr>
            <a:t>A-C  </a:t>
          </a:r>
          <a:r>
            <a:rPr lang="en-US" sz="2400" b="1" u="none" kern="1200" dirty="0" smtClean="0">
              <a:solidFill>
                <a:schemeClr val="bg1"/>
              </a:solidFill>
            </a:rPr>
            <a:t>                                                                                                   </a:t>
          </a:r>
          <a:r>
            <a:rPr lang="en-US" sz="2400" u="none" kern="1200" dirty="0" smtClean="0">
              <a:solidFill>
                <a:schemeClr val="bg1"/>
              </a:solidFill>
            </a:rPr>
            <a:t>Ms. Beaty </a:t>
          </a:r>
          <a:r>
            <a:rPr lang="en-US" sz="1200" b="1" kern="1200" dirty="0" smtClean="0">
              <a:solidFill>
                <a:schemeClr val="bg1"/>
              </a:solidFill>
            </a:rPr>
            <a:t>beattyz@fultonschools.org</a:t>
          </a:r>
          <a:endParaRPr lang="en-US" sz="1400" kern="1200" dirty="0">
            <a:solidFill>
              <a:schemeClr val="bg1"/>
            </a:solidFill>
          </a:endParaRPr>
        </a:p>
      </dsp:txBody>
      <dsp:txXfrm rot="10800000">
        <a:off x="1331512" y="51737"/>
        <a:ext cx="3121178" cy="885416"/>
      </dsp:txXfrm>
    </dsp:sp>
    <dsp:sp modelId="{89FF4F67-DB6E-4636-9CED-913F218E870B}">
      <dsp:nvSpPr>
        <dsp:cNvPr id="0" name=""/>
        <dsp:cNvSpPr/>
      </dsp:nvSpPr>
      <dsp:spPr>
        <a:xfrm>
          <a:off x="607323" y="2799"/>
          <a:ext cx="983293" cy="983293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CD9D315-EC76-4CD4-9107-56B043ED0BDC}">
      <dsp:nvSpPr>
        <dsp:cNvPr id="0" name=""/>
        <dsp:cNvSpPr/>
      </dsp:nvSpPr>
      <dsp:spPr>
        <a:xfrm rot="10800000">
          <a:off x="1093375" y="1279612"/>
          <a:ext cx="3364909" cy="983293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3605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u="sng" kern="1200" dirty="0" smtClean="0">
              <a:solidFill>
                <a:schemeClr val="bg1"/>
              </a:solidFill>
            </a:rPr>
            <a:t>D-</a:t>
          </a:r>
          <a:r>
            <a:rPr lang="en-US" sz="2000" b="1" u="sng" kern="1200" dirty="0" err="1" smtClean="0">
              <a:solidFill>
                <a:schemeClr val="bg1"/>
              </a:solidFill>
            </a:rPr>
            <a:t>Gol</a:t>
          </a:r>
          <a:r>
            <a:rPr lang="en-US" sz="2000" b="1" u="sng" kern="1200" dirty="0" smtClean="0">
              <a:solidFill>
                <a:schemeClr val="bg1"/>
              </a:solidFill>
            </a:rPr>
            <a:t> &amp; AVID </a:t>
          </a:r>
          <a:r>
            <a:rPr lang="en-US" sz="2000" b="1" u="none" kern="1200" dirty="0" smtClean="0">
              <a:solidFill>
                <a:schemeClr val="bg1"/>
              </a:solidFill>
            </a:rPr>
            <a:t>     </a:t>
          </a:r>
          <a:r>
            <a:rPr lang="en-US" sz="2000" b="1" u="sng" kern="1200" dirty="0" smtClean="0">
              <a:solidFill>
                <a:schemeClr val="bg1"/>
              </a:solidFill>
            </a:rPr>
            <a:t>     </a:t>
          </a:r>
          <a:r>
            <a:rPr lang="en-US" sz="2400" kern="1200" dirty="0" smtClean="0">
              <a:solidFill>
                <a:schemeClr val="bg1"/>
              </a:solidFill>
            </a:rPr>
            <a:t>Ms. Marino </a:t>
          </a:r>
          <a:r>
            <a:rPr lang="en-US" sz="1200" b="1" kern="1200" dirty="0" smtClean="0">
              <a:solidFill>
                <a:schemeClr val="bg1"/>
              </a:solidFill>
            </a:rPr>
            <a:t>marinos1@fultonschools.org</a:t>
          </a:r>
          <a:endParaRPr lang="en-US" sz="1200" b="1" kern="1200" dirty="0">
            <a:solidFill>
              <a:schemeClr val="bg1"/>
            </a:solidFill>
          </a:endParaRPr>
        </a:p>
      </dsp:txBody>
      <dsp:txXfrm rot="10800000">
        <a:off x="1339198" y="1279612"/>
        <a:ext cx="3119086" cy="983293"/>
      </dsp:txXfrm>
    </dsp:sp>
    <dsp:sp modelId="{556B3699-2911-4156-BCB3-84CE1F53A27D}">
      <dsp:nvSpPr>
        <dsp:cNvPr id="0" name=""/>
        <dsp:cNvSpPr/>
      </dsp:nvSpPr>
      <dsp:spPr>
        <a:xfrm>
          <a:off x="601729" y="1279612"/>
          <a:ext cx="983293" cy="983293"/>
        </a:xfrm>
        <a:prstGeom prst="ellipse">
          <a:avLst/>
        </a:prstGeom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F95BD42-54E4-4BB0-8F47-348F0034961F}">
      <dsp:nvSpPr>
        <dsp:cNvPr id="0" name=""/>
        <dsp:cNvSpPr/>
      </dsp:nvSpPr>
      <dsp:spPr>
        <a:xfrm rot="10800000">
          <a:off x="1093375" y="2556426"/>
          <a:ext cx="3364909" cy="983293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3605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dirty="0" err="1" smtClean="0">
              <a:solidFill>
                <a:schemeClr val="bg1"/>
              </a:solidFill>
            </a:rPr>
            <a:t>Gom</a:t>
          </a:r>
          <a:r>
            <a:rPr lang="en-US" sz="2400" b="1" u="sng" kern="1200" dirty="0" smtClean="0">
              <a:solidFill>
                <a:schemeClr val="bg1"/>
              </a:solidFill>
            </a:rPr>
            <a:t>-Mart          </a:t>
          </a:r>
          <a:r>
            <a:rPr lang="en-US" sz="2400" kern="1200" dirty="0" smtClean="0">
              <a:solidFill>
                <a:schemeClr val="bg1"/>
              </a:solidFill>
            </a:rPr>
            <a:t> Ms. Graver </a:t>
          </a:r>
          <a:r>
            <a:rPr lang="en-US" sz="1200" b="1" kern="1200" dirty="0" err="1" smtClean="0">
              <a:solidFill>
                <a:schemeClr val="bg1"/>
              </a:solidFill>
            </a:rPr>
            <a:t>graverh@fultonschools.org</a:t>
          </a:r>
          <a:endParaRPr lang="en-US" sz="1200" b="1" kern="1200" dirty="0">
            <a:solidFill>
              <a:schemeClr val="bg1"/>
            </a:solidFill>
          </a:endParaRPr>
        </a:p>
      </dsp:txBody>
      <dsp:txXfrm rot="10800000">
        <a:off x="1339198" y="2556426"/>
        <a:ext cx="3119086" cy="983293"/>
      </dsp:txXfrm>
    </dsp:sp>
    <dsp:sp modelId="{03C9FFE3-FAFD-4610-8B45-C3E276AACCAD}">
      <dsp:nvSpPr>
        <dsp:cNvPr id="0" name=""/>
        <dsp:cNvSpPr/>
      </dsp:nvSpPr>
      <dsp:spPr>
        <a:xfrm>
          <a:off x="601729" y="2556426"/>
          <a:ext cx="983293" cy="983293"/>
        </a:xfrm>
        <a:prstGeom prst="ellipse">
          <a:avLst/>
        </a:prstGeom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BCAA464-AB3F-4F45-BE66-34AD5C29728A}">
      <dsp:nvSpPr>
        <dsp:cNvPr id="0" name=""/>
        <dsp:cNvSpPr/>
      </dsp:nvSpPr>
      <dsp:spPr>
        <a:xfrm rot="10800000">
          <a:off x="1170833" y="3759069"/>
          <a:ext cx="3317127" cy="1038839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3605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u="sng" kern="1200" dirty="0" smtClean="0">
              <a:solidFill>
                <a:schemeClr val="bg1"/>
              </a:solidFill>
            </a:rPr>
            <a:t>Counseling Intern</a:t>
          </a:r>
          <a:r>
            <a:rPr lang="en-US" sz="2000" b="1" u="none" kern="1200" dirty="0" smtClean="0">
              <a:solidFill>
                <a:schemeClr val="bg1"/>
              </a:solidFill>
            </a:rPr>
            <a:t>        </a:t>
          </a:r>
          <a:r>
            <a:rPr lang="en-US" sz="2400" b="0" u="none" kern="1200" dirty="0" smtClean="0">
              <a:solidFill>
                <a:schemeClr val="bg1"/>
              </a:solidFill>
            </a:rPr>
            <a:t>Ms</a:t>
          </a:r>
          <a:r>
            <a:rPr lang="en-US" sz="2400" b="0" kern="1200" dirty="0" smtClean="0">
              <a:solidFill>
                <a:schemeClr val="bg1"/>
              </a:solidFill>
            </a:rPr>
            <a:t>. Harris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harrisk6@fultonschools.org</a:t>
          </a:r>
          <a:endParaRPr lang="en-US" sz="800" b="1" kern="1200" dirty="0">
            <a:solidFill>
              <a:schemeClr val="bg1"/>
            </a:solidFill>
          </a:endParaRPr>
        </a:p>
      </dsp:txBody>
      <dsp:txXfrm rot="10800000">
        <a:off x="1430543" y="3759069"/>
        <a:ext cx="3057417" cy="1038839"/>
      </dsp:txXfrm>
    </dsp:sp>
    <dsp:sp modelId="{E9704234-812A-4E1B-A396-72E4679F3069}">
      <dsp:nvSpPr>
        <dsp:cNvPr id="0" name=""/>
        <dsp:cNvSpPr/>
      </dsp:nvSpPr>
      <dsp:spPr>
        <a:xfrm>
          <a:off x="676098" y="3717796"/>
          <a:ext cx="1032949" cy="1032949"/>
        </a:xfrm>
        <a:prstGeom prst="ellipse">
          <a:avLst/>
        </a:prstGeom>
        <a:blipFill dpi="0" rotWithShape="1"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9091" t="2250" r="-9091" b="2250"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F61B23-691E-4643-AF70-EF6A3C98B116}">
      <dsp:nvSpPr>
        <dsp:cNvPr id="0" name=""/>
        <dsp:cNvSpPr/>
      </dsp:nvSpPr>
      <dsp:spPr>
        <a:xfrm rot="10800000">
          <a:off x="1884642" y="75852"/>
          <a:ext cx="3305097" cy="796584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8100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dirty="0" err="1" smtClean="0">
              <a:solidFill>
                <a:schemeClr val="bg1"/>
              </a:solidFill>
            </a:rPr>
            <a:t>Maru</a:t>
          </a:r>
          <a:r>
            <a:rPr lang="en-US" sz="2400" b="1" u="sng" kern="1200" dirty="0" smtClean="0">
              <a:solidFill>
                <a:schemeClr val="bg1"/>
              </a:solidFill>
            </a:rPr>
            <a:t>-Sam</a:t>
          </a:r>
          <a:r>
            <a:rPr lang="en-US" sz="2400" b="1" kern="1200" dirty="0" smtClean="0">
              <a:solidFill>
                <a:schemeClr val="bg1"/>
              </a:solidFill>
            </a:rPr>
            <a:t>           </a:t>
          </a:r>
          <a:r>
            <a:rPr lang="en-US" sz="2400" kern="1200" dirty="0" smtClean="0">
              <a:solidFill>
                <a:schemeClr val="bg1"/>
              </a:solidFill>
            </a:rPr>
            <a:t>Ms. Freeman </a:t>
          </a:r>
          <a:r>
            <a:rPr lang="en-US" sz="1100" b="1" kern="1200" dirty="0" smtClean="0">
              <a:solidFill>
                <a:schemeClr val="bg1"/>
              </a:solidFill>
            </a:rPr>
            <a:t>freemanma@fultonschools.org</a:t>
          </a:r>
          <a:endParaRPr lang="en-US" sz="1100" b="1" kern="1200" dirty="0">
            <a:solidFill>
              <a:schemeClr val="bg1"/>
            </a:solidFill>
          </a:endParaRPr>
        </a:p>
      </dsp:txBody>
      <dsp:txXfrm rot="10800000">
        <a:off x="2083788" y="75852"/>
        <a:ext cx="3105951" cy="796584"/>
      </dsp:txXfrm>
    </dsp:sp>
    <dsp:sp modelId="{89FF4F67-DB6E-4636-9CED-913F218E870B}">
      <dsp:nvSpPr>
        <dsp:cNvPr id="0" name=""/>
        <dsp:cNvSpPr/>
      </dsp:nvSpPr>
      <dsp:spPr>
        <a:xfrm>
          <a:off x="1353871" y="109985"/>
          <a:ext cx="598076" cy="574077"/>
        </a:xfrm>
        <a:prstGeom prst="ellipse">
          <a:avLst/>
        </a:prstGeom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000" r="-2000"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CD9D315-EC76-4CD4-9107-56B043ED0BDC}">
      <dsp:nvSpPr>
        <dsp:cNvPr id="0" name=""/>
        <dsp:cNvSpPr/>
      </dsp:nvSpPr>
      <dsp:spPr>
        <a:xfrm rot="10800000">
          <a:off x="1878865" y="932659"/>
          <a:ext cx="3315424" cy="806593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8100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u="sng" kern="1200" dirty="0" smtClean="0">
              <a:solidFill>
                <a:schemeClr val="bg1"/>
              </a:solidFill>
            </a:rPr>
            <a:t>San-Z</a:t>
          </a:r>
          <a:r>
            <a:rPr lang="en-US" sz="2400" kern="1200" dirty="0" smtClean="0">
              <a:solidFill>
                <a:schemeClr val="bg1"/>
              </a:solidFill>
            </a:rPr>
            <a:t>                    Ms. Peart </a:t>
          </a:r>
          <a:r>
            <a:rPr lang="en-US" sz="1200" b="1" kern="1200" dirty="0" smtClean="0">
              <a:solidFill>
                <a:schemeClr val="bg1"/>
              </a:solidFill>
            </a:rPr>
            <a:t>peart@fultonschools.org</a:t>
          </a:r>
          <a:endParaRPr lang="en-US" sz="1400" b="1" kern="1200" dirty="0">
            <a:solidFill>
              <a:schemeClr val="bg1"/>
            </a:solidFill>
          </a:endParaRPr>
        </a:p>
      </dsp:txBody>
      <dsp:txXfrm rot="10800000">
        <a:off x="2080513" y="932659"/>
        <a:ext cx="3113776" cy="806593"/>
      </dsp:txXfrm>
    </dsp:sp>
    <dsp:sp modelId="{556B3699-2911-4156-BCB3-84CE1F53A27D}">
      <dsp:nvSpPr>
        <dsp:cNvPr id="0" name=""/>
        <dsp:cNvSpPr/>
      </dsp:nvSpPr>
      <dsp:spPr>
        <a:xfrm>
          <a:off x="1386127" y="1012484"/>
          <a:ext cx="658938" cy="693394"/>
        </a:xfrm>
        <a:prstGeom prst="ellipse">
          <a:avLst/>
        </a:prstGeom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F95BD42-54E4-4BB0-8F47-348F0034961F}">
      <dsp:nvSpPr>
        <dsp:cNvPr id="0" name=""/>
        <dsp:cNvSpPr/>
      </dsp:nvSpPr>
      <dsp:spPr>
        <a:xfrm rot="10800000">
          <a:off x="1868163" y="1873353"/>
          <a:ext cx="3374976" cy="882540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8100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u="sng" kern="1200" dirty="0" smtClean="0">
              <a:solidFill>
                <a:schemeClr val="bg1"/>
              </a:solidFill>
            </a:rPr>
            <a:t>Grad Coach</a:t>
          </a:r>
          <a:endParaRPr lang="en-US" sz="2400" b="1" kern="1200" dirty="0" smtClean="0">
            <a:solidFill>
              <a:schemeClr val="bg1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solidFill>
                <a:schemeClr val="bg1"/>
              </a:solidFill>
            </a:rPr>
            <a:t>Ms. Jiram </a:t>
          </a:r>
          <a:r>
            <a:rPr lang="en-US" sz="1200" b="1" kern="1200" dirty="0" smtClean="0">
              <a:solidFill>
                <a:schemeClr val="bg1"/>
              </a:solidFill>
            </a:rPr>
            <a:t>jiramm@fultonschools.org</a:t>
          </a:r>
          <a:endParaRPr lang="en-US" sz="1200" b="1" kern="1200" dirty="0">
            <a:solidFill>
              <a:schemeClr val="bg1"/>
            </a:solidFill>
          </a:endParaRPr>
        </a:p>
      </dsp:txBody>
      <dsp:txXfrm rot="10800000">
        <a:off x="2088798" y="1873353"/>
        <a:ext cx="3154341" cy="882540"/>
      </dsp:txXfrm>
    </dsp:sp>
    <dsp:sp modelId="{03C9FFE3-FAFD-4610-8B45-C3E276AACCAD}">
      <dsp:nvSpPr>
        <dsp:cNvPr id="0" name=""/>
        <dsp:cNvSpPr/>
      </dsp:nvSpPr>
      <dsp:spPr>
        <a:xfrm>
          <a:off x="1330607" y="2042633"/>
          <a:ext cx="635645" cy="605919"/>
        </a:xfrm>
        <a:prstGeom prst="ellipse">
          <a:avLst/>
        </a:prstGeom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" b="-1000"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D5F739D-4FAC-48D1-9D6A-AF7EEA23B6EB}">
      <dsp:nvSpPr>
        <dsp:cNvPr id="0" name=""/>
        <dsp:cNvSpPr/>
      </dsp:nvSpPr>
      <dsp:spPr>
        <a:xfrm rot="10800000">
          <a:off x="1742636" y="2820456"/>
          <a:ext cx="3510078" cy="820550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8100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000" b="1" u="sng" kern="1200" dirty="0" smtClean="0">
              <a:solidFill>
                <a:schemeClr val="bg1"/>
              </a:solidFill>
            </a:rPr>
            <a:t>Counseling Intern         </a:t>
          </a:r>
          <a:r>
            <a:rPr lang="en-US" sz="2400" b="0" u="none" kern="1200" dirty="0" smtClean="0">
              <a:solidFill>
                <a:schemeClr val="bg1"/>
              </a:solidFill>
            </a:rPr>
            <a:t>Ms. Mills</a:t>
          </a:r>
          <a:endParaRPr lang="en-US" sz="2400" b="0" kern="1200" dirty="0" smtClean="0">
            <a:solidFill>
              <a:schemeClr val="bg1"/>
            </a:solidFill>
          </a:endParaRP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millsj2@fultonschools.org</a:t>
          </a:r>
          <a:endParaRPr lang="en-US" sz="1200" b="1" kern="1200" dirty="0">
            <a:solidFill>
              <a:schemeClr val="bg1"/>
            </a:solidFill>
          </a:endParaRPr>
        </a:p>
      </dsp:txBody>
      <dsp:txXfrm rot="10800000">
        <a:off x="1947773" y="2820456"/>
        <a:ext cx="3304941" cy="820550"/>
      </dsp:txXfrm>
    </dsp:sp>
    <dsp:sp modelId="{58F1641B-963C-4E28-8414-5FB3C8CF6ACB}">
      <dsp:nvSpPr>
        <dsp:cNvPr id="0" name=""/>
        <dsp:cNvSpPr/>
      </dsp:nvSpPr>
      <dsp:spPr>
        <a:xfrm>
          <a:off x="1336704" y="2961696"/>
          <a:ext cx="596404" cy="606355"/>
        </a:xfrm>
        <a:prstGeom prst="ellipse">
          <a:avLst/>
        </a:prstGeom>
        <a:blipFill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B759644-4182-4350-A1C3-8D8B713DB9F0}">
      <dsp:nvSpPr>
        <dsp:cNvPr id="0" name=""/>
        <dsp:cNvSpPr/>
      </dsp:nvSpPr>
      <dsp:spPr>
        <a:xfrm rot="10800000">
          <a:off x="1620717" y="3735346"/>
          <a:ext cx="3656100" cy="1068142"/>
        </a:xfrm>
        <a:prstGeom prst="homePlat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8100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u="sng" kern="1200" dirty="0" smtClean="0">
              <a:solidFill>
                <a:schemeClr val="bg1"/>
              </a:solidFill>
            </a:rPr>
            <a:t>Counseling Intern        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u="none" kern="1200" dirty="0" smtClean="0">
              <a:solidFill>
                <a:schemeClr val="bg1"/>
              </a:solidFill>
            </a:rPr>
            <a:t>Ms. Van Stekelenburg</a:t>
          </a:r>
          <a:endParaRPr lang="en-US" sz="2000" b="0" kern="1200" dirty="0" smtClean="0">
            <a:solidFill>
              <a:schemeClr val="bg1"/>
            </a:solidFill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bg1"/>
              </a:solidFill>
            </a:rPr>
            <a:t>stekelenburg@fultonschools.org</a:t>
          </a:r>
          <a:endParaRPr lang="en-US" sz="1100" b="1" kern="1200" dirty="0">
            <a:solidFill>
              <a:schemeClr val="bg1"/>
            </a:solidFill>
          </a:endParaRPr>
        </a:p>
      </dsp:txBody>
      <dsp:txXfrm rot="10800000">
        <a:off x="1887752" y="3735346"/>
        <a:ext cx="3389065" cy="1068142"/>
      </dsp:txXfrm>
    </dsp:sp>
    <dsp:sp modelId="{BB165AE7-ADFB-493D-88EB-D9B0F60E0604}">
      <dsp:nvSpPr>
        <dsp:cNvPr id="0" name=""/>
        <dsp:cNvSpPr/>
      </dsp:nvSpPr>
      <dsp:spPr>
        <a:xfrm>
          <a:off x="1302284" y="3996760"/>
          <a:ext cx="619257" cy="633758"/>
        </a:xfrm>
        <a:prstGeom prst="ellipse">
          <a:avLst/>
        </a:prstGeom>
        <a:blipFill>
          <a:blip xmlns:r="http://schemas.openxmlformats.org/officeDocument/2006/relationships"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1B511B-F678-424F-B6B6-E8A9DC6CCB02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B26274-048A-4234-B743-E26D360C70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767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D3B1C4-A650-8F4A-A603-67CC1A451203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32CC9F-5ACA-A14B-A3BD-684FAD91E7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04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\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2CC9F-5ACA-A14B-A3BD-684FAD91E7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74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18F08-DC35-4779-B43D-85BBA30CDD04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18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Career</a:t>
            </a:r>
            <a:r>
              <a:rPr lang="en-US" baseline="0" dirty="0" smtClean="0"/>
              <a:t> Schools, Four Year Colleges, Technical Colleges and Community Colleges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2CC9F-5ACA-A14B-A3BD-684FAD91E7C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217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your</a:t>
            </a:r>
            <a:r>
              <a:rPr lang="en-US" baseline="0" dirty="0" smtClean="0"/>
              <a:t> starting point. </a:t>
            </a:r>
            <a:r>
              <a:rPr lang="en-US" dirty="0" smtClean="0"/>
              <a:t>Emphasize that even</a:t>
            </a:r>
            <a:r>
              <a:rPr lang="en-US" baseline="0" dirty="0" smtClean="0"/>
              <a:t> if your parents are paying for your education, you still need to fill out the FAFSA. You never know how much money you may be awarded.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Talk about the pot of money that will get smaller the longer you wait to fill it 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2CC9F-5ACA-A14B-A3BD-684FAD91E7C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0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collegegoalga.com</a:t>
            </a:r>
            <a:r>
              <a:rPr lang="en-US" baseline="0" dirty="0" smtClean="0"/>
              <a:t> (FAFSA Application Aid)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2CC9F-5ACA-A14B-A3BD-684FAD91E7C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457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2CC9F-5ACA-A14B-A3BD-684FAD91E7C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234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SIWDG – provides</a:t>
            </a:r>
            <a:r>
              <a:rPr lang="en-US" baseline="0" dirty="0" smtClean="0"/>
              <a:t> full tuition for </a:t>
            </a:r>
            <a:r>
              <a:rPr lang="en-US" baseline="0" dirty="0" err="1" smtClean="0"/>
              <a:t>for</a:t>
            </a:r>
            <a:r>
              <a:rPr lang="en-US" baseline="0" dirty="0" smtClean="0"/>
              <a:t> students enrolled in one of 12 programs of study at a technical college system of Georgia institution. Students also  must be eligible for and receiving the HOPE or Zell Miller Grant funding.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2CC9F-5ACA-A14B-A3BD-684FAD91E7C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6312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-Walk through Unigo with students</a:t>
            </a:r>
          </a:p>
          <a:p>
            <a:r>
              <a:rPr lang="en-US" dirty="0" smtClean="0"/>
              <a:t>-Have the students complete the scholarship tips</a:t>
            </a:r>
            <a:r>
              <a:rPr lang="en-US" baseline="0" dirty="0" smtClean="0"/>
              <a:t> for students worksheet while going through the scholarship sites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2CC9F-5ACA-A14B-A3BD-684FAD91E7C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3962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r>
              <a:rPr lang="en-US" baseline="0" dirty="0" smtClean="0"/>
              <a:t> – winner gets candy (first to </a:t>
            </a:r>
            <a:r>
              <a:rPr lang="en-US" baseline="0" smtClean="0"/>
              <a:t>3 scholarships)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2CC9F-5ACA-A14B-A3BD-684FAD91E7C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29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03CEC41E-48BD-4881-B6FF-D82EEBBCD90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03CEC41E-48BD-4881-B6FF-D82EEBBCD90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03CEC41E-48BD-4881-B6FF-D82EEBBCD90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694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college.usatoday.com/213/12/16/the-15-question-scholarship-checklist/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ennesaw.edu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hyperlink" Target="https://www.collegeboard.org/" TargetMode="External"/><Relationship Id="rId4" Type="http://schemas.openxmlformats.org/officeDocument/2006/relationships/hyperlink" Target="https://www.unigo.com/scholarships/our-scholarships/winners/unigo-scholarship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nces.ed.gov/collegenavigato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59525" y="4594668"/>
            <a:ext cx="5864998" cy="689603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/>
              <a:t>Money Madness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5400" y="5284271"/>
            <a:ext cx="4038600" cy="731885"/>
          </a:xfrm>
        </p:spPr>
        <p:txBody>
          <a:bodyPr>
            <a:normAutofit/>
          </a:bodyPr>
          <a:lstStyle/>
          <a:p>
            <a:pPr algn="ctr"/>
            <a:r>
              <a:rPr lang="en-US" sz="2000" dirty="0" smtClean="0"/>
              <a:t>CHS Counseling Department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1689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Scholarship 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u="sng" dirty="0" smtClean="0"/>
              <a:t>There are scholarships for everyone!</a:t>
            </a:r>
          </a:p>
          <a:p>
            <a:r>
              <a:rPr lang="en-US" dirty="0" smtClean="0"/>
              <a:t>The Five W’s Worksheet</a:t>
            </a:r>
            <a:endParaRPr lang="en-US" dirty="0"/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college.usatoday.com/213/12/16/the-15-question-scholarship-checklist/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Content Placeholder 4" descr="4448918444_92158f3db4.jpg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8" r="5828"/>
          <a:stretch>
            <a:fillRect/>
          </a:stretch>
        </p:blipFill>
        <p:spPr>
          <a:xfrm>
            <a:off x="4276630" y="1985963"/>
            <a:ext cx="3433207" cy="3886200"/>
          </a:xfrm>
        </p:spPr>
      </p:pic>
    </p:spTree>
    <p:extLst>
      <p:ext uri="{BB962C8B-B14F-4D97-AF65-F5344CB8AC3E}">
        <p14:creationId xmlns:p14="http://schemas.microsoft.com/office/powerpoint/2010/main" val="418677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778649"/>
          </a:xfrm>
        </p:spPr>
        <p:txBody>
          <a:bodyPr/>
          <a:lstStyle/>
          <a:p>
            <a:r>
              <a:rPr lang="en-US" dirty="0" smtClean="0"/>
              <a:t>Where do you apply?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77" y="1262743"/>
            <a:ext cx="7556313" cy="5254171"/>
          </a:xfrm>
        </p:spPr>
        <p:txBody>
          <a:bodyPr>
            <a:normAutofit fontScale="92500" lnSpcReduction="20000"/>
          </a:bodyPr>
          <a:lstStyle/>
          <a:p>
            <a:pPr marL="228600" lvl="1" indent="0">
              <a:buNone/>
            </a:pPr>
            <a:r>
              <a:rPr lang="en-US" sz="2400" dirty="0" smtClean="0">
                <a:solidFill>
                  <a:schemeClr val="tx1"/>
                </a:solidFill>
                <a:hlinkClick r:id="rId3"/>
              </a:rPr>
              <a:t>Colleges </a:t>
            </a:r>
            <a:r>
              <a:rPr lang="en-US" sz="2400" dirty="0">
                <a:solidFill>
                  <a:schemeClr val="tx1"/>
                </a:solidFill>
                <a:hlinkClick r:id="rId3"/>
              </a:rPr>
              <a:t>and </a:t>
            </a:r>
            <a:r>
              <a:rPr lang="en-US" sz="2400" dirty="0" smtClean="0">
                <a:solidFill>
                  <a:schemeClr val="tx1"/>
                </a:solidFill>
                <a:hlinkClick r:id="rId3"/>
              </a:rPr>
              <a:t>Universities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2"/>
            <a:r>
              <a:rPr lang="en-US" sz="1900" dirty="0" smtClean="0"/>
              <a:t>Departments within the school</a:t>
            </a:r>
            <a:endParaRPr lang="en-US" sz="1900" dirty="0"/>
          </a:p>
          <a:p>
            <a:pPr lvl="2"/>
            <a:r>
              <a:rPr lang="en-US" sz="1900" dirty="0"/>
              <a:t>Sororities </a:t>
            </a:r>
            <a:r>
              <a:rPr lang="en-US" sz="1900" dirty="0" smtClean="0"/>
              <a:t>and fraternities</a:t>
            </a:r>
            <a:endParaRPr lang="en-US" sz="1900" dirty="0"/>
          </a:p>
          <a:p>
            <a:pPr marL="228600" lvl="1" indent="0">
              <a:buNone/>
            </a:pPr>
            <a:r>
              <a:rPr lang="en-US" sz="2400" dirty="0" smtClean="0"/>
              <a:t>Scholarship &amp; Education Websites</a:t>
            </a:r>
            <a:endParaRPr lang="en-US" sz="2400" dirty="0"/>
          </a:p>
          <a:p>
            <a:pPr lvl="2"/>
            <a:r>
              <a:rPr lang="en-US" sz="1900" dirty="0" smtClean="0"/>
              <a:t>GCIS</a:t>
            </a:r>
          </a:p>
          <a:p>
            <a:pPr lvl="2"/>
            <a:r>
              <a:rPr lang="en-US" sz="1900" dirty="0" err="1">
                <a:hlinkClick r:id="rId4"/>
              </a:rPr>
              <a:t>Unigo</a:t>
            </a:r>
            <a:endParaRPr lang="en-US" sz="1900" dirty="0"/>
          </a:p>
          <a:p>
            <a:pPr lvl="2"/>
            <a:r>
              <a:rPr lang="en-US" sz="1900" dirty="0"/>
              <a:t>Fast </a:t>
            </a:r>
            <a:r>
              <a:rPr lang="en-US" sz="1900" dirty="0" smtClean="0"/>
              <a:t>Web</a:t>
            </a:r>
          </a:p>
          <a:p>
            <a:pPr lvl="2"/>
            <a:r>
              <a:rPr lang="en-US" sz="1900" dirty="0" smtClean="0">
                <a:hlinkClick r:id="rId5"/>
              </a:rPr>
              <a:t>College Board</a:t>
            </a:r>
            <a:r>
              <a:rPr lang="en-US" sz="1900" dirty="0" smtClean="0"/>
              <a:t> </a:t>
            </a:r>
          </a:p>
          <a:p>
            <a:pPr marL="228600" lvl="1" indent="0">
              <a:buNone/>
            </a:pPr>
            <a:r>
              <a:rPr lang="en-US" sz="2400" dirty="0" smtClean="0"/>
              <a:t>Community</a:t>
            </a:r>
          </a:p>
          <a:p>
            <a:pPr lvl="2"/>
            <a:r>
              <a:rPr lang="en-US" sz="1900" dirty="0" smtClean="0"/>
              <a:t>PTSA</a:t>
            </a:r>
          </a:p>
          <a:p>
            <a:pPr lvl="2"/>
            <a:r>
              <a:rPr lang="en-US" sz="1900" dirty="0" smtClean="0"/>
              <a:t>Rotary Clubs</a:t>
            </a:r>
          </a:p>
          <a:p>
            <a:pPr lvl="2"/>
            <a:r>
              <a:rPr lang="en-US" sz="1900" dirty="0" smtClean="0"/>
              <a:t>Boys and Girls Club</a:t>
            </a:r>
            <a:endParaRPr lang="en-US" sz="1900" dirty="0"/>
          </a:p>
          <a:p>
            <a:pPr marL="228600" lvl="1" indent="0">
              <a:buNone/>
            </a:pPr>
            <a:r>
              <a:rPr lang="en-US" sz="2400" dirty="0" smtClean="0"/>
              <a:t>Large and small businesses</a:t>
            </a:r>
          </a:p>
          <a:p>
            <a:pPr lvl="2"/>
            <a:r>
              <a:rPr lang="en-US" sz="1900" dirty="0" smtClean="0"/>
              <a:t>Corporations</a:t>
            </a:r>
          </a:p>
          <a:p>
            <a:pPr lvl="2"/>
            <a:r>
              <a:rPr lang="en-US" sz="1900" dirty="0" smtClean="0"/>
              <a:t>Law firms </a:t>
            </a:r>
          </a:p>
          <a:p>
            <a:pPr lvl="2"/>
            <a:r>
              <a:rPr lang="en-US" sz="1900" dirty="0" smtClean="0"/>
              <a:t>Fast food restaurants </a:t>
            </a:r>
            <a:endParaRPr lang="en-US" sz="1900" dirty="0"/>
          </a:p>
        </p:txBody>
      </p:sp>
      <p:pic>
        <p:nvPicPr>
          <p:cNvPr id="4" name="Picture 3" descr="feature_apply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0300" y="2692399"/>
            <a:ext cx="3937000" cy="393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9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2431142" y="2318657"/>
            <a:ext cx="5638800" cy="22243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600" dirty="0" smtClean="0"/>
              <a:t>Let’s find some money!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83964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 Steps to Apply for Scholarships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0" y="1333500"/>
            <a:ext cx="7686487" cy="521970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en-US" dirty="0" smtClean="0"/>
              <a:t>Identify your scholarship strengths</a:t>
            </a:r>
          </a:p>
          <a:p>
            <a:pPr marL="457200" indent="-457200">
              <a:buAutoNum type="arabicPeriod"/>
            </a:pPr>
            <a:r>
              <a:rPr lang="en-US" dirty="0" smtClean="0"/>
              <a:t>Prioritize to find the right scholarship</a:t>
            </a:r>
          </a:p>
          <a:p>
            <a:pPr marL="457200" indent="-457200">
              <a:buAutoNum type="arabicPeriod"/>
            </a:pPr>
            <a:r>
              <a:rPr lang="en-US" dirty="0" smtClean="0"/>
              <a:t>Start Early</a:t>
            </a:r>
          </a:p>
          <a:p>
            <a:pPr marL="457200" indent="-457200">
              <a:buAutoNum type="arabicPeriod"/>
            </a:pPr>
            <a:r>
              <a:rPr lang="en-US" dirty="0" smtClean="0"/>
              <a:t>Work with other Scholarship Seekers</a:t>
            </a:r>
          </a:p>
          <a:p>
            <a:pPr marL="457200" indent="-457200">
              <a:buAutoNum type="arabicPeriod"/>
            </a:pPr>
            <a:r>
              <a:rPr lang="en-US" dirty="0" smtClean="0"/>
              <a:t>Focus on the Sponsor’s Goals (Selection Criteria)</a:t>
            </a:r>
          </a:p>
          <a:p>
            <a:pPr marL="457200" indent="-457200">
              <a:buAutoNum type="arabicPeriod"/>
            </a:pPr>
            <a:r>
              <a:rPr lang="en-US" dirty="0" smtClean="0"/>
              <a:t>Follow Instructions (word limit, topic,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marL="457200" indent="-457200">
              <a:buAutoNum type="arabicPeriod"/>
            </a:pPr>
            <a:r>
              <a:rPr lang="en-US" dirty="0" smtClean="0"/>
              <a:t>Stand Out</a:t>
            </a:r>
          </a:p>
          <a:p>
            <a:pPr marL="457200" indent="-457200">
              <a:buAutoNum type="arabicPeriod"/>
            </a:pPr>
            <a:r>
              <a:rPr lang="en-US" dirty="0" smtClean="0"/>
              <a:t>Engaging Essay</a:t>
            </a:r>
          </a:p>
          <a:p>
            <a:pPr marL="457200" indent="-457200">
              <a:buAutoNum type="arabicPeriod"/>
            </a:pPr>
            <a:r>
              <a:rPr lang="en-US" dirty="0" smtClean="0"/>
              <a:t>Be Formal</a:t>
            </a:r>
          </a:p>
          <a:p>
            <a:pPr marL="457200" indent="-457200">
              <a:buAutoNum type="arabicPeriod"/>
            </a:pPr>
            <a:r>
              <a:rPr lang="en-US" dirty="0" smtClean="0"/>
              <a:t>Check and double check spelling, punctuation, grammar,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338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250 words or less?!?!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1849" t="18007" r="32151" b="7589"/>
          <a:stretch/>
        </p:blipFill>
        <p:spPr>
          <a:xfrm>
            <a:off x="498474" y="1190171"/>
            <a:ext cx="7286173" cy="5442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4393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621" y="1874273"/>
            <a:ext cx="5586893" cy="1436727"/>
          </a:xfrm>
        </p:spPr>
        <p:txBody>
          <a:bodyPr/>
          <a:lstStyle/>
          <a:p>
            <a:pPr algn="ctr"/>
            <a:r>
              <a:rPr lang="en-US" dirty="0" smtClean="0"/>
              <a:t>Is there a maximum number of scholarships that I can get?</a:t>
            </a:r>
            <a:endParaRPr lang="en-US" dirty="0"/>
          </a:p>
        </p:txBody>
      </p:sp>
      <p:pic>
        <p:nvPicPr>
          <p:cNvPr id="3" name="Picture 2" descr="6416d3c22555ee75bf4987ff45c564e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4200" y="3115150"/>
            <a:ext cx="2946400" cy="294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77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701800"/>
            <a:ext cx="7556313" cy="2146300"/>
          </a:xfrm>
        </p:spPr>
        <p:txBody>
          <a:bodyPr/>
          <a:lstStyle/>
          <a:p>
            <a:pPr algn="ctr"/>
            <a:r>
              <a:rPr lang="en-US" dirty="0" smtClean="0"/>
              <a:t>Follow us on Twitter! </a:t>
            </a:r>
            <a:br>
              <a:rPr lang="en-US" dirty="0" smtClean="0"/>
            </a:br>
            <a:r>
              <a:rPr lang="en-US" dirty="0" smtClean="0"/>
              <a:t>@</a:t>
            </a:r>
            <a:r>
              <a:rPr lang="en-US" dirty="0" err="1" smtClean="0"/>
              <a:t>Knights_scholar</a:t>
            </a:r>
            <a:endParaRPr lang="en-US" dirty="0"/>
          </a:p>
        </p:txBody>
      </p:sp>
      <p:pic>
        <p:nvPicPr>
          <p:cNvPr id="3" name="Picture 2" descr="twitter-logo_2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4" y="3629914"/>
            <a:ext cx="3340100" cy="2872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37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981200"/>
            <a:ext cx="7890783" cy="4144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4000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Join Our Scholarship Club!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Wednesday Mornings Before School – Starting Feb. 1</a:t>
            </a:r>
          </a:p>
          <a:p>
            <a:pPr marL="0" indent="0" algn="ctr">
              <a:buNone/>
            </a:pPr>
            <a:r>
              <a:rPr lang="en-US" sz="4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7:30 am - 8:15 am</a:t>
            </a:r>
            <a:endParaRPr lang="en-US" sz="4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5602" y="700994"/>
            <a:ext cx="2676525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2436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ques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7856" y="1799773"/>
            <a:ext cx="5600463" cy="3259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175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248" y="636783"/>
            <a:ext cx="6571060" cy="70696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 smtClean="0"/>
              <a:t>Centennial School Counseling</a:t>
            </a:r>
            <a:endParaRPr lang="en-US" b="1" u="sng" dirty="0"/>
          </a:p>
        </p:txBody>
      </p:sp>
      <p:graphicFrame>
        <p:nvGraphicFramePr>
          <p:cNvPr id="6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7944793"/>
              </p:ext>
            </p:extLst>
          </p:nvPr>
        </p:nvGraphicFramePr>
        <p:xfrm>
          <a:off x="-235350" y="1417638"/>
          <a:ext cx="5060014" cy="4874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78274161"/>
              </p:ext>
            </p:extLst>
          </p:nvPr>
        </p:nvGraphicFramePr>
        <p:xfrm>
          <a:off x="3152273" y="1417638"/>
          <a:ext cx="6364705" cy="4914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4056454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Much Will College Cost for 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https://nces.ed.gov/collegenavigator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 descr="stick_figure_custom_calculator_14066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77" y="2768600"/>
            <a:ext cx="4833806" cy="408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49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6603" y="4624667"/>
            <a:ext cx="8573235" cy="1817075"/>
          </a:xfrm>
        </p:spPr>
        <p:txBody>
          <a:bodyPr>
            <a:noAutofit/>
          </a:bodyPr>
          <a:lstStyle/>
          <a:p>
            <a:r>
              <a:rPr lang="en-US" sz="2000" dirty="0"/>
              <a:t>Financial Aid is any </a:t>
            </a:r>
            <a:r>
              <a:rPr lang="en-US" sz="2400" b="1" dirty="0"/>
              <a:t>grant</a:t>
            </a:r>
            <a:r>
              <a:rPr lang="en-US" sz="1800" dirty="0"/>
              <a:t> </a:t>
            </a:r>
            <a:r>
              <a:rPr lang="en-US" sz="2000" dirty="0"/>
              <a:t>or </a:t>
            </a:r>
            <a:r>
              <a:rPr lang="en-US" sz="2400" b="1" dirty="0"/>
              <a:t>scholarship</a:t>
            </a:r>
            <a:r>
              <a:rPr lang="en-US" sz="2000" dirty="0"/>
              <a:t>, </a:t>
            </a:r>
            <a:r>
              <a:rPr lang="en-US" sz="2400" b="1" dirty="0"/>
              <a:t>loan</a:t>
            </a:r>
            <a:r>
              <a:rPr lang="en-US" sz="2000" dirty="0"/>
              <a:t>, or </a:t>
            </a:r>
            <a:r>
              <a:rPr lang="en-US" sz="2400" b="1" dirty="0"/>
              <a:t>paid employment</a:t>
            </a:r>
            <a:r>
              <a:rPr lang="en-US" sz="2000" dirty="0"/>
              <a:t> offered to help a student meet his/her college expenses. Such aid is usually provided by various sources such as </a:t>
            </a:r>
            <a:r>
              <a:rPr lang="en-US" sz="2000" i="1" dirty="0"/>
              <a:t>federal and state agencies, colleges, high schools, foundations, and corporations.</a:t>
            </a:r>
          </a:p>
        </p:txBody>
      </p:sp>
      <p:pic>
        <p:nvPicPr>
          <p:cNvPr id="7" name="Picture Placeholder 6" descr="money.jpg"/>
          <p:cNvPicPr>
            <a:picLocks noGrp="1" noChangeAspect="1"/>
          </p:cNvPicPr>
          <p:nvPr>
            <p:ph type="pic" sz="quarter" idx="1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58" r="18458"/>
          <a:stretch>
            <a:fillRect/>
          </a:stretch>
        </p:blipFill>
        <p:spPr/>
      </p:pic>
      <p:pic>
        <p:nvPicPr>
          <p:cNvPr id="8" name="Picture Placeholder 7" descr="grad hat.jpg"/>
          <p:cNvPicPr>
            <a:picLocks noGrp="1" noChangeAspect="1"/>
          </p:cNvPicPr>
          <p:nvPr>
            <p:ph type="pic" sz="quarter" idx="13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5" r="7955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smtClean="0"/>
              <a:t>is Financial </a:t>
            </a:r>
            <a:r>
              <a:rPr lang="en-US" dirty="0" smtClean="0"/>
              <a:t>Aid?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906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Scholarships, Loans, Work Study &amp; Grants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7"/>
          </p:nvPr>
        </p:nvSpPr>
        <p:spPr>
          <a:xfrm>
            <a:off x="502920" y="2045253"/>
            <a:ext cx="3657413" cy="2125034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GRANTS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Gift-Aid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Do </a:t>
            </a:r>
            <a:r>
              <a:rPr lang="en-US" b="1" i="1" dirty="0" smtClean="0"/>
              <a:t>not</a:t>
            </a:r>
            <a:r>
              <a:rPr lang="en-US" dirty="0" smtClean="0"/>
              <a:t> have to be repaid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State or federal money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Predominantly need-based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8"/>
          </p:nvPr>
        </p:nvSpPr>
        <p:spPr>
          <a:xfrm>
            <a:off x="4410262" y="4456267"/>
            <a:ext cx="3657413" cy="2081010"/>
          </a:xfrm>
          <a:ln>
            <a:solidFill>
              <a:srgbClr val="000000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LOANS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b="1" i="1" dirty="0" smtClean="0"/>
              <a:t>Must</a:t>
            </a:r>
            <a:r>
              <a:rPr lang="en-US" dirty="0" smtClean="0"/>
              <a:t> be repaid with interest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 smtClean="0"/>
              <a:t>Government money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2045253"/>
            <a:ext cx="3657600" cy="2125034"/>
          </a:xfrm>
          <a:ln>
            <a:solidFill>
              <a:srgbClr val="000000"/>
            </a:solidFill>
          </a:ln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72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SCHOLARSHIPS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6800" dirty="0" smtClean="0"/>
              <a:t>Do </a:t>
            </a:r>
            <a:r>
              <a:rPr lang="en-US" sz="6800" b="1" i="1" dirty="0" smtClean="0"/>
              <a:t>not</a:t>
            </a:r>
            <a:r>
              <a:rPr lang="en-US" sz="6800" dirty="0" smtClean="0"/>
              <a:t> have to be repaid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6800" dirty="0" smtClean="0"/>
              <a:t>Merit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6800" dirty="0" smtClean="0"/>
              <a:t>Athletics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6800" dirty="0" smtClean="0"/>
              <a:t>Community Service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6800" dirty="0" smtClean="0"/>
              <a:t>Family income (need based)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6"/>
          </p:nvPr>
        </p:nvSpPr>
        <p:spPr>
          <a:xfrm>
            <a:off x="502920" y="4456267"/>
            <a:ext cx="3657600" cy="2081011"/>
          </a:xfrm>
          <a:ln>
            <a:solidFill>
              <a:srgbClr val="000000"/>
            </a:solidFill>
          </a:ln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2100" b="1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WORK STUDY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000" dirty="0" smtClean="0"/>
              <a:t>Money </a:t>
            </a:r>
            <a:r>
              <a:rPr lang="en-US" sz="2000" dirty="0"/>
              <a:t>you earn while working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On campus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000" dirty="0"/>
              <a:t>Designated places of work </a:t>
            </a:r>
            <a:r>
              <a:rPr lang="en-US" sz="2000" dirty="0" smtClean="0"/>
              <a:t>from </a:t>
            </a:r>
            <a:r>
              <a:rPr lang="en-US" sz="2000" dirty="0"/>
              <a:t>the </a:t>
            </a:r>
            <a:r>
              <a:rPr lang="en-US" sz="2000" dirty="0" smtClean="0"/>
              <a:t>school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000" dirty="0" smtClean="0"/>
              <a:t>Does </a:t>
            </a:r>
            <a:r>
              <a:rPr lang="en-US" sz="2000" b="1" i="1" dirty="0"/>
              <a:t>not</a:t>
            </a:r>
            <a:r>
              <a:rPr lang="en-US" sz="2000" dirty="0"/>
              <a:t> have to be </a:t>
            </a:r>
            <a:r>
              <a:rPr lang="en-US" sz="2000" dirty="0" smtClean="0"/>
              <a:t>repaid</a:t>
            </a:r>
          </a:p>
          <a:p>
            <a:pPr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000" dirty="0" smtClean="0"/>
              <a:t>Primarily need-based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35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98517" y="484094"/>
            <a:ext cx="7556270" cy="1116106"/>
          </a:xfrm>
        </p:spPr>
        <p:txBody>
          <a:bodyPr/>
          <a:lstStyle/>
          <a:p>
            <a:r>
              <a:rPr lang="en-US" sz="4800" dirty="0" smtClean="0"/>
              <a:t>FAFSA</a:t>
            </a:r>
            <a:endParaRPr lang="en-US" sz="48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98517" y="1989232"/>
            <a:ext cx="4204112" cy="4324482"/>
          </a:xfrm>
        </p:spPr>
        <p:txBody>
          <a:bodyPr>
            <a:normAutofit/>
          </a:bodyPr>
          <a:lstStyle/>
          <a:p>
            <a:r>
              <a:rPr lang="en-US" dirty="0"/>
              <a:t>Federal Student Aid: fill out</a:t>
            </a:r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Free Application for Federal Student Aid (FAFSA) </a:t>
            </a:r>
            <a:r>
              <a:rPr lang="en-US" dirty="0"/>
              <a:t>at </a:t>
            </a:r>
            <a:r>
              <a:rPr lang="en-US" dirty="0" smtClean="0"/>
              <a:t>fafsa.gov</a:t>
            </a:r>
          </a:p>
          <a:p>
            <a:r>
              <a:rPr lang="en-US" dirty="0" smtClean="0"/>
              <a:t>Government money</a:t>
            </a:r>
            <a:endParaRPr lang="en-US" dirty="0"/>
          </a:p>
          <a:p>
            <a:r>
              <a:rPr lang="en-US" dirty="0"/>
              <a:t>Get a </a:t>
            </a:r>
            <a:r>
              <a:rPr lang="en-US" dirty="0" smtClean="0"/>
              <a:t>PIN Number</a:t>
            </a:r>
          </a:p>
          <a:p>
            <a:r>
              <a:rPr lang="en-US" dirty="0" smtClean="0"/>
              <a:t>Gather </a:t>
            </a:r>
            <a:r>
              <a:rPr lang="en-US" dirty="0"/>
              <a:t>all documents</a:t>
            </a:r>
          </a:p>
          <a:p>
            <a:r>
              <a:rPr lang="en-US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*EVERYONE* </a:t>
            </a:r>
            <a:r>
              <a:rPr lang="en-US" dirty="0" smtClean="0"/>
              <a:t>must fill </a:t>
            </a:r>
            <a:r>
              <a:rPr lang="en-US" dirty="0"/>
              <a:t>out the FAFSA </a:t>
            </a:r>
            <a:r>
              <a:rPr lang="en-US" dirty="0" smtClean="0"/>
              <a:t>– priority deadline </a:t>
            </a:r>
            <a:r>
              <a:rPr lang="en-US" b="1" i="1" dirty="0" smtClean="0"/>
              <a:t>March 15</a:t>
            </a:r>
            <a:endParaRPr lang="en-US" b="1" i="1" dirty="0"/>
          </a:p>
          <a:p>
            <a:r>
              <a:rPr lang="en-US" dirty="0" smtClean="0"/>
              <a:t>Check </a:t>
            </a:r>
            <a:r>
              <a:rPr lang="en-US" dirty="0"/>
              <a:t>for your confirmation page upon submission</a:t>
            </a:r>
          </a:p>
          <a:p>
            <a:endParaRPr lang="en-US" dirty="0"/>
          </a:p>
        </p:txBody>
      </p:sp>
      <p:pic>
        <p:nvPicPr>
          <p:cNvPr id="3" name="Content Placeholder 2" descr="pot-of-Money.jp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1" r="711"/>
          <a:stretch>
            <a:fillRect/>
          </a:stretch>
        </p:blipFill>
        <p:spPr>
          <a:xfrm>
            <a:off x="4790008" y="1989232"/>
            <a:ext cx="3264779" cy="3828143"/>
          </a:xfrm>
        </p:spPr>
      </p:pic>
    </p:spTree>
    <p:extLst>
      <p:ext uri="{BB962C8B-B14F-4D97-AF65-F5344CB8AC3E}">
        <p14:creationId xmlns:p14="http://schemas.microsoft.com/office/powerpoint/2010/main" val="324649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98474" y="3004782"/>
            <a:ext cx="7556313" cy="33234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What do you need to complete FAFSA?</a:t>
            </a:r>
          </a:p>
          <a:p>
            <a:r>
              <a:rPr lang="en-US" sz="1800" dirty="0" smtClean="0"/>
              <a:t>Yours and/or Parents’ Tax return </a:t>
            </a:r>
            <a:r>
              <a:rPr lang="en-US" sz="1800" dirty="0" smtClean="0">
                <a:sym typeface="Wingdings" panose="05000000000000000000" pitchFamily="2" charset="2"/>
              </a:rPr>
              <a:t> you can use previous years’ tax return</a:t>
            </a:r>
            <a:endParaRPr lang="en-US" sz="1800" dirty="0"/>
          </a:p>
          <a:p>
            <a:r>
              <a:rPr lang="en-US" sz="1800" dirty="0" smtClean="0"/>
              <a:t>Social Security Number </a:t>
            </a:r>
          </a:p>
          <a:p>
            <a:r>
              <a:rPr lang="en-US" sz="1800" dirty="0" smtClean="0"/>
              <a:t>Drivers license</a:t>
            </a:r>
          </a:p>
          <a:p>
            <a:r>
              <a:rPr lang="en-US" sz="1800" dirty="0" smtClean="0"/>
              <a:t>W-2 form</a:t>
            </a:r>
          </a:p>
          <a:p>
            <a:r>
              <a:rPr lang="en-US" sz="1800" dirty="0" smtClean="0"/>
              <a:t>Double check EVERYTHING before submitting!!</a:t>
            </a:r>
          </a:p>
        </p:txBody>
      </p:sp>
      <p:pic>
        <p:nvPicPr>
          <p:cNvPr id="1026" name="Picture 2" descr="Image result for fafsa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480" y="559558"/>
            <a:ext cx="4266300" cy="213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207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are the HOPE &amp; Zell Miller Scholarships?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97541" y="2536540"/>
            <a:ext cx="3657600" cy="3987090"/>
          </a:xfrm>
        </p:spPr>
        <p:txBody>
          <a:bodyPr>
            <a:normAutofit/>
          </a:bodyPr>
          <a:lstStyle/>
          <a:p>
            <a:r>
              <a:rPr lang="en-US" dirty="0" smtClean="0"/>
              <a:t>Funding depends on the school with award limits</a:t>
            </a:r>
          </a:p>
          <a:p>
            <a:pPr lvl="1"/>
            <a:r>
              <a:rPr lang="en-US" dirty="0" smtClean="0"/>
              <a:t>Private </a:t>
            </a:r>
            <a:r>
              <a:rPr lang="en-US" dirty="0"/>
              <a:t>vs. </a:t>
            </a:r>
            <a:r>
              <a:rPr lang="en-US" dirty="0" smtClean="0"/>
              <a:t>Public</a:t>
            </a:r>
          </a:p>
          <a:p>
            <a:pPr lvl="1"/>
            <a:r>
              <a:rPr lang="en-US" dirty="0" smtClean="0"/>
              <a:t>DOES NOT COVER 100%</a:t>
            </a:r>
          </a:p>
          <a:p>
            <a:r>
              <a:rPr lang="en-US" dirty="0"/>
              <a:t>3</a:t>
            </a:r>
            <a:r>
              <a:rPr lang="en-US" dirty="0" smtClean="0"/>
              <a:t>.0 GPA in core classes</a:t>
            </a:r>
          </a:p>
          <a:p>
            <a:r>
              <a:rPr lang="en-US" dirty="0" smtClean="0"/>
              <a:t>Fill out the FAFSA </a:t>
            </a:r>
          </a:p>
          <a:p>
            <a:r>
              <a:rPr lang="en-US" dirty="0" smtClean="0"/>
              <a:t>Received Credit for 4 classes that meet the HOPE (&amp; Zell) rigor requirement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399878" y="2536540"/>
            <a:ext cx="3657600" cy="3987090"/>
          </a:xfrm>
        </p:spPr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dirty="0" smtClean="0"/>
              <a:t>ward limits</a:t>
            </a:r>
          </a:p>
          <a:p>
            <a:pPr lvl="1"/>
            <a:r>
              <a:rPr lang="en-US" dirty="0" smtClean="0"/>
              <a:t>Public = full tuition</a:t>
            </a:r>
          </a:p>
          <a:p>
            <a:pPr lvl="1"/>
            <a:r>
              <a:rPr lang="en-US" dirty="0" smtClean="0"/>
              <a:t>Private = tuition assistance</a:t>
            </a:r>
          </a:p>
          <a:p>
            <a:r>
              <a:rPr lang="en-US" dirty="0" smtClean="0"/>
              <a:t>3.7 GPA in core classes</a:t>
            </a:r>
          </a:p>
          <a:p>
            <a:r>
              <a:rPr lang="en-US" dirty="0"/>
              <a:t>SAT score of 1200 combined (no super score) or ACT of 26 or valedictorian or salutatorian</a:t>
            </a:r>
          </a:p>
          <a:p>
            <a:r>
              <a:rPr lang="en-US" dirty="0" smtClean="0"/>
              <a:t>Rigor of high school (9-12) courses</a:t>
            </a:r>
            <a:endParaRPr lang="en-US" dirty="0"/>
          </a:p>
          <a:p>
            <a:pPr lvl="1"/>
            <a:r>
              <a:rPr lang="en-US" sz="1400" u="sng" dirty="0"/>
              <a:t>https://apps.gsfc.org/main/publishing/pdf/2012/Course_List.pdf</a:t>
            </a:r>
            <a:endParaRPr lang="en-US" sz="1400" dirty="0"/>
          </a:p>
          <a:p>
            <a:pPr lvl="1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97541" y="2023782"/>
            <a:ext cx="3657600" cy="322729"/>
          </a:xfrm>
        </p:spPr>
        <p:txBody>
          <a:bodyPr/>
          <a:lstStyle/>
          <a:p>
            <a:r>
              <a:rPr lang="en-US" dirty="0" smtClean="0"/>
              <a:t>HOPE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399878" y="2023782"/>
            <a:ext cx="3657600" cy="322729"/>
          </a:xfrm>
        </p:spPr>
        <p:txBody>
          <a:bodyPr/>
          <a:lstStyle/>
          <a:p>
            <a:r>
              <a:rPr lang="en-US" dirty="0" smtClean="0"/>
              <a:t>Zell Miller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73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 School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97541" y="2583543"/>
            <a:ext cx="2971373" cy="3542619"/>
          </a:xfrm>
        </p:spPr>
        <p:txBody>
          <a:bodyPr/>
          <a:lstStyle/>
          <a:p>
            <a:r>
              <a:rPr lang="en-US" dirty="0" smtClean="0"/>
              <a:t>Minimum GPA: none, </a:t>
            </a:r>
            <a:r>
              <a:rPr lang="en-US" b="1" i="1" dirty="0" smtClean="0"/>
              <a:t>but</a:t>
            </a:r>
            <a:r>
              <a:rPr lang="en-US" dirty="0" smtClean="0"/>
              <a:t> must maintain a 2.0 at postsecondary school during certain checkpoints</a:t>
            </a:r>
          </a:p>
          <a:p>
            <a:pPr lvl="1"/>
            <a:r>
              <a:rPr lang="en-US" sz="1600" dirty="0" smtClean="0"/>
              <a:t>Certificate or Diploma (non-degree programs)</a:t>
            </a:r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3657600" y="2583542"/>
            <a:ext cx="4399878" cy="4005943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</a:pPr>
            <a:r>
              <a:rPr lang="en-US" dirty="0" smtClean="0"/>
              <a:t>Certified Engineer Assistant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Commercial Truck Driving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Computer Programming</a:t>
            </a:r>
          </a:p>
          <a:p>
            <a:pPr>
              <a:spcBef>
                <a:spcPts val="600"/>
              </a:spcBef>
            </a:pPr>
            <a:r>
              <a:rPr lang="en-US" dirty="0"/>
              <a:t>Computer Technology</a:t>
            </a:r>
          </a:p>
          <a:p>
            <a:pPr>
              <a:spcBef>
                <a:spcPts val="600"/>
              </a:spcBef>
            </a:pPr>
            <a:r>
              <a:rPr lang="en-US" dirty="0"/>
              <a:t>Diesel Equipment Technology</a:t>
            </a:r>
          </a:p>
          <a:p>
            <a:pPr>
              <a:spcBef>
                <a:spcPts val="600"/>
              </a:spcBef>
            </a:pPr>
            <a:r>
              <a:rPr lang="en-US" dirty="0"/>
              <a:t>Early Childhood Care and Education</a:t>
            </a:r>
          </a:p>
          <a:p>
            <a:pPr>
              <a:spcBef>
                <a:spcPts val="600"/>
              </a:spcBef>
            </a:pPr>
            <a:r>
              <a:rPr lang="en-US" dirty="0"/>
              <a:t>Health Science</a:t>
            </a:r>
          </a:p>
          <a:p>
            <a:pPr>
              <a:spcBef>
                <a:spcPts val="600"/>
              </a:spcBef>
            </a:pPr>
            <a:r>
              <a:rPr lang="en-US" dirty="0"/>
              <a:t>Industrial Maintenance</a:t>
            </a:r>
          </a:p>
          <a:p>
            <a:pPr>
              <a:spcBef>
                <a:spcPts val="600"/>
              </a:spcBef>
            </a:pPr>
            <a:r>
              <a:rPr lang="en-US" dirty="0"/>
              <a:t>Movie Production/ Set Design</a:t>
            </a:r>
          </a:p>
          <a:p>
            <a:pPr>
              <a:spcBef>
                <a:spcPts val="600"/>
              </a:spcBef>
            </a:pPr>
            <a:r>
              <a:rPr lang="en-US" dirty="0"/>
              <a:t>Practical Nursing</a:t>
            </a:r>
          </a:p>
          <a:p>
            <a:pPr>
              <a:spcBef>
                <a:spcPts val="600"/>
              </a:spcBef>
            </a:pPr>
            <a:r>
              <a:rPr lang="en-US" dirty="0"/>
              <a:t>Precision Manufacturing</a:t>
            </a:r>
          </a:p>
          <a:p>
            <a:pPr>
              <a:spcBef>
                <a:spcPts val="600"/>
              </a:spcBef>
            </a:pPr>
            <a:r>
              <a:rPr lang="en-US" dirty="0"/>
              <a:t>Welding and Joining </a:t>
            </a:r>
            <a:r>
              <a:rPr lang="en-US" dirty="0" smtClean="0"/>
              <a:t>Technology</a:t>
            </a:r>
            <a:endParaRPr lang="en-US" dirty="0"/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97541" y="1944915"/>
            <a:ext cx="2971373" cy="502450"/>
          </a:xfrm>
        </p:spPr>
        <p:txBody>
          <a:bodyPr/>
          <a:lstStyle/>
          <a:p>
            <a:r>
              <a:rPr lang="en-US" dirty="0" smtClean="0"/>
              <a:t>HOPE Grant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3657600" y="1944915"/>
            <a:ext cx="4399878" cy="502450"/>
          </a:xfrm>
        </p:spPr>
        <p:txBody>
          <a:bodyPr/>
          <a:lstStyle/>
          <a:p>
            <a:r>
              <a:rPr lang="en-US" dirty="0"/>
              <a:t>Strategic Industries Workforce Development Grant </a:t>
            </a:r>
            <a:r>
              <a:rPr lang="en-US" dirty="0" smtClean="0"/>
              <a:t>(SIWDG)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444242"/>
      </p:ext>
    </p:extLst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13760</TotalTime>
  <Words>724</Words>
  <Application>Microsoft Office PowerPoint</Application>
  <PresentationFormat>On-screen Show (4:3)</PresentationFormat>
  <Paragraphs>148</Paragraphs>
  <Slides>18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Calibri</vt:lpstr>
      <vt:lpstr>Courier New</vt:lpstr>
      <vt:lpstr>Rockwell</vt:lpstr>
      <vt:lpstr>Wingdings</vt:lpstr>
      <vt:lpstr>Advantage</vt:lpstr>
      <vt:lpstr>Money Madness</vt:lpstr>
      <vt:lpstr>Centennial School Counseling</vt:lpstr>
      <vt:lpstr>How Much Will College Cost for Me?</vt:lpstr>
      <vt:lpstr>Financial Aid is any grant or scholarship, loan, or paid employment offered to help a student meet his/her college expenses. Such aid is usually provided by various sources such as federal and state agencies, colleges, high schools, foundations, and corporations.</vt:lpstr>
      <vt:lpstr>Scholarships, Loans, Work Study &amp; Grants</vt:lpstr>
      <vt:lpstr>FAFSA</vt:lpstr>
      <vt:lpstr>PowerPoint Presentation</vt:lpstr>
      <vt:lpstr>What are the HOPE &amp; Zell Miller Scholarships?</vt:lpstr>
      <vt:lpstr>Tech School Opportunities</vt:lpstr>
      <vt:lpstr>Scholarship Quest</vt:lpstr>
      <vt:lpstr>Where do you apply?</vt:lpstr>
      <vt:lpstr>PowerPoint Presentation</vt:lpstr>
      <vt:lpstr>10 Steps to Apply for Scholarships</vt:lpstr>
      <vt:lpstr>250 words or less?!?!</vt:lpstr>
      <vt:lpstr>Is there a maximum number of scholarships that I can get?</vt:lpstr>
      <vt:lpstr>Follow us on Twitter!  @Knights_scholar</vt:lpstr>
      <vt:lpstr>PowerPoint Presentation</vt:lpstr>
      <vt:lpstr>PowerPoint Presentation</vt:lpstr>
    </vt:vector>
  </TitlesOfParts>
  <Company>174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Zyer Beaty</dc:creator>
  <cp:lastModifiedBy>Stekelenburg, Gabrielle</cp:lastModifiedBy>
  <cp:revision>93</cp:revision>
  <cp:lastPrinted>2017-01-18T12:50:15Z</cp:lastPrinted>
  <dcterms:created xsi:type="dcterms:W3CDTF">2016-01-20T14:59:03Z</dcterms:created>
  <dcterms:modified xsi:type="dcterms:W3CDTF">2017-01-18T12:54:54Z</dcterms:modified>
</cp:coreProperties>
</file>