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7" r:id="rId3"/>
    <p:sldId id="268" r:id="rId4"/>
    <p:sldId id="258" r:id="rId5"/>
    <p:sldId id="257" r:id="rId6"/>
    <p:sldId id="280" r:id="rId7"/>
    <p:sldId id="296" r:id="rId8"/>
    <p:sldId id="276" r:id="rId9"/>
    <p:sldId id="292" r:id="rId10"/>
    <p:sldId id="272" r:id="rId11"/>
    <p:sldId id="294" r:id="rId12"/>
    <p:sldId id="297" r:id="rId13"/>
    <p:sldId id="290" r:id="rId14"/>
    <p:sldId id="295" r:id="rId15"/>
    <p:sldId id="274" r:id="rId16"/>
    <p:sldId id="267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9408" autoAdjust="0"/>
  </p:normalViewPr>
  <p:slideViewPr>
    <p:cSldViewPr snapToGrid="0" snapToObjects="1"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B511B-F678-424F-B6B6-E8A9DC6CCB0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26274-048A-4234-B743-E26D360C7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67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3B1C4-A650-8F4A-A603-67CC1A45120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2CC9F-5ACA-A14B-A3BD-684FAD91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\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74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Candy for the 3 sentences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49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$10, 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93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9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Career</a:t>
            </a:r>
            <a:r>
              <a:rPr lang="en-US" baseline="0" dirty="0"/>
              <a:t> Schools, Four Year Colleges, Technical Colleges and Community Colleges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17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your</a:t>
            </a:r>
            <a:r>
              <a:rPr lang="en-US" baseline="0" dirty="0"/>
              <a:t> starting point. </a:t>
            </a:r>
            <a:r>
              <a:rPr lang="en-US" dirty="0"/>
              <a:t>Emphasize that even</a:t>
            </a:r>
            <a:r>
              <a:rPr lang="en-US" baseline="0" dirty="0"/>
              <a:t> if your parents are paying for your education, you still need to fill out the FAFSA. You never know how much money you may be awarded.</a:t>
            </a:r>
          </a:p>
          <a:p>
            <a:endParaRPr lang="en-US" baseline="0" dirty="0"/>
          </a:p>
          <a:p>
            <a:r>
              <a:rPr lang="en-US" baseline="0" dirty="0"/>
              <a:t>Talk about the pot of money that will get smaller the longer you wait to fill it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collegegoalga.com</a:t>
            </a:r>
            <a:r>
              <a:rPr lang="en-US" baseline="0" dirty="0"/>
              <a:t> (FAFSA Application Aid)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57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Double Check everything before submitting!! Can also correct.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67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SIWDG – provides</a:t>
            </a:r>
            <a:r>
              <a:rPr lang="en-US" baseline="0" dirty="0"/>
              <a:t> full tuition for students enrolled in one of 12 programs of study at a technical college system of Georgia institution. Students also  must be eligible for and receiving the HOPE or Zell Miller Grant funding.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31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96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2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nnesaw.ed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s://www.collegeboard.org/" TargetMode="External"/><Relationship Id="rId4" Type="http://schemas.openxmlformats.org/officeDocument/2006/relationships/hyperlink" Target="https://www.unigo.com/scholarships/our-scholarships/winners/unigo-scholarshi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ces.ed.gov/collegenavigato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3754" y="4594668"/>
            <a:ext cx="5864998" cy="68960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Show Me The Money!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5284271"/>
            <a:ext cx="4038600" cy="731885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CHS Counseling Department</a:t>
            </a:r>
          </a:p>
        </p:txBody>
      </p:sp>
    </p:spTree>
    <p:extLst>
      <p:ext uri="{BB962C8B-B14F-4D97-AF65-F5344CB8AC3E}">
        <p14:creationId xmlns:p14="http://schemas.microsoft.com/office/powerpoint/2010/main" val="4116899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78649"/>
          </a:xfrm>
        </p:spPr>
        <p:txBody>
          <a:bodyPr/>
          <a:lstStyle/>
          <a:p>
            <a:r>
              <a:rPr lang="en-US" dirty="0"/>
              <a:t>Scholarships: Where do you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77" y="1262743"/>
            <a:ext cx="7556313" cy="5254171"/>
          </a:xfrm>
        </p:spPr>
        <p:txBody>
          <a:bodyPr>
            <a:normAutofit fontScale="92500" lnSpcReduction="20000"/>
          </a:bodyPr>
          <a:lstStyle/>
          <a:p>
            <a:pPr marL="228600" lvl="1" indent="0">
              <a:buNone/>
            </a:pPr>
            <a:r>
              <a:rPr lang="en-US" sz="2400" dirty="0">
                <a:solidFill>
                  <a:schemeClr val="tx1"/>
                </a:solidFill>
                <a:hlinkClick r:id="rId3"/>
              </a:rPr>
              <a:t>Colleges and Universities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1900" dirty="0"/>
              <a:t>Departments within the school</a:t>
            </a:r>
          </a:p>
          <a:p>
            <a:pPr lvl="2"/>
            <a:r>
              <a:rPr lang="en-US" sz="1900" dirty="0"/>
              <a:t>Sororities and fraternities</a:t>
            </a:r>
          </a:p>
          <a:p>
            <a:pPr marL="228600" lvl="1" indent="0">
              <a:buNone/>
            </a:pPr>
            <a:r>
              <a:rPr lang="en-US" sz="2400" dirty="0"/>
              <a:t>Scholarship &amp; Education Websites</a:t>
            </a:r>
          </a:p>
          <a:p>
            <a:pPr lvl="2"/>
            <a:r>
              <a:rPr lang="en-US" sz="1900" dirty="0"/>
              <a:t>GCIS</a:t>
            </a:r>
          </a:p>
          <a:p>
            <a:pPr lvl="2"/>
            <a:r>
              <a:rPr lang="en-US" sz="1900" dirty="0" err="1">
                <a:hlinkClick r:id="rId4"/>
              </a:rPr>
              <a:t>Unigo</a:t>
            </a:r>
            <a:endParaRPr lang="en-US" sz="1900" dirty="0"/>
          </a:p>
          <a:p>
            <a:pPr lvl="2"/>
            <a:r>
              <a:rPr lang="en-US" sz="1900" dirty="0"/>
              <a:t>Fast Web</a:t>
            </a:r>
          </a:p>
          <a:p>
            <a:pPr lvl="2"/>
            <a:r>
              <a:rPr lang="en-US" sz="1900" dirty="0">
                <a:hlinkClick r:id="rId5"/>
              </a:rPr>
              <a:t>College Board</a:t>
            </a:r>
            <a:r>
              <a:rPr lang="en-US" sz="1900" dirty="0"/>
              <a:t> </a:t>
            </a:r>
          </a:p>
          <a:p>
            <a:pPr marL="228600" lvl="1" indent="0">
              <a:buNone/>
            </a:pPr>
            <a:r>
              <a:rPr lang="en-US" sz="2400" dirty="0"/>
              <a:t>Community</a:t>
            </a:r>
          </a:p>
          <a:p>
            <a:pPr lvl="2"/>
            <a:r>
              <a:rPr lang="en-US" sz="1900" dirty="0"/>
              <a:t>PTSA</a:t>
            </a:r>
          </a:p>
          <a:p>
            <a:pPr lvl="2"/>
            <a:r>
              <a:rPr lang="en-US" sz="1900" dirty="0"/>
              <a:t>Rotary Clubs</a:t>
            </a:r>
          </a:p>
          <a:p>
            <a:pPr lvl="2"/>
            <a:r>
              <a:rPr lang="en-US" sz="1900" dirty="0"/>
              <a:t>Boys and Girls Club</a:t>
            </a:r>
          </a:p>
          <a:p>
            <a:pPr marL="228600" lvl="1" indent="0">
              <a:buNone/>
            </a:pPr>
            <a:r>
              <a:rPr lang="en-US" sz="2400" dirty="0"/>
              <a:t>Large and small businesses</a:t>
            </a:r>
          </a:p>
          <a:p>
            <a:pPr lvl="2"/>
            <a:r>
              <a:rPr lang="en-US" sz="1900" dirty="0"/>
              <a:t>Corporations</a:t>
            </a:r>
          </a:p>
          <a:p>
            <a:pPr lvl="2"/>
            <a:r>
              <a:rPr lang="en-US" sz="1900" dirty="0"/>
              <a:t>Law firms </a:t>
            </a:r>
          </a:p>
          <a:p>
            <a:pPr lvl="2"/>
            <a:r>
              <a:rPr lang="en-US" sz="1900" dirty="0"/>
              <a:t>Fast food restaurants </a:t>
            </a:r>
          </a:p>
        </p:txBody>
      </p:sp>
      <p:pic>
        <p:nvPicPr>
          <p:cNvPr id="4" name="Picture 3" descr="feature_apply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2692399"/>
            <a:ext cx="39370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31142" y="2318657"/>
            <a:ext cx="5638800" cy="2224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/>
              <a:t>Let’s find some money!</a:t>
            </a:r>
          </a:p>
        </p:txBody>
      </p:sp>
    </p:spTree>
    <p:extLst>
      <p:ext uri="{BB962C8B-B14F-4D97-AF65-F5344CB8AC3E}">
        <p14:creationId xmlns:p14="http://schemas.microsoft.com/office/powerpoint/2010/main" val="1839646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CHEGG MONTHLY 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4400" dirty="0"/>
              <a:t>What is your </a:t>
            </a:r>
            <a:r>
              <a:rPr lang="en-AU" sz="4400" dirty="0" err="1"/>
              <a:t>favorite</a:t>
            </a:r>
            <a:r>
              <a:rPr lang="en-AU" sz="4400" dirty="0"/>
              <a:t> thing about yourself that you don't want to change this year?</a:t>
            </a:r>
          </a:p>
          <a:p>
            <a:endParaRPr lang="en-AU" dirty="0"/>
          </a:p>
          <a:p>
            <a:r>
              <a:rPr lang="en-AU" dirty="0"/>
              <a:t>3 SENTENCES; $1000</a:t>
            </a:r>
          </a:p>
        </p:txBody>
      </p:sp>
    </p:spTree>
    <p:extLst>
      <p:ext uri="{BB962C8B-B14F-4D97-AF65-F5344CB8AC3E}">
        <p14:creationId xmlns:p14="http://schemas.microsoft.com/office/powerpoint/2010/main" val="405364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Steps to Apply for Scholarships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33500"/>
            <a:ext cx="7686487" cy="52197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dirty="0"/>
              <a:t>Identify your scholarship strengths</a:t>
            </a:r>
          </a:p>
          <a:p>
            <a:pPr marL="457200" indent="-457200">
              <a:buAutoNum type="arabicPeriod"/>
            </a:pPr>
            <a:r>
              <a:rPr lang="en-US" dirty="0"/>
              <a:t>Prioritize to find the right scholarship</a:t>
            </a:r>
          </a:p>
          <a:p>
            <a:pPr marL="457200" indent="-457200">
              <a:buAutoNum type="arabicPeriod"/>
            </a:pPr>
            <a:r>
              <a:rPr lang="en-US" dirty="0"/>
              <a:t>Start Early</a:t>
            </a:r>
          </a:p>
          <a:p>
            <a:pPr marL="457200" indent="-457200">
              <a:buAutoNum type="arabicPeriod"/>
            </a:pPr>
            <a:r>
              <a:rPr lang="en-US" dirty="0"/>
              <a:t>Work with other Scholarship Seekers</a:t>
            </a:r>
          </a:p>
          <a:p>
            <a:pPr marL="457200" indent="-457200">
              <a:buAutoNum type="arabicPeriod"/>
            </a:pPr>
            <a:r>
              <a:rPr lang="en-US" dirty="0"/>
              <a:t>Focus on the Sponsor’s Goals (Selection Criteria)</a:t>
            </a:r>
          </a:p>
          <a:p>
            <a:pPr marL="457200" indent="-457200">
              <a:buAutoNum type="arabicPeriod"/>
            </a:pPr>
            <a:r>
              <a:rPr lang="en-US" dirty="0"/>
              <a:t>Follow Instructions (word limit, topic,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457200" indent="-457200">
              <a:buAutoNum type="arabicPeriod"/>
            </a:pPr>
            <a:r>
              <a:rPr lang="en-US" dirty="0"/>
              <a:t>Stand Out</a:t>
            </a:r>
          </a:p>
          <a:p>
            <a:pPr marL="457200" indent="-457200">
              <a:buAutoNum type="arabicPeriod"/>
            </a:pPr>
            <a:r>
              <a:rPr lang="en-US" dirty="0"/>
              <a:t>Engaging Essay</a:t>
            </a:r>
          </a:p>
          <a:p>
            <a:pPr marL="457200" indent="-457200">
              <a:buAutoNum type="arabicPeriod"/>
            </a:pPr>
            <a:r>
              <a:rPr lang="en-US" dirty="0"/>
              <a:t>Be Formal</a:t>
            </a:r>
          </a:p>
          <a:p>
            <a:pPr marL="457200" indent="-457200">
              <a:buAutoNum type="arabicPeriod"/>
            </a:pPr>
            <a:r>
              <a:rPr lang="en-US" dirty="0"/>
              <a:t>Check and double check spelling, punctuation, grammar, etc.</a:t>
            </a:r>
          </a:p>
        </p:txBody>
      </p:sp>
    </p:spTree>
    <p:extLst>
      <p:ext uri="{BB962C8B-B14F-4D97-AF65-F5344CB8AC3E}">
        <p14:creationId xmlns:p14="http://schemas.microsoft.com/office/powerpoint/2010/main" val="246233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250 words or less?!?!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1849" t="18007" r="32151" b="7589"/>
          <a:stretch/>
        </p:blipFill>
        <p:spPr>
          <a:xfrm>
            <a:off x="498474" y="1190171"/>
            <a:ext cx="7286173" cy="544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39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621" y="1874273"/>
            <a:ext cx="5586893" cy="1436727"/>
          </a:xfrm>
        </p:spPr>
        <p:txBody>
          <a:bodyPr/>
          <a:lstStyle/>
          <a:p>
            <a:pPr algn="ctr"/>
            <a:r>
              <a:rPr lang="en-US" dirty="0"/>
              <a:t>Is there a maximum number of scholarships that I can get?</a:t>
            </a:r>
          </a:p>
        </p:txBody>
      </p:sp>
      <p:pic>
        <p:nvPicPr>
          <p:cNvPr id="3" name="Picture 2" descr="6416d3c22555ee75bf4987ff45c564e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200" y="3115150"/>
            <a:ext cx="29464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73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701800"/>
            <a:ext cx="7556313" cy="2146300"/>
          </a:xfrm>
        </p:spPr>
        <p:txBody>
          <a:bodyPr/>
          <a:lstStyle/>
          <a:p>
            <a:pPr algn="ctr"/>
            <a:r>
              <a:rPr lang="en-US" dirty="0"/>
              <a:t>Follow us on Twitter and Instagram! </a:t>
            </a:r>
            <a:br>
              <a:rPr lang="en-US" dirty="0"/>
            </a:br>
            <a:r>
              <a:rPr lang="en-US" dirty="0"/>
              <a:t>@</a:t>
            </a:r>
            <a:r>
              <a:rPr lang="en-US" dirty="0" err="1"/>
              <a:t>Knights_scholar</a:t>
            </a:r>
            <a:endParaRPr lang="en-US" dirty="0"/>
          </a:p>
        </p:txBody>
      </p:sp>
      <p:pic>
        <p:nvPicPr>
          <p:cNvPr id="3" name="Picture 2" descr="twitter-logo_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3629914"/>
            <a:ext cx="3340100" cy="28724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095" y="4176215"/>
            <a:ext cx="2318692" cy="2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71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856" y="1799773"/>
            <a:ext cx="5600463" cy="325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75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Much Will College Cost for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https://nces.ed.gov/collegenavigator/</a:t>
            </a:r>
            <a:r>
              <a:rPr lang="en-US" dirty="0"/>
              <a:t> </a:t>
            </a:r>
          </a:p>
        </p:txBody>
      </p:sp>
      <p:pic>
        <p:nvPicPr>
          <p:cNvPr id="4" name="Picture 3" descr="stick_figure_custom_calculator_14066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77" y="2768600"/>
            <a:ext cx="4833806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9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603" y="4624667"/>
            <a:ext cx="8573235" cy="1817075"/>
          </a:xfrm>
        </p:spPr>
        <p:txBody>
          <a:bodyPr>
            <a:noAutofit/>
          </a:bodyPr>
          <a:lstStyle/>
          <a:p>
            <a:r>
              <a:rPr lang="en-US" sz="2000" dirty="0"/>
              <a:t>Financial Aid is any </a:t>
            </a:r>
            <a:r>
              <a:rPr lang="en-US" sz="2400" b="1" dirty="0"/>
              <a:t>grant</a:t>
            </a:r>
            <a:r>
              <a:rPr lang="en-US" sz="1800" dirty="0"/>
              <a:t> </a:t>
            </a:r>
            <a:r>
              <a:rPr lang="en-US" sz="2000" dirty="0"/>
              <a:t>or </a:t>
            </a:r>
            <a:r>
              <a:rPr lang="en-US" sz="2400" b="1" dirty="0"/>
              <a:t>scholarship</a:t>
            </a:r>
            <a:r>
              <a:rPr lang="en-US" sz="2000" dirty="0"/>
              <a:t>, </a:t>
            </a:r>
            <a:r>
              <a:rPr lang="en-US" sz="2400" b="1" dirty="0"/>
              <a:t>loan</a:t>
            </a:r>
            <a:r>
              <a:rPr lang="en-US" sz="2000" dirty="0"/>
              <a:t>, or </a:t>
            </a:r>
            <a:r>
              <a:rPr lang="en-US" sz="2400" b="1" dirty="0"/>
              <a:t>paid employment</a:t>
            </a:r>
            <a:r>
              <a:rPr lang="en-US" sz="2000" dirty="0"/>
              <a:t> offered to help a student meet his/her college expenses. Such aid is usually provided by various sources such as </a:t>
            </a:r>
            <a:r>
              <a:rPr lang="en-US" sz="2000" i="1" dirty="0"/>
              <a:t>federal and state agencies, colleges, high schools, foundations, and corporations.</a:t>
            </a:r>
          </a:p>
        </p:txBody>
      </p:sp>
      <p:pic>
        <p:nvPicPr>
          <p:cNvPr id="7" name="Picture Placeholder 6" descr="money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8" r="18458"/>
          <a:stretch>
            <a:fillRect/>
          </a:stretch>
        </p:blipFill>
        <p:spPr/>
      </p:pic>
      <p:pic>
        <p:nvPicPr>
          <p:cNvPr id="8" name="Picture Placeholder 7" descr="grad hat.jpg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5" r="795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/>
              <a:t>is Financial </a:t>
            </a:r>
            <a:r>
              <a:rPr lang="en-US" dirty="0"/>
              <a:t>Aid?</a:t>
            </a:r>
          </a:p>
        </p:txBody>
      </p:sp>
    </p:spTree>
    <p:extLst>
      <p:ext uri="{BB962C8B-B14F-4D97-AF65-F5344CB8AC3E}">
        <p14:creationId xmlns:p14="http://schemas.microsoft.com/office/powerpoint/2010/main" val="289190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Scholarships, Loans, Work Study &amp; Grants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7"/>
          </p:nvPr>
        </p:nvSpPr>
        <p:spPr>
          <a:xfrm>
            <a:off x="502920" y="2045253"/>
            <a:ext cx="3657413" cy="2125034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GRANTS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Gift-Aid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Do </a:t>
            </a:r>
            <a:r>
              <a:rPr lang="en-US" b="1" i="1" dirty="0"/>
              <a:t>not</a:t>
            </a:r>
            <a:r>
              <a:rPr lang="en-US" dirty="0"/>
              <a:t> have to be repaid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State or federal money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Predominantly need-based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8"/>
          </p:nvPr>
        </p:nvSpPr>
        <p:spPr>
          <a:xfrm>
            <a:off x="4410262" y="4456267"/>
            <a:ext cx="3657413" cy="2081010"/>
          </a:xfrm>
          <a:ln>
            <a:solidFill>
              <a:srgbClr val="00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LOANS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i="1" dirty="0"/>
              <a:t>Must</a:t>
            </a:r>
            <a:r>
              <a:rPr lang="en-US" dirty="0"/>
              <a:t> be repaid with interest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Government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2045253"/>
            <a:ext cx="3657600" cy="2125034"/>
          </a:xfrm>
          <a:ln>
            <a:solidFill>
              <a:srgbClr val="00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SCHOLARSHIPS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6800" dirty="0"/>
              <a:t>Do </a:t>
            </a:r>
            <a:r>
              <a:rPr lang="en-US" sz="6800" b="1" i="1" dirty="0"/>
              <a:t>not</a:t>
            </a:r>
            <a:r>
              <a:rPr lang="en-US" sz="6800" dirty="0"/>
              <a:t> have to be repaid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/>
              <a:t>Merit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/>
              <a:t>Athletics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/>
              <a:t>Community Service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/>
              <a:t>Family income (need based)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6"/>
          </p:nvPr>
        </p:nvSpPr>
        <p:spPr>
          <a:xfrm>
            <a:off x="502920" y="4456267"/>
            <a:ext cx="3657600" cy="2081011"/>
          </a:xfrm>
          <a:ln>
            <a:solidFill>
              <a:srgbClr val="00000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1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WORK STUDY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/>
              <a:t>Money you earn while working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On campus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Designated places of work from the school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/>
              <a:t>Does </a:t>
            </a:r>
            <a:r>
              <a:rPr lang="en-US" sz="2000" b="1" i="1" dirty="0"/>
              <a:t>not</a:t>
            </a:r>
            <a:r>
              <a:rPr lang="en-US" sz="2000" dirty="0"/>
              <a:t> have to be repaid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/>
              <a:t>Primarily need-based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5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8517" y="484094"/>
            <a:ext cx="7556270" cy="1116106"/>
          </a:xfrm>
        </p:spPr>
        <p:txBody>
          <a:bodyPr/>
          <a:lstStyle/>
          <a:p>
            <a:r>
              <a:rPr lang="en-US" sz="4800" dirty="0"/>
              <a:t>FAFSA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98517" y="1989232"/>
            <a:ext cx="4204112" cy="4324482"/>
          </a:xfrm>
        </p:spPr>
        <p:txBody>
          <a:bodyPr>
            <a:normAutofit/>
          </a:bodyPr>
          <a:lstStyle/>
          <a:p>
            <a:r>
              <a:rPr lang="en-US" dirty="0"/>
              <a:t>Federal Student Aid: fill out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Free Application for Federal Student Aid (FAFSA) </a:t>
            </a:r>
            <a:r>
              <a:rPr lang="en-US" dirty="0"/>
              <a:t>at fafsa.gov</a:t>
            </a:r>
          </a:p>
          <a:p>
            <a:r>
              <a:rPr lang="en-US" dirty="0"/>
              <a:t>Government money</a:t>
            </a:r>
          </a:p>
          <a:p>
            <a:r>
              <a:rPr lang="en-US" dirty="0"/>
              <a:t>Get a PIN Number</a:t>
            </a:r>
          </a:p>
          <a:p>
            <a:r>
              <a:rPr lang="en-US" dirty="0"/>
              <a:t>Gather all documents</a:t>
            </a:r>
          </a:p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*EVERYONE* </a:t>
            </a:r>
            <a:r>
              <a:rPr lang="en-US" dirty="0"/>
              <a:t>must fill out the FAFSA –best to do it early!</a:t>
            </a:r>
          </a:p>
          <a:p>
            <a:r>
              <a:rPr lang="en-US" dirty="0"/>
              <a:t>Check for your confirmation page upon submission</a:t>
            </a:r>
          </a:p>
          <a:p>
            <a:endParaRPr lang="en-US" dirty="0"/>
          </a:p>
        </p:txBody>
      </p:sp>
      <p:pic>
        <p:nvPicPr>
          <p:cNvPr id="3" name="Content Placeholder 2" descr="pot-of-Money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" r="711"/>
          <a:stretch>
            <a:fillRect/>
          </a:stretch>
        </p:blipFill>
        <p:spPr>
          <a:xfrm>
            <a:off x="4790008" y="1989232"/>
            <a:ext cx="3264779" cy="3828143"/>
          </a:xfrm>
        </p:spPr>
      </p:pic>
    </p:spTree>
    <p:extLst>
      <p:ext uri="{BB962C8B-B14F-4D97-AF65-F5344CB8AC3E}">
        <p14:creationId xmlns:p14="http://schemas.microsoft.com/office/powerpoint/2010/main" val="324649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8474" y="3004782"/>
            <a:ext cx="7556313" cy="3323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do you need to complete FAFSA?</a:t>
            </a:r>
          </a:p>
          <a:p>
            <a:r>
              <a:rPr lang="en-US" sz="1800" dirty="0"/>
              <a:t>Yours and/or Parents’ Tax return, W-2s, and other records of money earned.</a:t>
            </a:r>
          </a:p>
        </p:txBody>
      </p:sp>
      <p:pic>
        <p:nvPicPr>
          <p:cNvPr id="1026" name="Picture 2" descr="Image result for fafsa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80" y="559558"/>
            <a:ext cx="4266300" cy="213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76" y="4152900"/>
            <a:ext cx="86106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7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FAFSA CON’T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27" y="1603901"/>
            <a:ext cx="7556313" cy="4144963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Social Security number</a:t>
            </a:r>
          </a:p>
          <a:p>
            <a:r>
              <a:rPr lang="en-AU" dirty="0"/>
              <a:t>Drivers license </a:t>
            </a:r>
          </a:p>
          <a:p>
            <a:r>
              <a:rPr lang="en-AU" dirty="0"/>
              <a:t>Your Alien Registration Number (if you are not a U.S. citizen)</a:t>
            </a:r>
          </a:p>
          <a:p>
            <a:r>
              <a:rPr lang="en-AU" dirty="0"/>
              <a:t>Bank statements and records of investments (if applicable)</a:t>
            </a:r>
          </a:p>
          <a:p>
            <a:r>
              <a:rPr lang="en-AU" dirty="0"/>
              <a:t>Records of untaxed income (if applicable)</a:t>
            </a:r>
          </a:p>
          <a:p>
            <a:r>
              <a:rPr lang="en-AU" dirty="0"/>
              <a:t>An FSA ID to sign electronically.</a:t>
            </a:r>
          </a:p>
          <a:p>
            <a:r>
              <a:rPr lang="en-AU" dirty="0"/>
              <a:t>If you are a dependent student, then you will also need most of the above information for your parent(s).</a:t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506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the HOPE &amp; Zell Miller Scholarships?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7541" y="2536540"/>
            <a:ext cx="3657600" cy="3987090"/>
          </a:xfrm>
        </p:spPr>
        <p:txBody>
          <a:bodyPr>
            <a:normAutofit/>
          </a:bodyPr>
          <a:lstStyle/>
          <a:p>
            <a:r>
              <a:rPr lang="en-US" dirty="0"/>
              <a:t>Funding depends on the school with award limits</a:t>
            </a:r>
          </a:p>
          <a:p>
            <a:pPr lvl="1"/>
            <a:r>
              <a:rPr lang="en-US" dirty="0"/>
              <a:t>Private vs. Public</a:t>
            </a:r>
          </a:p>
          <a:p>
            <a:pPr lvl="1"/>
            <a:r>
              <a:rPr lang="en-US" dirty="0"/>
              <a:t>DOES NOT COVER 100%</a:t>
            </a:r>
          </a:p>
          <a:p>
            <a:r>
              <a:rPr lang="en-US" dirty="0"/>
              <a:t>3.0 GPA in core classes</a:t>
            </a:r>
          </a:p>
          <a:p>
            <a:r>
              <a:rPr lang="en-US" dirty="0"/>
              <a:t>Fill out the FAFSA </a:t>
            </a:r>
          </a:p>
          <a:p>
            <a:r>
              <a:rPr lang="en-US" dirty="0"/>
              <a:t>Received Credit for 4 classes that meet the HOPE (&amp; Zell) rigor requirement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99878" y="2536540"/>
            <a:ext cx="3657600" cy="3987090"/>
          </a:xfrm>
        </p:spPr>
        <p:txBody>
          <a:bodyPr>
            <a:normAutofit/>
          </a:bodyPr>
          <a:lstStyle/>
          <a:p>
            <a:r>
              <a:rPr lang="en-US" dirty="0"/>
              <a:t>Award limits</a:t>
            </a:r>
          </a:p>
          <a:p>
            <a:pPr lvl="1"/>
            <a:r>
              <a:rPr lang="en-US" dirty="0"/>
              <a:t>Public = full tuition</a:t>
            </a:r>
          </a:p>
          <a:p>
            <a:pPr lvl="1"/>
            <a:r>
              <a:rPr lang="en-US" dirty="0"/>
              <a:t>Private = tuition assistance</a:t>
            </a:r>
          </a:p>
          <a:p>
            <a:r>
              <a:rPr lang="en-US" dirty="0"/>
              <a:t>3.7 GPA in core classes</a:t>
            </a:r>
          </a:p>
          <a:p>
            <a:r>
              <a:rPr lang="en-US" dirty="0"/>
              <a:t>SAT score of 1200 combined (no super score) or ACT of 26 or valedictorian or salutatorian</a:t>
            </a:r>
          </a:p>
          <a:p>
            <a:r>
              <a:rPr lang="en-US" dirty="0"/>
              <a:t>Rigor of high school (9-12) courses</a:t>
            </a:r>
          </a:p>
          <a:p>
            <a:pPr lvl="1"/>
            <a:r>
              <a:rPr lang="en-US" sz="1400" u="sng" dirty="0"/>
              <a:t>https://apps.gsfc.org/main/publishing/pdf/2012/Course_List.pdf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97541" y="2023782"/>
            <a:ext cx="3657600" cy="322729"/>
          </a:xfrm>
        </p:spPr>
        <p:txBody>
          <a:bodyPr/>
          <a:lstStyle/>
          <a:p>
            <a:r>
              <a:rPr lang="en-US" dirty="0"/>
              <a:t>HOPE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99878" y="2023782"/>
            <a:ext cx="3657600" cy="322729"/>
          </a:xfrm>
        </p:spPr>
        <p:txBody>
          <a:bodyPr/>
          <a:lstStyle/>
          <a:p>
            <a:r>
              <a:rPr lang="en-US" dirty="0"/>
              <a:t>Zell Miller</a:t>
            </a:r>
          </a:p>
        </p:txBody>
      </p:sp>
    </p:spTree>
    <p:extLst>
      <p:ext uri="{BB962C8B-B14F-4D97-AF65-F5344CB8AC3E}">
        <p14:creationId xmlns:p14="http://schemas.microsoft.com/office/powerpoint/2010/main" val="181473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School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97541" y="2583543"/>
            <a:ext cx="2971373" cy="3542619"/>
          </a:xfrm>
        </p:spPr>
        <p:txBody>
          <a:bodyPr/>
          <a:lstStyle/>
          <a:p>
            <a:r>
              <a:rPr lang="en-US" dirty="0"/>
              <a:t>Minimum GPA: none, </a:t>
            </a:r>
            <a:r>
              <a:rPr lang="en-US" b="1" i="1" dirty="0"/>
              <a:t>but</a:t>
            </a:r>
            <a:r>
              <a:rPr lang="en-US" dirty="0"/>
              <a:t> must maintain a 2.0 at postsecondary school during certain checkpoints</a:t>
            </a:r>
          </a:p>
          <a:p>
            <a:pPr lvl="1"/>
            <a:r>
              <a:rPr lang="en-US" sz="1600" dirty="0"/>
              <a:t>Certificate or Diploma (non-degree programs)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3657600" y="2583542"/>
            <a:ext cx="4399878" cy="400594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Certified Engineer Assistant</a:t>
            </a:r>
          </a:p>
          <a:p>
            <a:pPr>
              <a:spcBef>
                <a:spcPts val="600"/>
              </a:spcBef>
            </a:pPr>
            <a:r>
              <a:rPr lang="en-US" dirty="0"/>
              <a:t>Commercial Truck Driving</a:t>
            </a:r>
          </a:p>
          <a:p>
            <a:pPr>
              <a:spcBef>
                <a:spcPts val="600"/>
              </a:spcBef>
            </a:pPr>
            <a:r>
              <a:rPr lang="en-US" dirty="0"/>
              <a:t>Computer Programming</a:t>
            </a:r>
          </a:p>
          <a:p>
            <a:pPr>
              <a:spcBef>
                <a:spcPts val="600"/>
              </a:spcBef>
            </a:pPr>
            <a:r>
              <a:rPr lang="en-US" dirty="0"/>
              <a:t>Computer Technology</a:t>
            </a:r>
          </a:p>
          <a:p>
            <a:pPr>
              <a:spcBef>
                <a:spcPts val="600"/>
              </a:spcBef>
            </a:pPr>
            <a:r>
              <a:rPr lang="en-US" dirty="0"/>
              <a:t>Diesel Equipment Technology</a:t>
            </a:r>
          </a:p>
          <a:p>
            <a:pPr>
              <a:spcBef>
                <a:spcPts val="600"/>
              </a:spcBef>
            </a:pPr>
            <a:r>
              <a:rPr lang="en-US" dirty="0"/>
              <a:t>Early Childhood Care and Education</a:t>
            </a:r>
          </a:p>
          <a:p>
            <a:pPr>
              <a:spcBef>
                <a:spcPts val="600"/>
              </a:spcBef>
            </a:pPr>
            <a:r>
              <a:rPr lang="en-US" dirty="0"/>
              <a:t>Health Science</a:t>
            </a:r>
          </a:p>
          <a:p>
            <a:pPr>
              <a:spcBef>
                <a:spcPts val="600"/>
              </a:spcBef>
            </a:pPr>
            <a:r>
              <a:rPr lang="en-US" dirty="0"/>
              <a:t>Industrial Maintenance</a:t>
            </a:r>
          </a:p>
          <a:p>
            <a:pPr>
              <a:spcBef>
                <a:spcPts val="600"/>
              </a:spcBef>
            </a:pPr>
            <a:r>
              <a:rPr lang="en-US" dirty="0"/>
              <a:t>Movie Production/ Set Design</a:t>
            </a:r>
          </a:p>
          <a:p>
            <a:pPr>
              <a:spcBef>
                <a:spcPts val="600"/>
              </a:spcBef>
            </a:pPr>
            <a:r>
              <a:rPr lang="en-US" dirty="0"/>
              <a:t>Practical Nursing</a:t>
            </a:r>
          </a:p>
          <a:p>
            <a:pPr>
              <a:spcBef>
                <a:spcPts val="600"/>
              </a:spcBef>
            </a:pPr>
            <a:r>
              <a:rPr lang="en-US" dirty="0"/>
              <a:t>Precision Manufacturing</a:t>
            </a:r>
          </a:p>
          <a:p>
            <a:pPr>
              <a:spcBef>
                <a:spcPts val="600"/>
              </a:spcBef>
            </a:pPr>
            <a:r>
              <a:rPr lang="en-US" dirty="0"/>
              <a:t>Welding and Joining Technology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97541" y="1944915"/>
            <a:ext cx="2971373" cy="502450"/>
          </a:xfrm>
        </p:spPr>
        <p:txBody>
          <a:bodyPr/>
          <a:lstStyle/>
          <a:p>
            <a:r>
              <a:rPr lang="en-US" dirty="0"/>
              <a:t>HOPE Grant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657600" y="1944915"/>
            <a:ext cx="4399878" cy="502450"/>
          </a:xfrm>
        </p:spPr>
        <p:txBody>
          <a:bodyPr/>
          <a:lstStyle/>
          <a:p>
            <a:r>
              <a:rPr lang="en-US" dirty="0"/>
              <a:t>Strategic Industries Workforce Development Grant (SIWDG)</a:t>
            </a:r>
          </a:p>
        </p:txBody>
      </p:sp>
    </p:spTree>
    <p:extLst>
      <p:ext uri="{BB962C8B-B14F-4D97-AF65-F5344CB8AC3E}">
        <p14:creationId xmlns:p14="http://schemas.microsoft.com/office/powerpoint/2010/main" val="162944424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14364</TotalTime>
  <Words>726</Words>
  <Application>Microsoft Office PowerPoint</Application>
  <PresentationFormat>On-screen Show (4:3)</PresentationFormat>
  <Paragraphs>137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Courier New</vt:lpstr>
      <vt:lpstr>Rockwell</vt:lpstr>
      <vt:lpstr>Wingdings</vt:lpstr>
      <vt:lpstr>Advantage</vt:lpstr>
      <vt:lpstr>Show Me The Money!</vt:lpstr>
      <vt:lpstr>How Much Will College Cost for Me?</vt:lpstr>
      <vt:lpstr>Financial Aid is any grant or scholarship, loan, or paid employment offered to help a student meet his/her college expenses. Such aid is usually provided by various sources such as federal and state agencies, colleges, high schools, foundations, and corporations.</vt:lpstr>
      <vt:lpstr>Scholarships, Loans, Work Study &amp; Grants</vt:lpstr>
      <vt:lpstr>FAFSA</vt:lpstr>
      <vt:lpstr>PowerPoint Presentation</vt:lpstr>
      <vt:lpstr>FAFSA CON’T</vt:lpstr>
      <vt:lpstr>What are the HOPE &amp; Zell Miller Scholarships?</vt:lpstr>
      <vt:lpstr>Tech School Opportunities</vt:lpstr>
      <vt:lpstr>Scholarships: Where do you apply?</vt:lpstr>
      <vt:lpstr>PowerPoint Presentation</vt:lpstr>
      <vt:lpstr>CHEGG MONTHLY SCHOLARSHIP</vt:lpstr>
      <vt:lpstr>10 Steps to Apply for Scholarships</vt:lpstr>
      <vt:lpstr>250 words or less?!?!</vt:lpstr>
      <vt:lpstr>Is there a maximum number of scholarships that I can get?</vt:lpstr>
      <vt:lpstr>Follow us on Twitter and Instagram!  @Knights_scholar</vt:lpstr>
      <vt:lpstr>PowerPoint Presentation</vt:lpstr>
    </vt:vector>
  </TitlesOfParts>
  <Company>174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Zyer Beaty</dc:creator>
  <cp:lastModifiedBy>Martirosyan, Anna</cp:lastModifiedBy>
  <cp:revision>103</cp:revision>
  <cp:lastPrinted>2017-01-18T12:50:15Z</cp:lastPrinted>
  <dcterms:created xsi:type="dcterms:W3CDTF">2016-01-20T14:59:03Z</dcterms:created>
  <dcterms:modified xsi:type="dcterms:W3CDTF">2018-01-30T14:16:58Z</dcterms:modified>
</cp:coreProperties>
</file>