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pdf" ContentType="application/pdf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4"/>
  </p:notesMasterIdLst>
  <p:sldIdLst>
    <p:sldId id="258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2841"/>
    <a:srgbClr val="C99F41"/>
    <a:srgbClr val="990000"/>
    <a:srgbClr val="F5F5EB"/>
    <a:srgbClr val="F9F6E7"/>
    <a:srgbClr val="F4EBD8"/>
    <a:srgbClr val="000000"/>
    <a:srgbClr val="00764F"/>
    <a:srgbClr val="00593C"/>
    <a:srgbClr val="FCFA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71409C-AACA-4979-9E55-8FA135FD9AD9}" type="datetimeFigureOut">
              <a:rPr lang="en-US" smtClean="0"/>
              <a:pPr/>
              <a:t>2/1/2017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A8BBA4-09F6-4A7E-A968-068F979DFD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470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8BBA4-09F6-4A7E-A968-068F979DFDF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498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5.pd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1447800"/>
            <a:ext cx="5638800" cy="2209800"/>
          </a:xfrm>
        </p:spPr>
        <p:txBody>
          <a:bodyPr>
            <a:noAutofit/>
          </a:bodyPr>
          <a:lstStyle>
            <a:lvl1pPr algn="l">
              <a:defRPr sz="5000"/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24200" y="2895600"/>
            <a:ext cx="6400800" cy="1600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4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914400" cy="365125"/>
          </a:xfrm>
        </p:spPr>
        <p:txBody>
          <a:bodyPr/>
          <a:lstStyle/>
          <a:p>
            <a:fld id="{73D1EC24-6F21-4B5D-9300-A41AFCD96A84}" type="datetimeFigureOut">
              <a:rPr lang="en-US" smtClean="0"/>
              <a:pPr/>
              <a:t>2/1/2017</a:t>
            </a:fld>
            <a:endParaRPr lang="en-US" dirty="0"/>
          </a:p>
        </p:txBody>
      </p:sp>
      <p:pic>
        <p:nvPicPr>
          <p:cNvPr id="23" name="Picture 22" descr="FC Logo Green and Gold .wm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33400" y="2209800"/>
            <a:ext cx="2133600" cy="1013924"/>
          </a:xfrm>
          <a:prstGeom prst="rect">
            <a:avLst/>
          </a:prstGeom>
        </p:spPr>
      </p:pic>
      <p:pic>
        <p:nvPicPr>
          <p:cNvPr id="14" name="Picture 13" descr="FC Icon_Student1st_reverse.ai"/>
          <p:cNvPicPr>
            <a:picLocks noChangeAspect="1"/>
          </p:cNvPicPr>
          <p:nvPr userDrawn="1"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6248400" y="4953000"/>
            <a:ext cx="3407229" cy="2650067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381000" y="304800"/>
            <a:ext cx="2286000" cy="1066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EC24-6F21-4B5D-9300-A41AFCD96A84}" type="datetimeFigureOut">
              <a:rPr lang="en-US" smtClean="0"/>
              <a:pPr/>
              <a:t>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088A4-3C37-4E76-8976-50884477B0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3716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371600"/>
            <a:ext cx="6019800" cy="4572000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EC24-6F21-4B5D-9300-A41AFCD96A84}" type="datetimeFigureOut">
              <a:rPr lang="en-US" smtClean="0"/>
              <a:pPr/>
              <a:t>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088A4-3C37-4E76-8976-50884477B0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4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EC24-6F21-4B5D-9300-A41AFCD96A84}" type="datetimeFigureOut">
              <a:rPr lang="en-US" smtClean="0"/>
              <a:pPr/>
              <a:t>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088A4-3C37-4E76-8976-50884477B0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574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371600"/>
            <a:ext cx="7772400" cy="45720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EC24-6F21-4B5D-9300-A41AFCD96A84}" type="datetimeFigureOut">
              <a:rPr lang="en-US" smtClean="0"/>
              <a:pPr/>
              <a:t>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088A4-3C37-4E76-8976-50884477B0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09801"/>
            <a:ext cx="40386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09801"/>
            <a:ext cx="40386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EC24-6F21-4B5D-9300-A41AFCD96A84}" type="datetimeFigureOut">
              <a:rPr lang="en-US" smtClean="0"/>
              <a:pPr/>
              <a:t>2/1/2017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088A4-3C37-4E76-8976-50884477B0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6695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906712"/>
            <a:ext cx="4040188" cy="34178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26695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906712"/>
            <a:ext cx="4041775" cy="34178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EC24-6F21-4B5D-9300-A41AFCD96A84}" type="datetimeFigureOut">
              <a:rPr lang="en-US" smtClean="0"/>
              <a:pPr/>
              <a:t>2/1/2017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088A4-3C37-4E76-8976-50884477B0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EC24-6F21-4B5D-9300-A41AFCD96A84}" type="datetimeFigureOut">
              <a:rPr lang="en-US" smtClean="0"/>
              <a:pPr/>
              <a:t>2/1/2017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088A4-3C37-4E76-8976-50884477B0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EC24-6F21-4B5D-9300-A41AFCD96A84}" type="datetimeFigureOut">
              <a:rPr lang="en-US" smtClean="0"/>
              <a:pPr/>
              <a:t>2/1/2017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088A4-3C37-4E76-8976-50884477B0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71600"/>
            <a:ext cx="5111750" cy="4648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3716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EC24-6F21-4B5D-9300-A41AFCD96A84}" type="datetimeFigureOut">
              <a:rPr lang="en-US" smtClean="0"/>
              <a:pPr/>
              <a:t>2/1/2017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088A4-3C37-4E76-8976-50884477B0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716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62600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EC24-6F21-4B5D-9300-A41AFCD96A84}" type="datetimeFigureOut">
              <a:rPr lang="en-US" smtClean="0"/>
              <a:pPr/>
              <a:t>2/1/2017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088A4-3C37-4E76-8976-50884477B0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00"/>
            <a:ext cx="8229600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1EC24-6F21-4B5D-9300-A41AFCD96A84}" type="datetimeFigureOut">
              <a:rPr lang="en-US" smtClean="0"/>
              <a:pPr/>
              <a:t>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088A4-3C37-4E76-8976-50884477B09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0" name="Picture 29" descr="FC Logo white.wmf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457200" y="296047"/>
            <a:ext cx="1295400" cy="618353"/>
          </a:xfrm>
          <a:prstGeom prst="rect">
            <a:avLst/>
          </a:prstGeom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mailto:dpierce@gwinnetttech.edu" TargetMode="External"/><Relationship Id="rId3" Type="http://schemas.openxmlformats.org/officeDocument/2006/relationships/hyperlink" Target="mailto:kharrison14@gsu.edu" TargetMode="External"/><Relationship Id="rId7" Type="http://schemas.openxmlformats.org/officeDocument/2006/relationships/hyperlink" Target="mailto:lmiles@gwinnetttech.edu" TargetMode="External"/><Relationship Id="rId12" Type="http://schemas.openxmlformats.org/officeDocument/2006/relationships/hyperlink" Target="mailto:MOWR@westgatech.edu" TargetMode="External"/><Relationship Id="rId2" Type="http://schemas.openxmlformats.org/officeDocument/2006/relationships/hyperlink" Target="mailto:laura.simmons@admission.gatech.ed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kjohnson212@gsu.edu" TargetMode="External"/><Relationship Id="rId11" Type="http://schemas.openxmlformats.org/officeDocument/2006/relationships/hyperlink" Target="mailto:admissions-cmg@ung.edu" TargetMode="External"/><Relationship Id="rId5" Type="http://schemas.openxmlformats.org/officeDocument/2006/relationships/hyperlink" Target="mailto:ggavin@gsu.edu" TargetMode="External"/><Relationship Id="rId10" Type="http://schemas.openxmlformats.org/officeDocument/2006/relationships/hyperlink" Target="mailto:susan.collins@mga.edu" TargetMode="External"/><Relationship Id="rId4" Type="http://schemas.openxmlformats.org/officeDocument/2006/relationships/hyperlink" Target="mailto:jlocicero@gsu.edu" TargetMode="External"/><Relationship Id="rId9" Type="http://schemas.openxmlformats.org/officeDocument/2006/relationships/hyperlink" Target="mailto:ccanup@kennesaw.edu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sartadi10@gmail.co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afutures.org/hope-state-aid-programs/state-scholarships-and-grants/move-on-when-ready/application-procedure-and-deadline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Word_Document2.docx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hyperlink" Target="http://www.gafutures.org/" TargetMode="External"/><Relationship Id="rId5" Type="http://schemas.openxmlformats.org/officeDocument/2006/relationships/image" Target="../media/image8.emf"/><Relationship Id="rId4" Type="http://schemas.openxmlformats.org/officeDocument/2006/relationships/package" Target="../embeddings/Microsoft_Word_Document1.docx"/><Relationship Id="rId9" Type="http://schemas.openxmlformats.org/officeDocument/2006/relationships/image" Target="../media/image9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llegeboard.org/" TargetMode="External"/><Relationship Id="rId7" Type="http://schemas.openxmlformats.org/officeDocument/2006/relationships/hyperlink" Target="http://admissions.gpc.edu/upload/" TargetMode="External"/><Relationship Id="rId2" Type="http://schemas.openxmlformats.org/officeDocument/2006/relationships/hyperlink" Target="https://eapps.gpc.edu/appgateway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collegeboard.com/" TargetMode="External"/><Relationship Id="rId5" Type="http://schemas.openxmlformats.org/officeDocument/2006/relationships/hyperlink" Target="http://depts.gpc.edu/immunizations/" TargetMode="External"/><Relationship Id="rId4" Type="http://schemas.openxmlformats.org/officeDocument/2006/relationships/hyperlink" Target="http://www.act.org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afutures.or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1524000"/>
            <a:ext cx="5410200" cy="18288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Fulton County Schools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3810000"/>
            <a:ext cx="6400800" cy="6858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MOWR School Management and Processes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School Management- Scheduling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We recommend that you do not put the College course in a student’s </a:t>
            </a:r>
            <a:r>
              <a:rPr lang="en-US" sz="2000" dirty="0" err="1" smtClean="0"/>
              <a:t>Echools</a:t>
            </a:r>
            <a:r>
              <a:rPr lang="en-US" sz="2000" dirty="0" smtClean="0"/>
              <a:t> schedule until after they have been accepted by the college. </a:t>
            </a:r>
          </a:p>
          <a:p>
            <a:pPr lvl="1"/>
            <a:r>
              <a:rPr lang="en-US" sz="2000" dirty="0" smtClean="0"/>
              <a:t>Students will be more motivated to successfully complete the process when they do not see the College course on their schedule.</a:t>
            </a:r>
          </a:p>
          <a:p>
            <a:pPr lvl="1"/>
            <a:r>
              <a:rPr lang="en-US" sz="2000" dirty="0" smtClean="0"/>
              <a:t>Students and parents will not assume that they have been accepted since the course is not listed on their schedule.</a:t>
            </a:r>
          </a:p>
          <a:p>
            <a:pPr lvl="1"/>
            <a:r>
              <a:rPr lang="en-US" sz="2000" dirty="0" smtClean="0"/>
              <a:t>Plan accordingly with your CAP based on the number of college applicants, so that it will not impact the master schedule.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936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/>
              <a:t>School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09800"/>
            <a:ext cx="7772400" cy="4343400"/>
          </a:xfrm>
        </p:spPr>
        <p:txBody>
          <a:bodyPr>
            <a:normAutofit fontScale="70000" lnSpcReduction="20000"/>
          </a:bodyPr>
          <a:lstStyle/>
          <a:p>
            <a:r>
              <a:rPr lang="en-US" sz="2600" dirty="0" smtClean="0"/>
              <a:t>Create </a:t>
            </a:r>
            <a:r>
              <a:rPr lang="en-US" sz="2600" dirty="0"/>
              <a:t>a distribution list of students and parents so that you can regularly communicate with them throughout this process</a:t>
            </a:r>
            <a:r>
              <a:rPr lang="en-US" sz="2600" dirty="0" smtClean="0"/>
              <a:t>.</a:t>
            </a:r>
          </a:p>
          <a:p>
            <a:pPr lvl="1"/>
            <a:r>
              <a:rPr lang="en-US" sz="2600" dirty="0" smtClean="0"/>
              <a:t>Email after you received their FCS application. Remind them of next steps.</a:t>
            </a:r>
          </a:p>
          <a:p>
            <a:pPr lvl="1"/>
            <a:r>
              <a:rPr lang="en-US" sz="2600" dirty="0" smtClean="0"/>
              <a:t>Email after they are accepted by the college. Remind them of next steps. </a:t>
            </a:r>
          </a:p>
          <a:p>
            <a:pPr lvl="1"/>
            <a:r>
              <a:rPr lang="en-US" sz="2600" dirty="0" smtClean="0"/>
              <a:t>Email those who have not yet been accepted by the college so they can follow-up directly with the college.</a:t>
            </a:r>
          </a:p>
          <a:p>
            <a:pPr lvl="1"/>
            <a:r>
              <a:rPr lang="en-US" sz="2600" dirty="0" smtClean="0"/>
              <a:t>Email to get a copy of the acceptance and a copy of the AP results.</a:t>
            </a:r>
          </a:p>
          <a:p>
            <a:pPr lvl="1"/>
            <a:r>
              <a:rPr lang="en-US" sz="2600" dirty="0" smtClean="0"/>
              <a:t>Email to get a copy of their MOWR schedule. </a:t>
            </a:r>
          </a:p>
          <a:p>
            <a:pPr lvl="1"/>
            <a:r>
              <a:rPr lang="en-US" sz="2600" dirty="0" smtClean="0"/>
              <a:t>Email to remind them about items such as: </a:t>
            </a:r>
          </a:p>
          <a:p>
            <a:pPr lvl="2"/>
            <a:r>
              <a:rPr lang="en-US" sz="2600" dirty="0" smtClean="0"/>
              <a:t>MOWR Funding Application</a:t>
            </a:r>
          </a:p>
          <a:p>
            <a:pPr lvl="2"/>
            <a:r>
              <a:rPr lang="en-US" sz="2600" dirty="0" smtClean="0"/>
              <a:t>Start Date/Location</a:t>
            </a:r>
          </a:p>
          <a:p>
            <a:pPr lvl="2"/>
            <a:r>
              <a:rPr lang="en-US" sz="2600" dirty="0" smtClean="0"/>
              <a:t>Testing Reminders</a:t>
            </a:r>
          </a:p>
          <a:p>
            <a:pPr lvl="2"/>
            <a:r>
              <a:rPr lang="en-US" sz="2600" dirty="0" smtClean="0"/>
              <a:t>End of Semester Grades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56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/>
              <a:t>School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5474" y="2080901"/>
            <a:ext cx="7722726" cy="13826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Build relationships </a:t>
            </a:r>
            <a:r>
              <a:rPr lang="en-US" sz="2000" dirty="0"/>
              <a:t>with the college representatives so that you can regularly communicate with them throughout this process. </a:t>
            </a:r>
            <a:endParaRPr lang="en-US" sz="20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3266329"/>
              </p:ext>
            </p:extLst>
          </p:nvPr>
        </p:nvGraphicFramePr>
        <p:xfrm>
          <a:off x="939237" y="2895600"/>
          <a:ext cx="7315200" cy="36013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7339"/>
                <a:gridCol w="1234162"/>
                <a:gridCol w="1971109"/>
                <a:gridCol w="1642590"/>
              </a:tblGrid>
              <a:tr h="35544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College</a:t>
                      </a:r>
                      <a:endParaRPr lang="en-US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Contact</a:t>
                      </a:r>
                      <a:endParaRPr lang="en-US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Email</a:t>
                      </a:r>
                      <a:endParaRPr lang="en-US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Notes</a:t>
                      </a:r>
                      <a:endParaRPr lang="en-US" sz="1100" dirty="0"/>
                    </a:p>
                  </a:txBody>
                  <a:tcPr marL="68580" marR="68580" marT="34290" marB="34290"/>
                </a:tc>
              </a:tr>
              <a:tr h="437569">
                <a:tc>
                  <a:txBody>
                    <a:bodyPr/>
                    <a:lstStyle/>
                    <a:p>
                      <a:pPr lvl="0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Georgia Institute of Technology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Laura Simmons</a:t>
                      </a:r>
                      <a:endParaRPr lang="en-US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laura.simmons@admission.gatech.edu</a:t>
                      </a:r>
                      <a:endParaRPr lang="en-US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Distance Math</a:t>
                      </a:r>
                      <a:endParaRPr lang="en-US" sz="1100" dirty="0"/>
                    </a:p>
                  </a:txBody>
                  <a:tcPr marL="68580" marR="68580" marT="34290" marB="34290"/>
                </a:tc>
              </a:tr>
              <a:tr h="9510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Georgia State/Perimeter College</a:t>
                      </a:r>
                    </a:p>
                    <a:p>
                      <a:endParaRPr lang="en-US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Kay Harrison</a:t>
                      </a:r>
                    </a:p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Julie Locicero</a:t>
                      </a:r>
                    </a:p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Gina Gavin</a:t>
                      </a:r>
                    </a:p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Ken Johnson</a:t>
                      </a:r>
                      <a:endParaRPr lang="en-US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kharrison14@gsu.edu</a:t>
                      </a:r>
                      <a:endParaRPr lang="en-US" sz="1100" u="sng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jlocicero@gsu.edu</a:t>
                      </a:r>
                      <a:endParaRPr lang="en-US" sz="1100" u="sng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ggavin@gsu.edu</a:t>
                      </a:r>
                      <a:endParaRPr lang="en-US" sz="1100" u="sng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kjohnson212@gsu.edu</a:t>
                      </a:r>
                      <a:endParaRPr lang="en-US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Alpharetta</a:t>
                      </a:r>
                    </a:p>
                    <a:p>
                      <a:endParaRPr lang="en-US" sz="1100" dirty="0" smtClean="0"/>
                    </a:p>
                    <a:p>
                      <a:endParaRPr lang="en-US" sz="1100" dirty="0" smtClean="0"/>
                    </a:p>
                    <a:p>
                      <a:r>
                        <a:rPr lang="en-US" sz="1100" dirty="0" smtClean="0"/>
                        <a:t>College English on HS Campus</a:t>
                      </a:r>
                      <a:endParaRPr lang="en-US" sz="1100" dirty="0"/>
                    </a:p>
                  </a:txBody>
                  <a:tcPr marL="68580" marR="68580" marT="34290" marB="34290"/>
                </a:tc>
              </a:tr>
              <a:tr h="4375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Gwinnett Technical College</a:t>
                      </a:r>
                    </a:p>
                    <a:p>
                      <a:endParaRPr lang="en-US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Leah Miles</a:t>
                      </a:r>
                    </a:p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Doreen Pierce</a:t>
                      </a:r>
                      <a:endParaRPr lang="en-US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/>
                        </a:rPr>
                        <a:t>lmiles@gwinnetttech.edu</a:t>
                      </a:r>
                      <a:endParaRPr lang="en-US" sz="1100" u="sng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8"/>
                        </a:rPr>
                        <a:t>dpierce@gwinnetttech.edu</a:t>
                      </a:r>
                      <a:endParaRPr lang="en-US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8580" marR="68580" marT="34290" marB="34290"/>
                </a:tc>
              </a:tr>
              <a:tr h="3549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Kennesaw State University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Charlotte 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Canup</a:t>
                      </a:r>
                      <a:endParaRPr lang="en-US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9"/>
                        </a:rPr>
                        <a:t>ccanup@kennesaw.edu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8580" marR="68580" marT="34290" marB="34290"/>
                </a:tc>
              </a:tr>
              <a:tr h="3549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Middle Georgia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Susan Collins</a:t>
                      </a:r>
                      <a:endParaRPr lang="en-US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0"/>
                        </a:rPr>
                        <a:t>susan.collins@mga.edu</a:t>
                      </a:r>
                      <a:endParaRPr lang="en-US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8580" marR="68580" marT="34290" marB="34290"/>
                </a:tc>
              </a:tr>
              <a:tr h="3549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North Georgia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1"/>
                        </a:rPr>
                        <a:t>admissions-cmg@ung.edu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Cumming Campus</a:t>
                      </a:r>
                      <a:endParaRPr lang="en-US" sz="1100" dirty="0"/>
                    </a:p>
                  </a:txBody>
                  <a:tcPr marL="68580" marR="68580" marT="34290" marB="34290"/>
                </a:tc>
              </a:tr>
              <a:tr h="3549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West Georgia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2"/>
                        </a:rPr>
                        <a:t>MOWR@westgatech.edu</a:t>
                      </a:r>
                      <a:endParaRPr lang="en-US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574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MOWR Student Support and Transition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09800"/>
            <a:ext cx="4038600" cy="426719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School Counselor</a:t>
            </a:r>
          </a:p>
          <a:p>
            <a:pPr lvl="1"/>
            <a:r>
              <a:rPr lang="en-US" sz="2600" dirty="0" smtClean="0"/>
              <a:t>Informs students/parents about MOWR</a:t>
            </a:r>
          </a:p>
          <a:p>
            <a:pPr lvl="1"/>
            <a:r>
              <a:rPr lang="en-US" sz="2600" dirty="0" smtClean="0"/>
              <a:t>Meets with students and parents interested in MOWR</a:t>
            </a:r>
          </a:p>
          <a:p>
            <a:pPr lvl="2"/>
            <a:r>
              <a:rPr lang="en-US" sz="2600" b="1" dirty="0" smtClean="0"/>
              <a:t>Helps determine if student is a good fit for MOWR participation.</a:t>
            </a:r>
          </a:p>
          <a:p>
            <a:pPr lvl="1"/>
            <a:r>
              <a:rPr lang="en-US" sz="2600" dirty="0" smtClean="0"/>
              <a:t>Advises students of next steps and meeting deadline, and mapping out MOWR and high school coursework</a:t>
            </a:r>
          </a:p>
          <a:p>
            <a:pPr lvl="1"/>
            <a:r>
              <a:rPr lang="en-US" sz="2600" dirty="0"/>
              <a:t>Works with student/family after the student has completed the college application and first portion of the state MOWR Student Application</a:t>
            </a:r>
          </a:p>
          <a:p>
            <a:pPr lvl="1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09801"/>
            <a:ext cx="4038600" cy="42671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College Representative</a:t>
            </a:r>
          </a:p>
          <a:p>
            <a:pPr lvl="1"/>
            <a:r>
              <a:rPr lang="en-US" sz="2600" dirty="0" smtClean="0"/>
              <a:t>Communicates with school counselor as needed.</a:t>
            </a:r>
          </a:p>
          <a:p>
            <a:pPr lvl="1"/>
            <a:r>
              <a:rPr lang="en-US" sz="2600" dirty="0" smtClean="0"/>
              <a:t>Answer questions about the college application process</a:t>
            </a:r>
          </a:p>
          <a:p>
            <a:pPr lvl="1"/>
            <a:r>
              <a:rPr lang="en-US" sz="2600" dirty="0" smtClean="0"/>
              <a:t>Reviews application for admission and determines if student qualifies for MOWR</a:t>
            </a:r>
          </a:p>
          <a:p>
            <a:pPr lvl="1"/>
            <a:r>
              <a:rPr lang="en-US" sz="2600" dirty="0" smtClean="0"/>
              <a:t>Reviews MOWR and high school coursework and schedules the student for college courses</a:t>
            </a:r>
          </a:p>
          <a:p>
            <a:pPr lvl="1"/>
            <a:r>
              <a:rPr lang="en-US" sz="2600" dirty="0" smtClean="0"/>
              <a:t>Works with student after the student has completed the first portion of the state MOWR Student Application to pay for coursework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21795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Accepted Students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200" dirty="0" smtClean="0"/>
              <a:t>All students:</a:t>
            </a:r>
          </a:p>
          <a:p>
            <a:pPr lvl="1"/>
            <a:r>
              <a:rPr lang="en-US" sz="2200" dirty="0" smtClean="0"/>
              <a:t>Attend any required orientations for the college.</a:t>
            </a:r>
          </a:p>
          <a:p>
            <a:r>
              <a:rPr lang="en-US" sz="2200" dirty="0" smtClean="0"/>
              <a:t>On the HS campus:</a:t>
            </a:r>
          </a:p>
          <a:p>
            <a:pPr lvl="1"/>
            <a:r>
              <a:rPr lang="en-US" sz="2200" dirty="0" smtClean="0"/>
              <a:t>The MOWR coordinator will assign the student to the appropriate college class. </a:t>
            </a:r>
            <a:endParaRPr lang="en-US" sz="2200" dirty="0"/>
          </a:p>
          <a:p>
            <a:pPr lvl="1"/>
            <a:r>
              <a:rPr lang="en-US" sz="2200" dirty="0" smtClean="0"/>
              <a:t>The MOWR coordinator will send the class rosters to the college.</a:t>
            </a:r>
          </a:p>
          <a:p>
            <a:r>
              <a:rPr lang="en-US" sz="2200" dirty="0" smtClean="0"/>
              <a:t>On the College campus:</a:t>
            </a:r>
          </a:p>
          <a:p>
            <a:pPr lvl="1"/>
            <a:r>
              <a:rPr lang="en-US" sz="2200" dirty="0" smtClean="0"/>
              <a:t>The student will register for their classes.</a:t>
            </a:r>
          </a:p>
          <a:p>
            <a:pPr lvl="1"/>
            <a:r>
              <a:rPr lang="en-US" sz="2200" dirty="0" smtClean="0"/>
              <a:t>The student will send the MOWR coordinator/counselor a copy of their college schedule.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39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err="1" smtClean="0"/>
              <a:t>eSchool</a:t>
            </a:r>
            <a:r>
              <a:rPr lang="en-US" sz="3600" dirty="0" smtClean="0"/>
              <a:t> Schedules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3567" y="2040340"/>
            <a:ext cx="7676866" cy="1168844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The MOWR Coordinator/Counselor will use the college schedule to create a schedule in </a:t>
            </a:r>
            <a:r>
              <a:rPr lang="en-US" sz="2000" dirty="0" err="1" smtClean="0"/>
              <a:t>eSchool</a:t>
            </a:r>
            <a:r>
              <a:rPr lang="en-US" sz="2000" dirty="0" smtClean="0"/>
              <a:t> for part-time and full-time MOWR students. 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6893403"/>
              </p:ext>
            </p:extLst>
          </p:nvPr>
        </p:nvGraphicFramePr>
        <p:xfrm>
          <a:off x="1143000" y="3225106"/>
          <a:ext cx="6710147" cy="29592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6707"/>
                <a:gridCol w="768197"/>
                <a:gridCol w="1092134"/>
                <a:gridCol w="444257"/>
                <a:gridCol w="916283"/>
                <a:gridCol w="907027"/>
                <a:gridCol w="777451"/>
                <a:gridCol w="1018091"/>
              </a:tblGrid>
              <a:tr h="1913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sng" strike="noStrike" dirty="0">
                          <a:effectLst/>
                        </a:rPr>
                        <a:t>Last</a:t>
                      </a:r>
                      <a:endParaRPr lang="en-US" sz="1100" b="1" i="0" u="sng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7144" marR="7144" marT="7144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sng" strike="noStrike" dirty="0">
                          <a:effectLst/>
                        </a:rPr>
                        <a:t>First</a:t>
                      </a:r>
                      <a:endParaRPr lang="en-US" sz="1100" b="1" i="0" u="sng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7144" marR="7144" marT="7144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sng" strike="noStrike" dirty="0">
                          <a:effectLst/>
                        </a:rPr>
                        <a:t>College</a:t>
                      </a:r>
                      <a:endParaRPr lang="en-US" sz="1100" b="1" i="0" u="sng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7144" marR="7144" marT="7144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sng" strike="noStrike" dirty="0">
                          <a:effectLst/>
                        </a:rPr>
                        <a:t>Grade</a:t>
                      </a:r>
                      <a:endParaRPr lang="en-US" sz="1100" b="1" i="0" u="sng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7144" marR="7144" marT="7144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sng" strike="noStrike" dirty="0">
                          <a:effectLst/>
                        </a:rPr>
                        <a:t>MOWR Course</a:t>
                      </a:r>
                      <a:endParaRPr lang="en-US" sz="1100" b="1" i="0" u="sng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7144" marR="7144" marT="7144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sng" strike="noStrike" dirty="0">
                          <a:effectLst/>
                        </a:rPr>
                        <a:t>Course Number</a:t>
                      </a:r>
                      <a:endParaRPr lang="en-US" sz="1100" b="1" i="0" u="sng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7144" marR="7144" marT="7144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sng" strike="noStrike" dirty="0">
                          <a:effectLst/>
                        </a:rPr>
                        <a:t>Time</a:t>
                      </a:r>
                      <a:endParaRPr lang="en-US" sz="1100" b="1" i="0" u="sng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7144" marR="7144" marT="7144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sng" strike="noStrike" dirty="0">
                          <a:effectLst/>
                        </a:rPr>
                        <a:t>Course Period</a:t>
                      </a:r>
                      <a:endParaRPr lang="en-US" sz="1100" b="1" i="0" u="sng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7144" marR="7144" marT="7144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29689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Georgia Perimeter/State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23.034043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8-9:15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</a:tr>
              <a:tr h="15154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Gwinnett Tech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hlinkClick r:id="rId2"/>
                        </a:rPr>
                        <a:t>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ENGL 1101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23.034043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9-10:20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</a:tr>
              <a:tr h="29689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Georgia Perimeter/State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ENGL 1101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23.034043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7-8:15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</a:tr>
              <a:tr h="15154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MATH 1111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27.0A8440430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8:30-9:45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</a:tr>
              <a:tr h="15154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Georgia State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ENGL 1101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23.034043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8-9:15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</a:tr>
              <a:tr h="15154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ECON 2105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45.061043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9:30-10:45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</a:tr>
              <a:tr h="29689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Georgia Perimeter/State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MATH 2652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27.0C33430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2:30-3:45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</a:tr>
              <a:tr h="15154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ENGL 1102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23.064043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5:30-7:15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</a:tr>
              <a:tr h="29689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Georgia Perimeter/State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SUMMER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</a:tr>
              <a:tr h="15154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Kennesaw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ANTH 1102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45.032043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Online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</a:tr>
              <a:tr h="15154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HIST 2112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45.081043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Online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</a:tr>
              <a:tr h="15154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ENGL 1101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23.034043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Online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351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MOWR Funding Applications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2057400"/>
            <a:ext cx="8001000" cy="4306065"/>
          </a:xfrm>
        </p:spPr>
        <p:txBody>
          <a:bodyPr>
            <a:noAutofit/>
          </a:bodyPr>
          <a:lstStyle/>
          <a:p>
            <a:r>
              <a:rPr lang="en-US" sz="1600" dirty="0" smtClean="0"/>
              <a:t>Students must complete two MOWR Forms.</a:t>
            </a:r>
          </a:p>
          <a:p>
            <a:pPr marL="728663" lvl="1" indent="-385763">
              <a:buFont typeface="+mj-lt"/>
              <a:buAutoNum type="arabicPeriod"/>
            </a:pPr>
            <a:r>
              <a:rPr lang="en-US" sz="1600" b="1" u="sng" dirty="0" smtClean="0"/>
              <a:t>Student Participation Agreement Form: </a:t>
            </a:r>
            <a:r>
              <a:rPr lang="en-US" sz="1600" dirty="0" smtClean="0"/>
              <a:t>Is a paper form that must be completed by the student, parent, counselor/MOWR coordinator, and post-secondary institution.</a:t>
            </a:r>
          </a:p>
          <a:p>
            <a:pPr marL="1071563" lvl="2" indent="-385763">
              <a:buFont typeface="+mj-lt"/>
              <a:buAutoNum type="alphaLcParenR"/>
            </a:pPr>
            <a:r>
              <a:rPr lang="en-US" sz="1600" dirty="0" smtClean="0"/>
              <a:t>Each college will set a different deadline for the student participation agreement form.</a:t>
            </a:r>
          </a:p>
          <a:p>
            <a:pPr marL="1071563" lvl="2" indent="-385763">
              <a:buFont typeface="+mj-lt"/>
              <a:buAutoNum type="alphaLcParenR"/>
            </a:pPr>
            <a:r>
              <a:rPr lang="en-US" sz="1600" dirty="0" smtClean="0"/>
              <a:t>As the MOWR coordinator, I suggest providing this in the application packet. Then process all of the forms at one time and send the batch to the college. Be sure to attach a cover letter with the required information. </a:t>
            </a:r>
          </a:p>
          <a:p>
            <a:pPr marL="728663" lvl="1" indent="-385763">
              <a:buFont typeface="+mj-lt"/>
              <a:buAutoNum type="arabicPeriod"/>
            </a:pPr>
            <a:r>
              <a:rPr lang="en-US" sz="1600" b="1" u="sng" dirty="0" smtClean="0"/>
              <a:t>MOWR Online Application: </a:t>
            </a:r>
            <a:r>
              <a:rPr lang="en-US" sz="1600" dirty="0" smtClean="0"/>
              <a:t>Is an online form that must be submitted by the student, and then processed online by the counselor/MOWR coordinator and post-secondary institution.</a:t>
            </a:r>
          </a:p>
          <a:p>
            <a:pPr marL="1071563" lvl="2" indent="-385763">
              <a:buFont typeface="+mj-lt"/>
              <a:buAutoNum type="alphaLcParenR"/>
            </a:pPr>
            <a:r>
              <a:rPr lang="en-US" sz="1600" dirty="0" smtClean="0"/>
              <a:t>This is how the student receives state funding for the class. </a:t>
            </a:r>
          </a:p>
          <a:p>
            <a:pPr marL="1071563" lvl="2" indent="-385763">
              <a:buFont typeface="+mj-lt"/>
              <a:buAutoNum type="alphaLcParenR"/>
            </a:pPr>
            <a:r>
              <a:rPr lang="en-US" sz="1600" dirty="0" smtClean="0"/>
              <a:t>The application is at</a:t>
            </a:r>
            <a:r>
              <a:rPr lang="en-US" sz="1600" dirty="0"/>
              <a:t>: </a:t>
            </a:r>
            <a:r>
              <a:rPr lang="en-US" sz="1600" dirty="0">
                <a:hlinkClick r:id="rId2"/>
              </a:rPr>
              <a:t>https://www.gafutures.org/hope-state-aid-programs/state-scholarships-and-grants/move-on-when-ready/application-procedure-and-deadline</a:t>
            </a:r>
            <a:r>
              <a:rPr lang="en-US" sz="1600" dirty="0" smtClean="0">
                <a:hlinkClick r:id="rId2"/>
              </a:rPr>
              <a:t>/</a:t>
            </a:r>
            <a:r>
              <a:rPr lang="en-US" sz="1600" dirty="0" smtClean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033318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6267695"/>
              </p:ext>
            </p:extLst>
          </p:nvPr>
        </p:nvGraphicFramePr>
        <p:xfrm>
          <a:off x="925979" y="3504564"/>
          <a:ext cx="4204607" cy="316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Document" r:id="rId4" imgW="5956042" imgH="3694491" progId="Word.Document.12">
                  <p:embed/>
                </p:oleObj>
              </mc:Choice>
              <mc:Fallback>
                <p:oleObj name="Document" r:id="rId4" imgW="5956042" imgH="369449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25979" y="3504564"/>
                        <a:ext cx="4204607" cy="31626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Processing MOWR Online Applications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057400"/>
            <a:ext cx="7696200" cy="1489478"/>
          </a:xfrm>
        </p:spPr>
        <p:txBody>
          <a:bodyPr>
            <a:normAutofit/>
          </a:bodyPr>
          <a:lstStyle/>
          <a:p>
            <a:r>
              <a:rPr lang="en-US" sz="2000" dirty="0" smtClean="0"/>
              <a:t>Go to </a:t>
            </a:r>
            <a:r>
              <a:rPr lang="en-US" sz="2000" dirty="0" smtClean="0">
                <a:hlinkClick r:id="rId6"/>
              </a:rPr>
              <a:t>www.gafutures.org</a:t>
            </a:r>
            <a:endParaRPr lang="en-US" sz="2000" dirty="0" smtClean="0"/>
          </a:p>
          <a:p>
            <a:r>
              <a:rPr lang="en-US" sz="2000" dirty="0" smtClean="0"/>
              <a:t>Log into STARS in the Administrative Section</a:t>
            </a:r>
          </a:p>
          <a:p>
            <a:r>
              <a:rPr lang="en-US" sz="2000" dirty="0" smtClean="0"/>
              <a:t>Process MOWR Applications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5786215"/>
              </p:ext>
            </p:extLst>
          </p:nvPr>
        </p:nvGraphicFramePr>
        <p:xfrm>
          <a:off x="2819400" y="3313740"/>
          <a:ext cx="5483194" cy="35442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Document" r:id="rId8" imgW="5956042" imgH="4754070" progId="Word.Document.12">
                  <p:embed/>
                </p:oleObj>
              </mc:Choice>
              <mc:Fallback>
                <p:oleObj name="Document" r:id="rId8" imgW="5956042" imgH="475407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819400" y="3313740"/>
                        <a:ext cx="5483194" cy="35442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377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End of Semester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Counselor/MOWR Coordinator should send a list of MOWR students and state assessment needs to the building testing coordinator. </a:t>
            </a:r>
          </a:p>
          <a:p>
            <a:endParaRPr lang="en-US" sz="2000" dirty="0"/>
          </a:p>
          <a:p>
            <a:r>
              <a:rPr lang="en-US" sz="2000" dirty="0" smtClean="0"/>
              <a:t>Remind students to submit the college transcript to the High School.</a:t>
            </a:r>
          </a:p>
          <a:p>
            <a:pPr lvl="1"/>
            <a:r>
              <a:rPr lang="en-US" sz="2000" dirty="0" smtClean="0"/>
              <a:t>These grades will need to be added to the transcript by the data clerk.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85863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05000" y="1447800"/>
            <a:ext cx="5829300" cy="1021556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Questions?</a:t>
            </a:r>
            <a:endParaRPr lang="en-US" sz="3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4708" y="2819400"/>
            <a:ext cx="2909884" cy="2941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993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929291"/>
              </p:ext>
            </p:extLst>
          </p:nvPr>
        </p:nvGraphicFramePr>
        <p:xfrm>
          <a:off x="2743200" y="1295400"/>
          <a:ext cx="3954962" cy="51188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Acrobat Document" r:id="rId3" imgW="5829233" imgH="7543775" progId="AcroExch.Document.11">
                  <p:embed/>
                </p:oleObj>
              </mc:Choice>
              <mc:Fallback>
                <p:oleObj name="Acrobat Document" r:id="rId3" imgW="5829233" imgH="7543775" progId="AcroExch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43200" y="1295400"/>
                        <a:ext cx="3954962" cy="5118805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4381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MOWR Student &amp; Parent Event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174619"/>
            <a:ext cx="5486400" cy="2689776"/>
          </a:xfrm>
        </p:spPr>
        <p:txBody>
          <a:bodyPr/>
          <a:lstStyle/>
          <a:p>
            <a:r>
              <a:rPr lang="en-US" sz="2000" dirty="0" smtClean="0"/>
              <a:t>Review MOWR information.</a:t>
            </a:r>
          </a:p>
          <a:p>
            <a:r>
              <a:rPr lang="en-US" sz="2000" dirty="0" smtClean="0"/>
              <a:t>Invite MOWR representatives from the colleges.</a:t>
            </a:r>
          </a:p>
          <a:p>
            <a:r>
              <a:rPr lang="en-US" sz="2000" dirty="0" smtClean="0"/>
              <a:t>Distribute and explain MOWR application packets.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131" y="4718967"/>
            <a:ext cx="4181738" cy="184055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57438" y="5385330"/>
            <a:ext cx="4205431" cy="507831"/>
          </a:xfrm>
          <a:prstGeom prst="rect">
            <a:avLst/>
          </a:prstGeom>
          <a:noFill/>
          <a:scene3d>
            <a:camera prst="orthographicFront">
              <a:rot lat="0" lon="21299999" rev="3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r>
              <a:rPr lang="en-US" sz="1350" dirty="0"/>
              <a:t>ADVERTISE, ADVERTISE, ADVERTISE!!!</a:t>
            </a:r>
          </a:p>
          <a:p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252023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MOWR Application Packet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438400"/>
            <a:ext cx="7010400" cy="38401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Fulton County Application/Contract</a:t>
            </a:r>
          </a:p>
          <a:p>
            <a:r>
              <a:rPr lang="en-US" sz="2000" dirty="0" smtClean="0"/>
              <a:t>Student Participation Agreement Form</a:t>
            </a:r>
          </a:p>
          <a:p>
            <a:r>
              <a:rPr lang="en-US" sz="2000" dirty="0" smtClean="0"/>
              <a:t>Supplemental Directions (if desired)</a:t>
            </a:r>
          </a:p>
          <a:p>
            <a:pPr lvl="1"/>
            <a:r>
              <a:rPr lang="en-US" sz="2000" dirty="0"/>
              <a:t>Have the college review your materials.</a:t>
            </a:r>
          </a:p>
          <a:p>
            <a:pPr lvl="1"/>
            <a:r>
              <a:rPr lang="en-US" sz="2000" dirty="0"/>
              <a:t>Partner with each college. </a:t>
            </a:r>
          </a:p>
        </p:txBody>
      </p:sp>
    </p:spTree>
    <p:extLst>
      <p:ext uri="{BB962C8B-B14F-4D97-AF65-F5344CB8AC3E}">
        <p14:creationId xmlns:p14="http://schemas.microsoft.com/office/powerpoint/2010/main" val="40053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219200"/>
            <a:ext cx="8382000" cy="540135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en-US" sz="1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Name: ___________________________________________________</a:t>
            </a: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en-US" sz="1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Email Address: _____________________________________________</a:t>
            </a:r>
          </a:p>
          <a:p>
            <a:pPr algn="ctr">
              <a:lnSpc>
                <a:spcPct val="115000"/>
              </a:lnSpc>
              <a:spcAft>
                <a:spcPts val="750"/>
              </a:spcAft>
            </a:pPr>
            <a:r>
              <a:rPr lang="en-US" sz="1000" b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College English</a:t>
            </a:r>
          </a:p>
          <a:p>
            <a:pPr algn="ctr">
              <a:lnSpc>
                <a:spcPct val="115000"/>
              </a:lnSpc>
              <a:spcAft>
                <a:spcPts val="750"/>
              </a:spcAft>
            </a:pPr>
            <a:r>
              <a:rPr lang="en-US" sz="1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 PAPERWORK IS DUE TO DR. MARSH IN 1340 BY 3:00 PM ON March 31, 2017. </a:t>
            </a: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en-US" sz="1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15000"/>
              </a:lnSpc>
              <a:spcAft>
                <a:spcPts val="750"/>
              </a:spcAft>
            </a:pPr>
            <a:r>
              <a:rPr lang="en-US" sz="1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order to participate in Dual Enrollment you must complete paperwork for the </a:t>
            </a:r>
            <a:r>
              <a:rPr lang="en-US" sz="1000" b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College</a:t>
            </a:r>
            <a:r>
              <a:rPr lang="en-US" sz="1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for the </a:t>
            </a:r>
            <a:r>
              <a:rPr lang="en-US" sz="1000" b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High School</a:t>
            </a:r>
            <a:r>
              <a:rPr lang="en-US" sz="1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>
              <a:lnSpc>
                <a:spcPct val="115000"/>
              </a:lnSpc>
              <a:spcAft>
                <a:spcPts val="750"/>
              </a:spcAft>
            </a:pPr>
            <a:r>
              <a:rPr lang="en-US" sz="1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2900" algn="ctr">
              <a:lnSpc>
                <a:spcPct val="115000"/>
              </a:lnSpc>
            </a:pPr>
            <a:r>
              <a:rPr lang="en-US" sz="1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Please initial next to each item to acknowledge that you must complete the task. </a:t>
            </a:r>
          </a:p>
          <a:p>
            <a:pPr marL="342900" algn="ctr">
              <a:lnSpc>
                <a:spcPct val="115000"/>
              </a:lnSpc>
            </a:pPr>
            <a:r>
              <a:rPr lang="en-US" sz="1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2900" algn="ctr">
              <a:lnSpc>
                <a:spcPct val="115000"/>
              </a:lnSpc>
            </a:pPr>
            <a:r>
              <a:rPr lang="en-US" sz="1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College Paperwork:</a:t>
            </a:r>
            <a:endParaRPr lang="en-US" sz="1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7175" indent="-257175">
              <a:lnSpc>
                <a:spcPct val="115000"/>
              </a:lnSpc>
              <a:buFont typeface="+mj-lt"/>
              <a:buAutoNum type="arabicPeriod"/>
            </a:pPr>
            <a:r>
              <a:rPr lang="en-US" sz="1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 Complete the online application for Georgia State University, Perimeter College. You must adhere to their application deadline and processes. This application must be submitted by March 31, 2017. </a:t>
            </a:r>
            <a:r>
              <a:rPr lang="en-US" sz="1000" u="sng" dirty="0">
                <a:solidFill>
                  <a:srgbClr val="0000FF"/>
                </a:solidFill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https://eapps.gpc.edu/appgateway/</a:t>
            </a:r>
            <a:r>
              <a:rPr lang="en-US" sz="10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1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7175" indent="-257175">
              <a:lnSpc>
                <a:spcPct val="115000"/>
              </a:lnSpc>
              <a:buFont typeface="+mj-lt"/>
              <a:buAutoNum type="arabicPeriod"/>
            </a:pPr>
            <a:r>
              <a:rPr lang="en-US" sz="1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 Submit all required documents directly to the college no later than May 1, 2017. </a:t>
            </a:r>
          </a:p>
          <a:p>
            <a:pPr marL="685800">
              <a:lnSpc>
                <a:spcPct val="115000"/>
              </a:lnSpc>
            </a:pPr>
            <a:r>
              <a:rPr lang="en-US" sz="1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-Transcripts, test scores, &amp; immunization records must be official </a:t>
            </a:r>
          </a:p>
          <a:p>
            <a:pPr marL="1028700">
              <a:lnSpc>
                <a:spcPct val="115000"/>
              </a:lnSpc>
            </a:pPr>
            <a:r>
              <a:rPr lang="en-US" sz="1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__NA__ Transcript – We will automatically send a transcript when you return your application to Dr. Marsh (you do not need a student profile)</a:t>
            </a:r>
          </a:p>
          <a:p>
            <a:pPr marL="1028700">
              <a:lnSpc>
                <a:spcPct val="115000"/>
              </a:lnSpc>
            </a:pPr>
            <a:r>
              <a:rPr lang="en-US" sz="1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_____  Standardized Test Scores must be requested online from the College Board or ACT. (</a:t>
            </a:r>
            <a:r>
              <a:rPr lang="en-US" sz="1000" u="sng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www.collegeboard.org</a:t>
            </a:r>
            <a:r>
              <a:rPr lang="en-US" sz="1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US" sz="1000" u="sng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www.act.org</a:t>
            </a:r>
            <a:r>
              <a:rPr lang="en-US" sz="1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) Use code </a:t>
            </a:r>
            <a:r>
              <a:rPr lang="en-US" sz="10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5711</a:t>
            </a:r>
            <a:r>
              <a:rPr lang="en-US" sz="1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send SAT scores and code </a:t>
            </a:r>
            <a:r>
              <a:rPr lang="en-US" sz="10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0806</a:t>
            </a:r>
            <a:r>
              <a:rPr lang="en-US" sz="1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send ACT scores.</a:t>
            </a:r>
          </a:p>
          <a:p>
            <a:pPr marL="685800">
              <a:lnSpc>
                <a:spcPct val="115000"/>
              </a:lnSpc>
            </a:pPr>
            <a:r>
              <a:rPr lang="en-US" sz="1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c.  _____ Immunization records on the GSU form (must come from your doctor’s </a:t>
            </a:r>
          </a:p>
          <a:p>
            <a:pPr marL="685800" indent="342900">
              <a:lnSpc>
                <a:spcPct val="115000"/>
              </a:lnSpc>
            </a:pPr>
            <a:r>
              <a:rPr lang="en-US" sz="1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office). </a:t>
            </a:r>
            <a:r>
              <a:rPr lang="en-US" sz="1000" u="sng" dirty="0">
                <a:solidFill>
                  <a:srgbClr val="0000FF"/>
                </a:solidFill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http://depts.gpc.edu/immunizations/</a:t>
            </a:r>
            <a:endParaRPr lang="en-US" sz="1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28700">
              <a:lnSpc>
                <a:spcPct val="115000"/>
              </a:lnSpc>
            </a:pPr>
            <a:r>
              <a:rPr lang="en-US" sz="1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_____ AP Test scores must be requested online from the College Board. GSU, Perimeter College specifically needs AP Lang test results. (</a:t>
            </a:r>
            <a:r>
              <a:rPr lang="en-US" sz="1000" u="sng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www.collegeboard.com</a:t>
            </a:r>
            <a:r>
              <a:rPr lang="en-US" sz="1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Use code 5711 to send AP scores. (These scores will be sent over the summer)</a:t>
            </a:r>
          </a:p>
          <a:p>
            <a:pPr marL="685800">
              <a:lnSpc>
                <a:spcPct val="115000"/>
              </a:lnSpc>
            </a:pPr>
            <a:r>
              <a:rPr lang="en-US" sz="1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e. _____ Any additional documents required by the college must be completed </a:t>
            </a:r>
          </a:p>
          <a:p>
            <a:pPr marL="685800" indent="342900">
              <a:lnSpc>
                <a:spcPct val="115000"/>
              </a:lnSpc>
            </a:pPr>
            <a:r>
              <a:rPr lang="en-US" sz="1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sent directly to the college (this includes the Parental Consent Form and </a:t>
            </a:r>
          </a:p>
          <a:p>
            <a:pPr marL="1028700">
              <a:lnSpc>
                <a:spcPct val="115000"/>
              </a:lnSpc>
            </a:pPr>
            <a:r>
              <a:rPr lang="en-US" sz="1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Verification of Lawful Presence) upload the documents at </a:t>
            </a:r>
            <a:r>
              <a:rPr lang="en-US" sz="1000" u="sng" dirty="0">
                <a:solidFill>
                  <a:srgbClr val="0000FF"/>
                </a:solidFill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http://admissions.gpc.edu/upload/</a:t>
            </a:r>
            <a:r>
              <a:rPr lang="en-US" sz="1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028700">
              <a:lnSpc>
                <a:spcPct val="115000"/>
              </a:lnSpc>
              <a:spcAft>
                <a:spcPts val="750"/>
              </a:spcAft>
            </a:pPr>
            <a:r>
              <a:rPr lang="en-US" sz="1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f._____ Move on When Ready Student Participation Agreement.  </a:t>
            </a:r>
          </a:p>
        </p:txBody>
      </p:sp>
    </p:spTree>
    <p:extLst>
      <p:ext uri="{BB962C8B-B14F-4D97-AF65-F5344CB8AC3E}">
        <p14:creationId xmlns:p14="http://schemas.microsoft.com/office/powerpoint/2010/main" val="1447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Student &amp; Parent Meeting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Determine if MOWR is the right program for the student.</a:t>
            </a:r>
          </a:p>
          <a:p>
            <a:r>
              <a:rPr lang="en-US" sz="2000" dirty="0" smtClean="0"/>
              <a:t>Review the Application Packet.</a:t>
            </a:r>
          </a:p>
          <a:p>
            <a:pPr lvl="1"/>
            <a:r>
              <a:rPr lang="en-US" sz="2000" dirty="0"/>
              <a:t>Review the Next Steps in the application process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Review course options.</a:t>
            </a:r>
          </a:p>
          <a:p>
            <a:pPr lvl="1"/>
            <a:r>
              <a:rPr lang="en-US" sz="2000" dirty="0" smtClean="0"/>
              <a:t>Review the 4-year plan.</a:t>
            </a:r>
          </a:p>
          <a:p>
            <a:pPr lvl="1"/>
            <a:r>
              <a:rPr lang="en-US" sz="2000" dirty="0" smtClean="0"/>
              <a:t>Review how College and High School courses align.</a:t>
            </a:r>
          </a:p>
          <a:p>
            <a:pPr lvl="1"/>
            <a:r>
              <a:rPr lang="en-US" sz="2000" dirty="0" smtClean="0"/>
              <a:t>Review the GA Futures Course Directory.</a:t>
            </a:r>
          </a:p>
          <a:p>
            <a:pPr lvl="2"/>
            <a:r>
              <a:rPr lang="en-US" dirty="0" smtClean="0">
                <a:hlinkClick r:id="rId2"/>
              </a:rPr>
              <a:t>www.gafutures.org</a:t>
            </a:r>
            <a:r>
              <a:rPr lang="en-US" dirty="0" smtClean="0"/>
              <a:t> </a:t>
            </a:r>
          </a:p>
          <a:p>
            <a:pPr lvl="1"/>
            <a:endParaRPr lang="en-US" sz="2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38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4634670"/>
              </p:ext>
            </p:extLst>
          </p:nvPr>
        </p:nvGraphicFramePr>
        <p:xfrm>
          <a:off x="381001" y="1295406"/>
          <a:ext cx="8305800" cy="5181582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759111"/>
                <a:gridCol w="1379303"/>
                <a:gridCol w="1849065"/>
                <a:gridCol w="1259363"/>
                <a:gridCol w="2058958"/>
              </a:tblGrid>
              <a:tr h="1694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sng" strike="noStrike" dirty="0">
                          <a:effectLst/>
                        </a:rPr>
                        <a:t>Graduation Requirement</a:t>
                      </a:r>
                      <a:endParaRPr lang="en-US" sz="10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1" u="sng" strike="noStrike" dirty="0">
                          <a:effectLst/>
                        </a:rPr>
                        <a:t>Semester 1</a:t>
                      </a:r>
                      <a:endParaRPr lang="en-US" sz="10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14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1" u="sng" strike="noStrike" dirty="0">
                          <a:effectLst/>
                        </a:rPr>
                        <a:t>High School Course</a:t>
                      </a:r>
                      <a:endParaRPr lang="en-US" sz="1000" b="1" i="1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1" u="sng" strike="noStrike" dirty="0">
                          <a:effectLst/>
                        </a:rPr>
                        <a:t>High School Number</a:t>
                      </a:r>
                      <a:endParaRPr lang="en-US" sz="1000" b="1" i="1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1" u="sng" strike="noStrike" dirty="0">
                          <a:effectLst/>
                        </a:rPr>
                        <a:t>High School Name</a:t>
                      </a:r>
                      <a:endParaRPr lang="en-US" sz="1000" b="1" i="1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1" u="sng" strike="noStrike" dirty="0">
                          <a:effectLst/>
                        </a:rPr>
                        <a:t>GPC Number</a:t>
                      </a:r>
                      <a:endParaRPr lang="en-US" sz="1000" b="1" i="1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1" u="sng" strike="noStrike" dirty="0">
                          <a:effectLst/>
                        </a:rPr>
                        <a:t>GPC Name</a:t>
                      </a:r>
                      <a:endParaRPr lang="en-US" sz="1000" b="1" i="1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614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9th Lit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NA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NA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NA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NA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14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10th Lit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23.034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Advanced Composition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ENGL 1101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English Composition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</a:tr>
              <a:tr h="1614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American Lit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23.051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American Lit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ENGL 2131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American Lit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14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Senior Lit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23.034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Advanced Composition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ENGL 1101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English Composition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</a:tr>
              <a:tr h="1614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23.063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World Lit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ENGL 2111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World Lit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14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</a:tr>
              <a:tr h="1614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Algebra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NA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NA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NA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NA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14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Geometry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NA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NA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NA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NA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</a:tr>
              <a:tr h="1614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Algebra II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NA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NA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NA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NA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14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Pre-Calculus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27.0A904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Dual Enrollment Math USG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MATH 1113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Pre-Calculus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</a:tr>
              <a:tr h="1614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Calculus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27.0C144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Dual Enrollment Math USG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MATH 2431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Calculus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14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Differential Equations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27.0C334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Dual Enrollment Math USG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MATH 2652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Differential Equations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</a:tr>
              <a:tr h="1614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Statistics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27.0A844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Dual Enrollment Math USG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MATH 1070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Statistics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14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AMDM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27.0A884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Dual Enrollment Math USG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MATH 1111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College Algebra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</a:tr>
              <a:tr h="1614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14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Biology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26.012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Biology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BIOL 2107 +2017L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Principles of Biology + Lab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</a:tr>
              <a:tr h="1614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Physical Science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NA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NA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NA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NA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14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Chemistry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40.051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Chemistry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CHEM 1151 + 1151L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Survey of </a:t>
                      </a:r>
                      <a:r>
                        <a:rPr lang="en-US" sz="1000" u="none" strike="noStrike" dirty="0" smtClean="0">
                          <a:effectLst/>
                        </a:rPr>
                        <a:t>Chemistry </a:t>
                      </a:r>
                      <a:r>
                        <a:rPr lang="en-US" sz="1000" u="none" strike="noStrike" dirty="0">
                          <a:effectLst/>
                        </a:rPr>
                        <a:t>+ Lab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</a:tr>
              <a:tr h="1614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Physics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40.081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Physics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PHYS 1111 + 1111L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Intro to Physics + Lab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14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Environmental Sci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26.0611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Environmental Sci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ENVS 1401 + 1401 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err="1">
                          <a:effectLst/>
                        </a:rPr>
                        <a:t>Env</a:t>
                      </a:r>
                      <a:r>
                        <a:rPr lang="en-US" sz="1000" u="none" strike="noStrike" dirty="0">
                          <a:effectLst/>
                        </a:rPr>
                        <a:t> Science + Lab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</a:tr>
              <a:tr h="1614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14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American Government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45.057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American Gov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POLS 1101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American Government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</a:tr>
              <a:tr h="1614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World History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45.083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World History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HIST 1111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World History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14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US History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45.081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US History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HIST 2111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US History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</a:tr>
              <a:tr h="1614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Economics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45.061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Economics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ECON 2105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Principles of Macroeconomics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14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</a:tr>
              <a:tr h="1614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Health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17.011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Health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PHED 2022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Personal and Community Health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14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Personal Fitness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36.051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Personal Fitness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PHED 2020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Fitness for Living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</a:tr>
              <a:tr h="1614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94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Electives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4" marR="5084" marT="5084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584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Student Completes the College and FCS Application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2362200"/>
            <a:ext cx="7848600" cy="4267200"/>
          </a:xfrm>
        </p:spPr>
        <p:txBody>
          <a:bodyPr>
            <a:noAutofit/>
          </a:bodyPr>
          <a:lstStyle/>
          <a:p>
            <a:r>
              <a:rPr lang="en-US" sz="1600" dirty="0" smtClean="0"/>
              <a:t>It is important for the student and parent to understand that they must apply with </a:t>
            </a:r>
            <a:r>
              <a:rPr lang="en-US" sz="1600" b="1" u="sng" dirty="0" smtClean="0"/>
              <a:t>BOTH</a:t>
            </a:r>
            <a:r>
              <a:rPr lang="en-US" sz="1600" dirty="0" smtClean="0"/>
              <a:t> the College and the High School.</a:t>
            </a:r>
          </a:p>
          <a:p>
            <a:pPr lvl="1"/>
            <a:r>
              <a:rPr lang="en-US" sz="1600" dirty="0" smtClean="0"/>
              <a:t>Deadline for Summer and Fall is March 31.</a:t>
            </a:r>
          </a:p>
          <a:p>
            <a:pPr lvl="1"/>
            <a:r>
              <a:rPr lang="en-US" sz="1600" dirty="0" smtClean="0"/>
              <a:t>Deadline for Spring is November 30.</a:t>
            </a:r>
          </a:p>
          <a:p>
            <a:endParaRPr lang="en-US" sz="1600" dirty="0"/>
          </a:p>
          <a:p>
            <a:r>
              <a:rPr lang="en-US" sz="1600" dirty="0" smtClean="0"/>
              <a:t>Each College has their own application process. </a:t>
            </a:r>
          </a:p>
          <a:p>
            <a:pPr lvl="1"/>
            <a:r>
              <a:rPr lang="en-US" sz="1600" dirty="0" smtClean="0"/>
              <a:t>Students should review the requirements on each College’s website.</a:t>
            </a:r>
          </a:p>
          <a:p>
            <a:endParaRPr lang="en-US" sz="1600" dirty="0"/>
          </a:p>
          <a:p>
            <a:r>
              <a:rPr lang="en-US" sz="1600" dirty="0" smtClean="0"/>
              <a:t>Students must send all supplemental materials to the College by May 1. These documents may include:</a:t>
            </a:r>
          </a:p>
          <a:p>
            <a:pPr lvl="1"/>
            <a:r>
              <a:rPr lang="en-US" sz="1600" dirty="0" smtClean="0"/>
              <a:t>SAT/ACT Scores</a:t>
            </a:r>
          </a:p>
          <a:p>
            <a:pPr lvl="1"/>
            <a:r>
              <a:rPr lang="en-US" sz="1600" dirty="0" smtClean="0"/>
              <a:t>Lawful Verification of Residency</a:t>
            </a:r>
          </a:p>
          <a:p>
            <a:pPr lvl="1"/>
            <a:r>
              <a:rPr lang="en-US" sz="1600" dirty="0" smtClean="0"/>
              <a:t>Immunizations</a:t>
            </a:r>
          </a:p>
          <a:p>
            <a:pPr lvl="1"/>
            <a:r>
              <a:rPr lang="en-US" sz="1600" dirty="0" smtClean="0"/>
              <a:t>Parent Participation Agreement</a:t>
            </a:r>
          </a:p>
          <a:p>
            <a:pPr lvl="1"/>
            <a:r>
              <a:rPr lang="en-US" sz="1600" dirty="0" smtClean="0"/>
              <a:t>Etc. 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67736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School Management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4224"/>
            <a:ext cx="8229600" cy="3840163"/>
          </a:xfrm>
        </p:spPr>
        <p:txBody>
          <a:bodyPr/>
          <a:lstStyle/>
          <a:p>
            <a:r>
              <a:rPr lang="en-US" sz="2000" dirty="0" smtClean="0"/>
              <a:t>It is important to keep a list of students who are applying to the MOWR program. (See example handouts)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8718815"/>
              </p:ext>
            </p:extLst>
          </p:nvPr>
        </p:nvGraphicFramePr>
        <p:xfrm>
          <a:off x="648268" y="2895600"/>
          <a:ext cx="7847463" cy="36563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7160"/>
                <a:gridCol w="286940"/>
                <a:gridCol w="611703"/>
                <a:gridCol w="382315"/>
                <a:gridCol w="458778"/>
                <a:gridCol w="535240"/>
                <a:gridCol w="764629"/>
                <a:gridCol w="611703"/>
                <a:gridCol w="1070481"/>
                <a:gridCol w="458778"/>
                <a:gridCol w="994018"/>
                <a:gridCol w="1425718"/>
              </a:tblGrid>
              <a:tr h="5852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sng" strike="noStrike" dirty="0">
                          <a:effectLst/>
                        </a:rPr>
                        <a:t>Last</a:t>
                      </a:r>
                      <a:endParaRPr lang="en-US" sz="1000" b="1" i="0" u="sng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3299" marR="3299" marT="3299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sng" strike="noStrike" dirty="0">
                          <a:effectLst/>
                        </a:rPr>
                        <a:t>First</a:t>
                      </a:r>
                      <a:endParaRPr lang="en-US" sz="1000" b="1" i="0" u="sng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3299" marR="3299" marT="3299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sng" strike="noStrike" dirty="0">
                          <a:effectLst/>
                        </a:rPr>
                        <a:t>College</a:t>
                      </a:r>
                      <a:endParaRPr lang="en-US" sz="1000" b="1" i="0" u="sng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3299" marR="3299" marT="3299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sng" strike="noStrike" dirty="0">
                          <a:effectLst/>
                        </a:rPr>
                        <a:t>Grade</a:t>
                      </a:r>
                      <a:endParaRPr lang="en-US" sz="1000" b="1" i="0" u="sng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3299" marR="3299" marT="3299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sng" strike="noStrike" dirty="0">
                          <a:effectLst/>
                        </a:rPr>
                        <a:t>Student Email</a:t>
                      </a:r>
                      <a:endParaRPr lang="en-US" sz="1000" b="1" i="0" u="sng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3299" marR="3299" marT="3299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sng" strike="noStrike" dirty="0">
                          <a:effectLst/>
                        </a:rPr>
                        <a:t>Parent Email</a:t>
                      </a:r>
                      <a:endParaRPr lang="en-US" sz="1000" b="1" i="0" u="sng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3299" marR="3299" marT="3299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sng" strike="noStrike" dirty="0">
                          <a:effectLst/>
                        </a:rPr>
                        <a:t>Participation Agreement</a:t>
                      </a:r>
                      <a:endParaRPr lang="en-US" sz="1000" b="1" i="0" u="sng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3299" marR="3299" marT="3299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sng" strike="noStrike" dirty="0">
                          <a:effectLst/>
                        </a:rPr>
                        <a:t>Transcript Sent</a:t>
                      </a:r>
                      <a:endParaRPr lang="en-US" sz="1000" b="1" i="0" u="sng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3299" marR="3299" marT="3299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sng" strike="noStrike" dirty="0">
                          <a:effectLst/>
                        </a:rPr>
                        <a:t>Recommendations</a:t>
                      </a:r>
                      <a:endParaRPr lang="en-US" sz="1000" b="1" i="0" u="sng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3299" marR="3299" marT="3299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sng" strike="noStrike" dirty="0">
                          <a:effectLst/>
                        </a:rPr>
                        <a:t>MOWR-S1</a:t>
                      </a:r>
                      <a:endParaRPr lang="en-US" sz="1000" b="1" i="0" u="sng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3299" marR="3299" marT="3299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sng" strike="noStrike" dirty="0">
                          <a:effectLst/>
                        </a:rPr>
                        <a:t>Classes at College</a:t>
                      </a:r>
                      <a:endParaRPr lang="en-US" sz="1000" b="1" i="0" u="sng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3299" marR="3299" marT="3299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sng" strike="noStrike" dirty="0">
                          <a:effectLst/>
                        </a:rPr>
                        <a:t>Classes at MHS</a:t>
                      </a:r>
                      <a:endParaRPr lang="en-US" sz="1000" b="1" i="0" u="sng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3299" marR="3299" marT="3299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43969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Georgia Perimeter/State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NA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err="1">
                          <a:effectLst/>
                        </a:rPr>
                        <a:t>Engl</a:t>
                      </a:r>
                      <a:r>
                        <a:rPr lang="en-US" sz="1000" u="none" strike="noStrike" dirty="0">
                          <a:effectLst/>
                        </a:rPr>
                        <a:t>, </a:t>
                      </a:r>
                      <a:r>
                        <a:rPr lang="en-US" sz="1000" u="none" strike="noStrike" dirty="0" err="1">
                          <a:effectLst/>
                        </a:rPr>
                        <a:t>Soc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Needs 2.0 lit, 2.0 math, 2.0 science, US </a:t>
                      </a:r>
                      <a:r>
                        <a:rPr lang="en-US" sz="1000" u="none" strike="noStrike" dirty="0" err="1">
                          <a:effectLst/>
                        </a:rPr>
                        <a:t>Hist</a:t>
                      </a:r>
                      <a:r>
                        <a:rPr lang="en-US" sz="1000" u="none" strike="noStrike" dirty="0">
                          <a:effectLst/>
                        </a:rPr>
                        <a:t>, Econ, Per Fit, 2.0 Elective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/>
                </a:tc>
              </a:tr>
              <a:tr h="29418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Gwinnett Tech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err="1">
                          <a:effectLst/>
                        </a:rPr>
                        <a:t>Engl</a:t>
                      </a:r>
                      <a:r>
                        <a:rPr lang="en-US" sz="1000" u="none" strike="noStrike" dirty="0">
                          <a:effectLst/>
                        </a:rPr>
                        <a:t> 1101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Needs Math, Econ, 0.5 Elective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/>
                </a:tc>
              </a:tr>
              <a:tr h="43969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solidFill>
                            <a:schemeClr val="tx1"/>
                          </a:solidFill>
                          <a:effectLst/>
                        </a:rPr>
                        <a:t>Georgia Perimeter/State</a:t>
                      </a:r>
                      <a:endParaRPr lang="en-US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err="1">
                          <a:effectLst/>
                        </a:rPr>
                        <a:t>Engl</a:t>
                      </a:r>
                      <a:r>
                        <a:rPr lang="en-US" sz="1000" u="none" strike="noStrike" dirty="0">
                          <a:effectLst/>
                        </a:rPr>
                        <a:t>, Math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Needs Lit, Science, Econ, Per Fit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/>
                </a:tc>
              </a:tr>
              <a:tr h="29418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solidFill>
                            <a:schemeClr val="tx1"/>
                          </a:solidFill>
                          <a:effectLst/>
                        </a:rPr>
                        <a:t>Georgia State</a:t>
                      </a:r>
                      <a:endParaRPr lang="en-US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n-US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err="1">
                          <a:effectLst/>
                        </a:rPr>
                        <a:t>Engl</a:t>
                      </a:r>
                      <a:r>
                        <a:rPr lang="en-US" sz="1000" u="none" strike="noStrike" dirty="0">
                          <a:effectLst/>
                        </a:rPr>
                        <a:t>, Econ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Needs Lit, Econ, Per Fit, 1.0 CT/FA/WL, 1.0 Elective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/>
                </a:tc>
              </a:tr>
              <a:tr h="43969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solidFill>
                            <a:schemeClr val="tx1"/>
                          </a:solidFill>
                          <a:effectLst/>
                        </a:rPr>
                        <a:t>Georgia Perimeter/State</a:t>
                      </a:r>
                      <a:endParaRPr lang="en-US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n-US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Differential Equations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Needs Lit, </a:t>
                      </a:r>
                      <a:r>
                        <a:rPr lang="en-US" sz="1000" u="none" strike="noStrike" dirty="0" err="1">
                          <a:effectLst/>
                        </a:rPr>
                        <a:t>Amer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Gov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/>
                </a:tc>
              </a:tr>
              <a:tr h="43969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solidFill>
                            <a:schemeClr val="tx1"/>
                          </a:solidFill>
                          <a:effectLst/>
                        </a:rPr>
                        <a:t>Georgia Perimeter/State</a:t>
                      </a:r>
                      <a:endParaRPr lang="en-US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n-US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err="1">
                          <a:effectLst/>
                        </a:rPr>
                        <a:t>Humn</a:t>
                      </a:r>
                      <a:r>
                        <a:rPr lang="en-US" sz="1000" u="none" strike="noStrike" dirty="0">
                          <a:effectLst/>
                        </a:rPr>
                        <a:t> 1303, </a:t>
                      </a:r>
                      <a:r>
                        <a:rPr lang="en-US" sz="1000" u="none" strike="noStrike" dirty="0" err="1">
                          <a:effectLst/>
                        </a:rPr>
                        <a:t>Anth</a:t>
                      </a:r>
                      <a:r>
                        <a:rPr lang="en-US" sz="1000" u="none" strike="noStrike" dirty="0">
                          <a:effectLst/>
                        </a:rPr>
                        <a:t> 1102, </a:t>
                      </a:r>
                      <a:r>
                        <a:rPr lang="en-US" sz="1000" u="none" strike="noStrike" dirty="0" err="1">
                          <a:effectLst/>
                        </a:rPr>
                        <a:t>Crim</a:t>
                      </a:r>
                      <a:r>
                        <a:rPr lang="en-US" sz="1000" u="none" strike="noStrike" dirty="0">
                          <a:effectLst/>
                        </a:rPr>
                        <a:t> Just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Needs: English, Math, Science, Econ, 0.5 CTAE, 1.5 Electives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/>
                </a:tc>
              </a:tr>
              <a:tr h="57285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solidFill>
                            <a:schemeClr val="tx1"/>
                          </a:solidFill>
                          <a:effectLst/>
                        </a:rPr>
                        <a:t>Georgia Perimeter</a:t>
                      </a:r>
                      <a:endParaRPr lang="en-US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n-US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err="1">
                          <a:effectLst/>
                        </a:rPr>
                        <a:t>Engl</a:t>
                      </a:r>
                      <a:r>
                        <a:rPr lang="en-US" sz="1000" u="none" strike="noStrike" dirty="0">
                          <a:effectLst/>
                        </a:rPr>
                        <a:t> and Math 2306 (Diff </a:t>
                      </a:r>
                      <a:r>
                        <a:rPr lang="en-US" sz="1000" u="none" strike="noStrike" dirty="0" err="1">
                          <a:effectLst/>
                        </a:rPr>
                        <a:t>Equ</a:t>
                      </a:r>
                      <a:r>
                        <a:rPr lang="en-US" sz="1000" u="none" strike="noStrike" dirty="0">
                          <a:effectLst/>
                        </a:rPr>
                        <a:t>) in fall; Econ and </a:t>
                      </a:r>
                      <a:r>
                        <a:rPr lang="en-US" sz="1000" u="none" strike="noStrike" dirty="0" err="1">
                          <a:effectLst/>
                        </a:rPr>
                        <a:t>Engl</a:t>
                      </a:r>
                      <a:r>
                        <a:rPr lang="en-US" sz="1000" u="none" strike="noStrike" dirty="0">
                          <a:effectLst/>
                        </a:rPr>
                        <a:t> in spring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Orchestra, Drawing/Paint, AP </a:t>
                      </a:r>
                      <a:r>
                        <a:rPr lang="en-US" sz="1000" u="none" strike="noStrike" dirty="0" err="1">
                          <a:effectLst/>
                        </a:rPr>
                        <a:t>Chem</a:t>
                      </a:r>
                      <a:r>
                        <a:rPr lang="en-US" sz="1000" u="none" strike="noStrike" dirty="0">
                          <a:effectLst/>
                        </a:rPr>
                        <a:t> ; Needs Econ and English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9" marR="3299" marT="3299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006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FCS Core Document" ma:contentTypeID="0x01010035B7D2BCA19664458246805480EC252A00DA5770B86A2B7A4DBCCC9718CD8057A0" ma:contentTypeVersion="6" ma:contentTypeDescription="Document type for all document libraries in employee portal" ma:contentTypeScope="" ma:versionID="b2fad3b3c19e9a860be9c01f603c5f97">
  <xsd:schema xmlns:xsd="http://www.w3.org/2001/XMLSchema" xmlns:xs="http://www.w3.org/2001/XMLSchema" xmlns:p="http://schemas.microsoft.com/office/2006/metadata/properties" xmlns:ns2="61c7e6e5-4ba2-4ba4-8621-0411904ca714" targetNamespace="http://schemas.microsoft.com/office/2006/metadata/properties" ma:root="true" ma:fieldsID="ad91122e5cf17532d4fb0fa121e4f3d0" ns2:_="">
    <xsd:import namespace="61c7e6e5-4ba2-4ba4-8621-0411904ca714"/>
    <xsd:element name="properties">
      <xsd:complexType>
        <xsd:sequence>
          <xsd:element name="documentManagement">
            <xsd:complexType>
              <xsd:all>
                <xsd:element ref="ns2:FCS_x0020_Doc_x0020_Type" minOccurs="0"/>
                <xsd:element ref="ns2:FCS_x0020_Audience" minOccurs="0"/>
                <xsd:element ref="ns2:g0a00a985d1c456badd76a17978dc2fc" minOccurs="0"/>
                <xsd:element ref="ns2:TaxCatchAll" minOccurs="0"/>
                <xsd:element ref="ns2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c7e6e5-4ba2-4ba4-8621-0411904ca714" elementFormDefault="qualified">
    <xsd:import namespace="http://schemas.microsoft.com/office/2006/documentManagement/types"/>
    <xsd:import namespace="http://schemas.microsoft.com/office/infopath/2007/PartnerControls"/>
    <xsd:element name="FCS_x0020_Doc_x0020_Type" ma:index="8" nillable="true" ma:displayName="FCS Doc Type" ma:description="Select the type of document" ma:format="Dropdown" ma:internalName="FCS_x0020_Doc_x0020_Type">
      <xsd:simpleType>
        <xsd:restriction base="dms:Choice">
          <xsd:enumeration value="Form"/>
          <xsd:enumeration value="Report"/>
          <xsd:enumeration value="Publication"/>
          <xsd:enumeration value="Manual/Tutorial"/>
          <xsd:enumeration value="Contract"/>
          <xsd:enumeration value="Newsletter"/>
          <xsd:enumeration value="Map"/>
          <xsd:enumeration value="Standard Operating Procedure"/>
        </xsd:restriction>
      </xsd:simpleType>
    </xsd:element>
    <xsd:element name="FCS_x0020_Audience" ma:index="9" nillable="true" ma:displayName="FCS Audience" ma:description="Select who the document is for" ma:internalName="FCS_x0020_Audienc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ll Employees"/>
                    <xsd:enumeration value="Admin Support"/>
                    <xsd:enumeration value="Principals"/>
                    <xsd:enumeration value="Teachers"/>
                  </xsd:restriction>
                </xsd:simpleType>
              </xsd:element>
            </xsd:sequence>
          </xsd:extension>
        </xsd:complexContent>
      </xsd:complexType>
    </xsd:element>
    <xsd:element name="g0a00a985d1c456badd76a17978dc2fc" ma:index="10" nillable="true" ma:taxonomy="true" ma:internalName="g0a00a985d1c456badd76a17978dc2fc" ma:taxonomyFieldName="FCS_x0020_Document_x0020_Category" ma:displayName="FCS Document Category" ma:default="" ma:fieldId="{00a00a98-5d1c-456b-add7-6a17978dc2fc}" ma:taxonomyMulti="true" ma:sspId="45a2ec37-44b7-4357-b351-adae2f7ed20b" ma:termSetId="74b3be22-3835-408e-b94b-efcf4476705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1" nillable="true" ma:displayName="Taxonomy Catch All Column" ma:hidden="true" ma:list="{daccf3c1-2046-4792-8ca6-0590afe21522}" ma:internalName="TaxCatchAll" ma:showField="CatchAllData" ma:web="61c7e6e5-4ba2-4ba4-8621-0411904ca71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hidden="true" ma:list="{daccf3c1-2046-4792-8ca6-0590afe21522}" ma:internalName="TaxCatchAllLabel" ma:readOnly="true" ma:showField="CatchAllDataLabel" ma:web="61c7e6e5-4ba2-4ba4-8621-0411904ca71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FCS_x0020_Audience xmlns="61c7e6e5-4ba2-4ba4-8621-0411904ca714"/>
    <FCS_x0020_Doc_x0020_Type xmlns="61c7e6e5-4ba2-4ba4-8621-0411904ca714">Publication</FCS_x0020_Doc_x0020_Type>
    <g0a00a985d1c456badd76a17978dc2fc xmlns="61c7e6e5-4ba2-4ba4-8621-0411904ca714">
      <Terms xmlns="http://schemas.microsoft.com/office/infopath/2007/PartnerControls"/>
    </g0a00a985d1c456badd76a17978dc2fc>
    <TaxCatchAll xmlns="61c7e6e5-4ba2-4ba4-8621-0411904ca714"/>
  </documentManagement>
</p:properties>
</file>

<file path=customXml/itemProps1.xml><?xml version="1.0" encoding="utf-8"?>
<ds:datastoreItem xmlns:ds="http://schemas.openxmlformats.org/officeDocument/2006/customXml" ds:itemID="{7E7DFF17-62B8-4A86-B0B4-1548087E7C0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FA9C692-555C-450B-B3D3-E04B3420CC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1c7e6e5-4ba2-4ba4-8621-0411904ca7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8B81254-7148-4859-87CC-E5FE07E30873}">
  <ds:schemaRefs>
    <ds:schemaRef ds:uri="http://www.w3.org/XML/1998/namespace"/>
    <ds:schemaRef ds:uri="http://purl.org/dc/elements/1.1/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microsoft.com/office/2006/metadata/properties"/>
    <ds:schemaRef ds:uri="61c7e6e5-4ba2-4ba4-8621-0411904ca714"/>
    <ds:schemaRef ds:uri="http://purl.org/dc/terms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1490</Words>
  <Application>Microsoft Office PowerPoint</Application>
  <PresentationFormat>On-screen Show (4:3)</PresentationFormat>
  <Paragraphs>452</Paragraphs>
  <Slides>19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Office Theme</vt:lpstr>
      <vt:lpstr>Acrobat Document</vt:lpstr>
      <vt:lpstr>Document</vt:lpstr>
      <vt:lpstr>Fulton County Schools</vt:lpstr>
      <vt:lpstr>PowerPoint Presentation</vt:lpstr>
      <vt:lpstr>MOWR Student &amp; Parent Event</vt:lpstr>
      <vt:lpstr>MOWR Application Packet</vt:lpstr>
      <vt:lpstr>PowerPoint Presentation</vt:lpstr>
      <vt:lpstr>Student &amp; Parent Meeting</vt:lpstr>
      <vt:lpstr>PowerPoint Presentation</vt:lpstr>
      <vt:lpstr>Student Completes the College and FCS Application</vt:lpstr>
      <vt:lpstr>School Management</vt:lpstr>
      <vt:lpstr>School Management- Scheduling</vt:lpstr>
      <vt:lpstr>School Management</vt:lpstr>
      <vt:lpstr>School Management</vt:lpstr>
      <vt:lpstr>MOWR Student Support and Transition</vt:lpstr>
      <vt:lpstr>Accepted Students</vt:lpstr>
      <vt:lpstr>eSchool Schedules</vt:lpstr>
      <vt:lpstr>MOWR Funding Applications</vt:lpstr>
      <vt:lpstr>Processing MOWR Online Applications</vt:lpstr>
      <vt:lpstr>End of Semester</vt:lpstr>
      <vt:lpstr>Questions?</vt:lpstr>
    </vt:vector>
  </TitlesOfParts>
  <Company>FCSS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hales1</dc:creator>
  <cp:lastModifiedBy>Graver, Heidi M</cp:lastModifiedBy>
  <cp:revision>44</cp:revision>
  <dcterms:created xsi:type="dcterms:W3CDTF">2013-06-04T14:40:46Z</dcterms:created>
  <dcterms:modified xsi:type="dcterms:W3CDTF">2017-02-01T13:58:20Z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0x01010035B7D2BCA19664458246805480EC252A00DA5770B86A2B7A4DBCCC9718CD8057A0</vt:lpwstr>
  </property>
</Properties>
</file>