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57" r:id="rId3"/>
    <p:sldId id="282" r:id="rId4"/>
    <p:sldId id="259" r:id="rId5"/>
    <p:sldId id="260" r:id="rId6"/>
    <p:sldId id="280" r:id="rId7"/>
    <p:sldId id="261" r:id="rId8"/>
    <p:sldId id="262" r:id="rId9"/>
    <p:sldId id="263" r:id="rId10"/>
    <p:sldId id="264" r:id="rId11"/>
    <p:sldId id="270" r:id="rId12"/>
    <p:sldId id="267" r:id="rId13"/>
    <p:sldId id="271" r:id="rId14"/>
    <p:sldId id="266" r:id="rId15"/>
    <p:sldId id="265" r:id="rId16"/>
    <p:sldId id="272" r:id="rId17"/>
    <p:sldId id="273" r:id="rId18"/>
    <p:sldId id="274" r:id="rId19"/>
    <p:sldId id="281" r:id="rId20"/>
    <p:sldId id="276" r:id="rId21"/>
    <p:sldId id="275"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in, Thomas" initials="D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9978" autoAdjust="0"/>
  </p:normalViewPr>
  <p:slideViewPr>
    <p:cSldViewPr snapToGrid="0">
      <p:cViewPr varScale="1">
        <p:scale>
          <a:sx n="81" d="100"/>
          <a:sy n="81" d="100"/>
        </p:scale>
        <p:origin x="90"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dgm:t>
        <a:bodyPr/>
        <a:lstStyle/>
        <a:p>
          <a:r>
            <a:rPr lang="en-US" sz="2400" b="1" u="sng" dirty="0">
              <a:solidFill>
                <a:schemeClr val="bg1"/>
              </a:solidFill>
            </a:rPr>
            <a:t>A-</a:t>
          </a:r>
          <a:r>
            <a:rPr lang="en-US" sz="2400" b="1" u="sng" dirty="0" err="1">
              <a:solidFill>
                <a:schemeClr val="bg1"/>
              </a:solidFill>
            </a:rPr>
            <a:t>Cas</a:t>
          </a:r>
          <a:r>
            <a:rPr lang="en-US" sz="2400" b="1" u="sng" dirty="0">
              <a:solidFill>
                <a:schemeClr val="bg1"/>
              </a:solidFill>
            </a:rPr>
            <a:t>  </a:t>
          </a:r>
          <a:r>
            <a:rPr lang="en-US" sz="2400" b="1" u="none" dirty="0">
              <a:solidFill>
                <a:schemeClr val="bg1"/>
              </a:solidFill>
            </a:rPr>
            <a:t>                                                                                                   </a:t>
          </a:r>
          <a:r>
            <a:rPr lang="en-US" sz="2400" u="none" dirty="0">
              <a:solidFill>
                <a:schemeClr val="bg1"/>
              </a:solidFill>
            </a:rPr>
            <a:t>Ms. Beaty </a:t>
          </a:r>
          <a:r>
            <a:rPr lang="en-US" sz="1200" b="1" dirty="0">
              <a:solidFill>
                <a:schemeClr val="bg1"/>
              </a:solidFill>
            </a:rPr>
            <a:t>beattyz@fultonschools.org</a:t>
          </a:r>
          <a:endParaRPr lang="en-US" sz="1400" dirty="0">
            <a:solidFill>
              <a:schemeClr val="bg1"/>
            </a:solidFill>
          </a:endParaRP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r>
            <a:rPr lang="en-US" sz="2000" b="1" u="sng" dirty="0">
              <a:solidFill>
                <a:schemeClr val="bg1"/>
              </a:solidFill>
            </a:rPr>
            <a:t>Cat-Harp</a:t>
          </a:r>
          <a:br>
            <a:rPr lang="en-US" sz="2000" b="1" u="sng" dirty="0">
              <a:solidFill>
                <a:schemeClr val="bg1"/>
              </a:solidFill>
            </a:rPr>
          </a:br>
          <a:r>
            <a:rPr lang="en-US" sz="2400" dirty="0">
              <a:solidFill>
                <a:schemeClr val="bg1"/>
              </a:solidFill>
            </a:rPr>
            <a:t>Ms. </a:t>
          </a:r>
          <a:r>
            <a:rPr lang="en-US" sz="2400" dirty="0" err="1">
              <a:solidFill>
                <a:schemeClr val="bg1"/>
              </a:solidFill>
            </a:rPr>
            <a:t>Ekpo</a:t>
          </a:r>
          <a:r>
            <a:rPr lang="en-US" sz="2400" dirty="0">
              <a:solidFill>
                <a:schemeClr val="bg1"/>
              </a:solidFill>
            </a:rPr>
            <a:t> </a:t>
          </a:r>
          <a:br>
            <a:rPr lang="en-US" sz="2400" dirty="0">
              <a:solidFill>
                <a:schemeClr val="bg1"/>
              </a:solidFill>
            </a:rPr>
          </a:br>
          <a:r>
            <a:rPr lang="en-US" sz="1200" b="1" dirty="0">
              <a:solidFill>
                <a:schemeClr val="bg1"/>
              </a:solidFill>
            </a:rPr>
            <a:t>EkpoN@fultonschools.org</a:t>
          </a: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r>
            <a:rPr lang="en-US" sz="2400" b="1" u="sng" dirty="0" err="1">
              <a:solidFill>
                <a:schemeClr val="bg1"/>
              </a:solidFill>
            </a:rPr>
            <a:t>Harq-Mep</a:t>
          </a:r>
          <a:r>
            <a:rPr lang="en-US" sz="2400" b="1" u="sng" dirty="0">
              <a:solidFill>
                <a:schemeClr val="bg1"/>
              </a:solidFill>
            </a:rPr>
            <a:t>          </a:t>
          </a:r>
          <a:r>
            <a:rPr lang="en-US" sz="2400" dirty="0">
              <a:solidFill>
                <a:schemeClr val="bg1"/>
              </a:solidFill>
            </a:rPr>
            <a:t> Ms. Graver </a:t>
          </a:r>
          <a:r>
            <a:rPr lang="en-US" sz="1200" b="1" dirty="0" err="1">
              <a:solidFill>
                <a:schemeClr val="bg1"/>
              </a:solidFill>
            </a:rPr>
            <a:t>graverh@fultonschools.org</a:t>
          </a:r>
          <a:endParaRPr lang="en-US" sz="1200" b="1" dirty="0">
            <a:solidFill>
              <a:schemeClr val="bg1"/>
            </a:solidFill>
          </a:endParaRP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dgm:spPr>
        <a:blipFill rotWithShape="1">
          <a:blip xmlns:r="http://schemas.openxmlformats.org/officeDocument/2006/relationships" r:embed="rId1"/>
          <a:stretch>
            <a:fillRect/>
          </a:stretch>
        </a:blipFill>
      </dgm:spPr>
    </dgm:pt>
    <dgm:pt modelId="{2AF61B23-691E-4643-AF70-EF6A3C98B116}" type="pres">
      <dgm:prSet presAssocID="{4C9C01DB-5949-43D0-8560-F34C81889E83}" presName="txShp" presStyleLbl="node1" presStyleIdx="0" presStyleCnt="3" custScaleX="99335" custScaleY="90046">
        <dgm:presLayoutVars>
          <dgm:bulletEnabled val="1"/>
        </dgm:presLayoutVars>
      </dgm:prSet>
      <dgm:spPr/>
      <dgm:t>
        <a:bodyPr/>
        <a:lstStyle/>
        <a:p>
          <a:endParaRPr lang="en-US"/>
        </a:p>
      </dgm:t>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dgm:spPr>
        <a:blipFill rotWithShape="1">
          <a:blip xmlns:r="http://schemas.openxmlformats.org/officeDocument/2006/relationships" r:embed="rId2"/>
          <a:stretch>
            <a:fillRect/>
          </a:stretch>
        </a:blipFill>
      </dgm:spPr>
    </dgm:pt>
    <dgm:pt modelId="{FCD9D315-EC76-4CD4-9107-56B043ED0BDC}" type="pres">
      <dgm:prSet presAssocID="{A2E1CF6B-7030-4288-A53C-A92D530C3341}" presName="txShp" presStyleLbl="node1" presStyleIdx="1" presStyleCnt="3">
        <dgm:presLayoutVars>
          <dgm:bulletEnabled val="1"/>
        </dgm:presLayoutVars>
      </dgm:prSet>
      <dgm:spPr/>
      <dgm:t>
        <a:bodyPr/>
        <a:lstStyle/>
        <a:p>
          <a:endParaRPr lang="en-US"/>
        </a:p>
      </dgm:t>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AF95BD42-54E4-4BB0-8F47-348F0034961F}" type="pres">
      <dgm:prSet presAssocID="{3D06F9D0-E49D-4917-81AB-4F1948C37691}" presName="txShp" presStyleLbl="node1" presStyleIdx="2" presStyleCnt="3">
        <dgm:presLayoutVars>
          <dgm:bulletEnabled val="1"/>
        </dgm:presLayoutVars>
      </dgm:prSet>
      <dgm:spPr/>
      <dgm:t>
        <a:bodyPr/>
        <a:lstStyle/>
        <a:p>
          <a:endParaRPr lang="en-US"/>
        </a:p>
      </dgm:t>
    </dgm:pt>
  </dgm:ptLst>
  <dgm:cxnLst>
    <dgm:cxn modelId="{A63F4C24-0997-421E-AF71-4BC83CD8E270}" type="presOf" srcId="{A2E1CF6B-7030-4288-A53C-A92D530C3341}" destId="{FCD9D315-EC76-4CD4-9107-56B043ED0BDC}" srcOrd="0" destOrd="0" presId="urn:microsoft.com/office/officeart/2005/8/layout/vList3"/>
    <dgm:cxn modelId="{AF044B2C-431A-4900-A8E9-A13F7E090037}" srcId="{E90A9ED8-1840-4924-8DB8-FCCE286404A2}" destId="{A2E1CF6B-7030-4288-A53C-A92D530C3341}" srcOrd="1" destOrd="0" parTransId="{BCBDB3E6-5FE5-415E-8E48-276947048BEC}" sibTransId="{755E4D63-AEC2-444E-BA34-FA4CE8BCCFB4}"/>
    <dgm:cxn modelId="{DD202893-B92E-4C2A-A366-99DB90DFD43F}" type="presOf" srcId="{4C9C01DB-5949-43D0-8560-F34C81889E83}" destId="{2AF61B23-691E-4643-AF70-EF6A3C98B116}"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FE21208C-1604-4B69-9540-AFA56CFF09F4}" srcId="{E90A9ED8-1840-4924-8DB8-FCCE286404A2}" destId="{4C9C01DB-5949-43D0-8560-F34C81889E83}" srcOrd="0" destOrd="0" parTransId="{107E1734-B5D6-4892-85E3-E36BF76342C9}" sibTransId="{AB18E8EC-E47D-4AC7-9DBE-F342405BF5E1}"/>
    <dgm:cxn modelId="{5C059FFB-F1CD-40B6-95D4-E740F1F2673E}" type="presOf" srcId="{3D06F9D0-E49D-4917-81AB-4F1948C37691}" destId="{AF95BD42-54E4-4BB0-8F47-348F0034961F}" srcOrd="0" destOrd="0" presId="urn:microsoft.com/office/officeart/2005/8/layout/vList3"/>
    <dgm:cxn modelId="{FF9AD6D9-DC21-410D-A881-1C425CB45BE4}" type="presOf" srcId="{E90A9ED8-1840-4924-8DB8-FCCE286404A2}" destId="{A9605DE7-A488-40B9-A2A7-E7C32A01780A}" srcOrd="0" destOrd="0" presId="urn:microsoft.com/office/officeart/2005/8/layout/vList3"/>
    <dgm:cxn modelId="{BFF0AE8B-D0E1-48E9-A97E-3C92C2DF7CAB}" type="presParOf" srcId="{A9605DE7-A488-40B9-A2A7-E7C32A01780A}" destId="{99587173-1DB0-44C1-91BC-6A64C32D4A0E}" srcOrd="0" destOrd="0" presId="urn:microsoft.com/office/officeart/2005/8/layout/vList3"/>
    <dgm:cxn modelId="{4C787071-F48C-4A1E-8197-7FF5FC3858C5}" type="presParOf" srcId="{99587173-1DB0-44C1-91BC-6A64C32D4A0E}" destId="{89FF4F67-DB6E-4636-9CED-913F218E870B}" srcOrd="0" destOrd="0" presId="urn:microsoft.com/office/officeart/2005/8/layout/vList3"/>
    <dgm:cxn modelId="{8BF2E7EE-8673-482E-AFA6-1506E968CDA7}" type="presParOf" srcId="{99587173-1DB0-44C1-91BC-6A64C32D4A0E}" destId="{2AF61B23-691E-4643-AF70-EF6A3C98B116}" srcOrd="1" destOrd="0" presId="urn:microsoft.com/office/officeart/2005/8/layout/vList3"/>
    <dgm:cxn modelId="{E6851044-5A52-4B6F-AD74-F1AE968D3E40}" type="presParOf" srcId="{A9605DE7-A488-40B9-A2A7-E7C32A01780A}" destId="{16C9112C-9C97-4627-81A9-9C00B98B3F71}" srcOrd="1" destOrd="0" presId="urn:microsoft.com/office/officeart/2005/8/layout/vList3"/>
    <dgm:cxn modelId="{9714D2E3-E308-47B3-8B7D-0003CC005306}" type="presParOf" srcId="{A9605DE7-A488-40B9-A2A7-E7C32A01780A}" destId="{D17CF6FF-73BB-444B-9E26-E07F67313A3E}" srcOrd="2" destOrd="0" presId="urn:microsoft.com/office/officeart/2005/8/layout/vList3"/>
    <dgm:cxn modelId="{1B911F4E-1FE4-4CC2-BC69-3AAD4B2E4A91}" type="presParOf" srcId="{D17CF6FF-73BB-444B-9E26-E07F67313A3E}" destId="{556B3699-2911-4156-BCB3-84CE1F53A27D}" srcOrd="0" destOrd="0" presId="urn:microsoft.com/office/officeart/2005/8/layout/vList3"/>
    <dgm:cxn modelId="{8FCB9547-F8A6-4EE9-B39F-C9B301FC9C55}" type="presParOf" srcId="{D17CF6FF-73BB-444B-9E26-E07F67313A3E}" destId="{FCD9D315-EC76-4CD4-9107-56B043ED0BDC}" srcOrd="1" destOrd="0" presId="urn:microsoft.com/office/officeart/2005/8/layout/vList3"/>
    <dgm:cxn modelId="{C82B35B8-E8E7-49AD-8830-57621E2BA333}" type="presParOf" srcId="{A9605DE7-A488-40B9-A2A7-E7C32A01780A}" destId="{0FDD0637-81ED-4F54-8C24-42A9197F9819}" srcOrd="3" destOrd="0" presId="urn:microsoft.com/office/officeart/2005/8/layout/vList3"/>
    <dgm:cxn modelId="{E03CE52F-4F0E-4D31-AAAE-8D8DF2BE2C92}" type="presParOf" srcId="{A9605DE7-A488-40B9-A2A7-E7C32A01780A}" destId="{86BDD2E0-0DE0-4F9B-9D91-ADD0C1C3F219}" srcOrd="4" destOrd="0" presId="urn:microsoft.com/office/officeart/2005/8/layout/vList3"/>
    <dgm:cxn modelId="{A6F8164A-9255-4A86-919C-1CB89C319AD5}" type="presParOf" srcId="{86BDD2E0-0DE0-4F9B-9D91-ADD0C1C3F219}" destId="{03C9FFE3-FAFD-4610-8B45-C3E276AACCAD}" srcOrd="0" destOrd="0" presId="urn:microsoft.com/office/officeart/2005/8/layout/vList3"/>
    <dgm:cxn modelId="{0FB7E70F-C73B-4C04-B8FD-CC1B0D7C9FA8}"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t>
        <a:bodyPr/>
        <a:lstStyle/>
        <a:p>
          <a:endParaRPr lang="en-US"/>
        </a:p>
      </dgm:t>
    </dgm:pt>
    <dgm:pt modelId="{4C9C01DB-5949-43D0-8560-F34C81889E83}">
      <dgm:prSet phldrT="[Text]" custT="1"/>
      <dgm:spPr/>
      <dgm:t>
        <a:bodyPr/>
        <a:lstStyle/>
        <a:p>
          <a:r>
            <a:rPr lang="en-US" sz="2400" b="1" u="sng" dirty="0" err="1">
              <a:solidFill>
                <a:schemeClr val="bg1"/>
              </a:solidFill>
            </a:rPr>
            <a:t>Meq</a:t>
          </a:r>
          <a:r>
            <a:rPr lang="en-US" sz="2400" b="1" u="sng" dirty="0">
              <a:solidFill>
                <a:schemeClr val="bg1"/>
              </a:solidFill>
            </a:rPr>
            <a:t>-Sal</a:t>
          </a:r>
          <a:r>
            <a:rPr lang="en-US" sz="2400" b="1" dirty="0">
              <a:solidFill>
                <a:schemeClr val="bg1"/>
              </a:solidFill>
            </a:rPr>
            <a:t>           </a:t>
          </a:r>
          <a:br>
            <a:rPr lang="en-US" sz="2400" b="1" dirty="0">
              <a:solidFill>
                <a:schemeClr val="bg1"/>
              </a:solidFill>
            </a:rPr>
          </a:br>
          <a:r>
            <a:rPr lang="en-US" sz="2400" dirty="0">
              <a:solidFill>
                <a:schemeClr val="bg1"/>
              </a:solidFill>
            </a:rPr>
            <a:t>Ms. Freeman </a:t>
          </a:r>
          <a:r>
            <a:rPr lang="en-US" sz="1100" b="1" dirty="0">
              <a:solidFill>
                <a:schemeClr val="bg1"/>
              </a:solidFill>
            </a:rPr>
            <a:t>freemanma@fultonschools.org</a:t>
          </a: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r>
            <a:rPr lang="en-US" sz="2400" b="1" u="sng" dirty="0">
              <a:solidFill>
                <a:schemeClr val="bg1"/>
              </a:solidFill>
            </a:rPr>
            <a:t>Sam-Z</a:t>
          </a:r>
          <a:r>
            <a:rPr lang="en-US" sz="2400" dirty="0">
              <a:solidFill>
                <a:schemeClr val="bg1"/>
              </a:solidFill>
            </a:rPr>
            <a:t>                    Ms. Peart </a:t>
          </a:r>
          <a:r>
            <a:rPr lang="en-US" sz="1200" b="1" dirty="0">
              <a:solidFill>
                <a:schemeClr val="bg1"/>
              </a:solidFill>
            </a:rPr>
            <a:t>peart@fultonschools.org</a:t>
          </a:r>
          <a:endParaRPr lang="en-US" sz="1400" b="1" dirty="0">
            <a:solidFill>
              <a:schemeClr val="bg1"/>
            </a:solidFill>
          </a:endParaRP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pPr>
            <a:lnSpc>
              <a:spcPct val="100000"/>
            </a:lnSpc>
            <a:spcAft>
              <a:spcPts val="0"/>
            </a:spcAft>
          </a:pPr>
          <a:r>
            <a:rPr lang="en-US" sz="2400" b="1" u="sng" dirty="0">
              <a:solidFill>
                <a:schemeClr val="bg1"/>
              </a:solidFill>
            </a:rPr>
            <a:t>Grad Coach</a:t>
          </a:r>
          <a:endParaRPr lang="en-US" sz="2400" b="1" dirty="0">
            <a:solidFill>
              <a:schemeClr val="bg1"/>
            </a:solidFill>
          </a:endParaRPr>
        </a:p>
        <a:p>
          <a:pPr>
            <a:lnSpc>
              <a:spcPct val="90000"/>
            </a:lnSpc>
            <a:spcAft>
              <a:spcPct val="35000"/>
            </a:spcAft>
          </a:pPr>
          <a:r>
            <a:rPr lang="en-US" sz="2400" dirty="0">
              <a:solidFill>
                <a:schemeClr val="bg1"/>
              </a:solidFill>
            </a:rPr>
            <a:t>Ms. Jiram </a:t>
          </a:r>
          <a:r>
            <a:rPr lang="en-US" sz="1200" b="1" dirty="0">
              <a:solidFill>
                <a:schemeClr val="bg1"/>
              </a:solidFill>
            </a:rPr>
            <a:t>jiramm@fultonschools.org</a:t>
          </a: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t>
        <a:bodyPr/>
        <a:lstStyle/>
        <a:p>
          <a:endParaRPr lang="en-US"/>
        </a:p>
      </dgm:t>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custScaleX="133132" custScaleY="127790" custLinFactNeighborX="45732" custLinFactNeighborY="-7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2AF61B23-691E-4643-AF70-EF6A3C98B116}" type="pres">
      <dgm:prSet presAssocID="{4C9C01DB-5949-43D0-8560-F34C81889E83}" presName="txShp" presStyleLbl="node1" presStyleIdx="0" presStyleCnt="3" custScaleX="78088" custScaleY="137335" custLinFactNeighborX="-627" custLinFactNeighborY="16445">
        <dgm:presLayoutVars>
          <dgm:bulletEnabled val="1"/>
        </dgm:presLayoutVars>
      </dgm:prSet>
      <dgm:spPr/>
      <dgm:t>
        <a:bodyPr/>
        <a:lstStyle/>
        <a:p>
          <a:endParaRPr lang="en-US"/>
        </a:p>
      </dgm:t>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custScaleX="146680" custScaleY="154350" custLinFactNeighborX="56874" custLinFactNeighborY="5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CD9D315-EC76-4CD4-9107-56B043ED0BDC}" type="pres">
      <dgm:prSet presAssocID="{A2E1CF6B-7030-4288-A53C-A92D530C3341}" presName="txShp" presStyleLbl="node1" presStyleIdx="1" presStyleCnt="3" custScaleX="78332" custScaleY="137264" custLinFactNeighborX="-940">
        <dgm:presLayoutVars>
          <dgm:bulletEnabled val="1"/>
        </dgm:presLayoutVars>
      </dgm:prSet>
      <dgm:spPr/>
      <dgm:t>
        <a:bodyPr/>
        <a:lstStyle/>
        <a:p>
          <a:endParaRPr lang="en-US"/>
        </a:p>
      </dgm:t>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custScaleX="141495" custScaleY="134878" custLinFactNeighborX="46533" custLinFactNeighborY="689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AF95BD42-54E4-4BB0-8F47-348F0034961F}" type="pres">
      <dgm:prSet presAssocID="{3D06F9D0-E49D-4917-81AB-4F1948C37691}" presName="txShp" presStyleLbl="node1" presStyleIdx="2" presStyleCnt="3" custScaleX="79739" custScaleY="144393">
        <dgm:presLayoutVars>
          <dgm:bulletEnabled val="1"/>
        </dgm:presLayoutVars>
      </dgm:prSet>
      <dgm:spPr/>
      <dgm:t>
        <a:bodyPr/>
        <a:lstStyle/>
        <a:p>
          <a:endParaRPr lang="en-US"/>
        </a:p>
      </dgm:t>
    </dgm:pt>
  </dgm:ptLst>
  <dgm:cxnLst>
    <dgm:cxn modelId="{E7AE9F37-497C-499C-903A-AB506E5358F8}" type="presOf" srcId="{4C9C01DB-5949-43D0-8560-F34C81889E83}" destId="{2AF61B23-691E-4643-AF70-EF6A3C98B116}" srcOrd="0" destOrd="0" presId="urn:microsoft.com/office/officeart/2005/8/layout/vList3"/>
    <dgm:cxn modelId="{AF044B2C-431A-4900-A8E9-A13F7E090037}" srcId="{E90A9ED8-1840-4924-8DB8-FCCE286404A2}" destId="{A2E1CF6B-7030-4288-A53C-A92D530C3341}" srcOrd="1" destOrd="0" parTransId="{BCBDB3E6-5FE5-415E-8E48-276947048BEC}" sibTransId="{755E4D63-AEC2-444E-BA34-FA4CE8BCCFB4}"/>
    <dgm:cxn modelId="{FE44D001-62A8-4DAA-B085-4FD551D94F31}" type="presOf" srcId="{3D06F9D0-E49D-4917-81AB-4F1948C37691}" destId="{AF95BD42-54E4-4BB0-8F47-348F0034961F}"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FE21208C-1604-4B69-9540-AFA56CFF09F4}" srcId="{E90A9ED8-1840-4924-8DB8-FCCE286404A2}" destId="{4C9C01DB-5949-43D0-8560-F34C81889E83}" srcOrd="0" destOrd="0" parTransId="{107E1734-B5D6-4892-85E3-E36BF76342C9}" sibTransId="{AB18E8EC-E47D-4AC7-9DBE-F342405BF5E1}"/>
    <dgm:cxn modelId="{8260CBC0-5F4E-40D8-83C3-7FF0AFCCA7DE}" type="presOf" srcId="{A2E1CF6B-7030-4288-A53C-A92D530C3341}" destId="{FCD9D315-EC76-4CD4-9107-56B043ED0BDC}" srcOrd="0" destOrd="0" presId="urn:microsoft.com/office/officeart/2005/8/layout/vList3"/>
    <dgm:cxn modelId="{D4FA863B-9CC4-4181-9251-EFBDBE0C1AF1}" type="presOf" srcId="{E90A9ED8-1840-4924-8DB8-FCCE286404A2}" destId="{A9605DE7-A488-40B9-A2A7-E7C32A01780A}" srcOrd="0" destOrd="0" presId="urn:microsoft.com/office/officeart/2005/8/layout/vList3"/>
    <dgm:cxn modelId="{83169914-234E-40B5-943E-56DE28E3148E}" type="presParOf" srcId="{A9605DE7-A488-40B9-A2A7-E7C32A01780A}" destId="{99587173-1DB0-44C1-91BC-6A64C32D4A0E}" srcOrd="0" destOrd="0" presId="urn:microsoft.com/office/officeart/2005/8/layout/vList3"/>
    <dgm:cxn modelId="{461A5447-1FDD-495C-A37A-12ABF6E7407C}" type="presParOf" srcId="{99587173-1DB0-44C1-91BC-6A64C32D4A0E}" destId="{89FF4F67-DB6E-4636-9CED-913F218E870B}" srcOrd="0" destOrd="0" presId="urn:microsoft.com/office/officeart/2005/8/layout/vList3"/>
    <dgm:cxn modelId="{6236525D-DDDD-496D-9696-29063D55DD15}" type="presParOf" srcId="{99587173-1DB0-44C1-91BC-6A64C32D4A0E}" destId="{2AF61B23-691E-4643-AF70-EF6A3C98B116}" srcOrd="1" destOrd="0" presId="urn:microsoft.com/office/officeart/2005/8/layout/vList3"/>
    <dgm:cxn modelId="{BAF4F8A7-2012-495E-B321-C2ECD48547AD}" type="presParOf" srcId="{A9605DE7-A488-40B9-A2A7-E7C32A01780A}" destId="{16C9112C-9C97-4627-81A9-9C00B98B3F71}" srcOrd="1" destOrd="0" presId="urn:microsoft.com/office/officeart/2005/8/layout/vList3"/>
    <dgm:cxn modelId="{74C20C14-592D-45B3-9ACA-417B691C7E7C}" type="presParOf" srcId="{A9605DE7-A488-40B9-A2A7-E7C32A01780A}" destId="{D17CF6FF-73BB-444B-9E26-E07F67313A3E}" srcOrd="2" destOrd="0" presId="urn:microsoft.com/office/officeart/2005/8/layout/vList3"/>
    <dgm:cxn modelId="{93141A9F-E1FB-4BA9-9A00-211A143A2C55}" type="presParOf" srcId="{D17CF6FF-73BB-444B-9E26-E07F67313A3E}" destId="{556B3699-2911-4156-BCB3-84CE1F53A27D}" srcOrd="0" destOrd="0" presId="urn:microsoft.com/office/officeart/2005/8/layout/vList3"/>
    <dgm:cxn modelId="{9BA2FC7B-576F-4DC5-95E6-7678BE03E2FF}" type="presParOf" srcId="{D17CF6FF-73BB-444B-9E26-E07F67313A3E}" destId="{FCD9D315-EC76-4CD4-9107-56B043ED0BDC}" srcOrd="1" destOrd="0" presId="urn:microsoft.com/office/officeart/2005/8/layout/vList3"/>
    <dgm:cxn modelId="{CC9A82FB-61C2-4DC4-AEAE-FB7E9CE8D922}" type="presParOf" srcId="{A9605DE7-A488-40B9-A2A7-E7C32A01780A}" destId="{0FDD0637-81ED-4F54-8C24-42A9197F9819}" srcOrd="3" destOrd="0" presId="urn:microsoft.com/office/officeart/2005/8/layout/vList3"/>
    <dgm:cxn modelId="{62FDE4B2-BEC3-4DB3-BBF2-CE69FD3B5E81}" type="presParOf" srcId="{A9605DE7-A488-40B9-A2A7-E7C32A01780A}" destId="{86BDD2E0-0DE0-4F9B-9D91-ADD0C1C3F219}" srcOrd="4" destOrd="0" presId="urn:microsoft.com/office/officeart/2005/8/layout/vList3"/>
    <dgm:cxn modelId="{9D1FF9B3-3C34-4E1B-96B1-ACF5A8B7A284}" type="presParOf" srcId="{86BDD2E0-0DE0-4F9B-9D91-ADD0C1C3F219}" destId="{03C9FFE3-FAFD-4610-8B45-C3E276AACCAD}" srcOrd="0" destOrd="0" presId="urn:microsoft.com/office/officeart/2005/8/layout/vList3"/>
    <dgm:cxn modelId="{E0F2D2AC-D752-4266-BEAE-EDFDFCDD4ECD}"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1301628" y="72273"/>
          <a:ext cx="3680305" cy="1260463"/>
        </a:xfrm>
        <a:prstGeom prst="homePlate">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7273" tIns="91440" rIns="170688" bIns="91440" numCol="1" spcCol="1270" anchor="ctr" anchorCtr="0">
          <a:noAutofit/>
        </a:bodyPr>
        <a:lstStyle/>
        <a:p>
          <a:pPr lvl="0" algn="ctr" defTabSz="1066800">
            <a:lnSpc>
              <a:spcPct val="90000"/>
            </a:lnSpc>
            <a:spcBef>
              <a:spcPct val="0"/>
            </a:spcBef>
            <a:spcAft>
              <a:spcPct val="35000"/>
            </a:spcAft>
          </a:pPr>
          <a:r>
            <a:rPr lang="en-US" sz="2400" b="1" u="sng" kern="1200" dirty="0">
              <a:solidFill>
                <a:schemeClr val="bg1"/>
              </a:solidFill>
            </a:rPr>
            <a:t>A-</a:t>
          </a:r>
          <a:r>
            <a:rPr lang="en-US" sz="2400" b="1" u="sng" kern="1200" dirty="0" err="1">
              <a:solidFill>
                <a:schemeClr val="bg1"/>
              </a:solidFill>
            </a:rPr>
            <a:t>Cas</a:t>
          </a:r>
          <a:r>
            <a:rPr lang="en-US" sz="2400" b="1" u="sng" kern="1200" dirty="0">
              <a:solidFill>
                <a:schemeClr val="bg1"/>
              </a:solidFill>
            </a:rPr>
            <a:t>  </a:t>
          </a:r>
          <a:r>
            <a:rPr lang="en-US" sz="2400" b="1" u="none" kern="1200" dirty="0">
              <a:solidFill>
                <a:schemeClr val="bg1"/>
              </a:solidFill>
            </a:rPr>
            <a:t>                                                                                                   </a:t>
          </a:r>
          <a:r>
            <a:rPr lang="en-US" sz="2400" u="none" kern="1200" dirty="0">
              <a:solidFill>
                <a:schemeClr val="bg1"/>
              </a:solidFill>
            </a:rPr>
            <a:t>Ms. Beaty </a:t>
          </a:r>
          <a:r>
            <a:rPr lang="en-US" sz="1200" b="1" kern="1200" dirty="0">
              <a:solidFill>
                <a:schemeClr val="bg1"/>
              </a:solidFill>
            </a:rPr>
            <a:t>beattyz@fultonschools.org</a:t>
          </a:r>
          <a:endParaRPr lang="en-US" sz="1400" kern="1200" dirty="0">
            <a:solidFill>
              <a:schemeClr val="bg1"/>
            </a:solidFill>
          </a:endParaRPr>
        </a:p>
      </dsp:txBody>
      <dsp:txXfrm rot="10800000">
        <a:off x="1616744" y="72273"/>
        <a:ext cx="3365189" cy="1260463"/>
      </dsp:txXfrm>
    </dsp:sp>
    <dsp:sp modelId="{89FF4F67-DB6E-4636-9CED-913F218E870B}">
      <dsp:nvSpPr>
        <dsp:cNvPr id="0" name=""/>
        <dsp:cNvSpPr/>
      </dsp:nvSpPr>
      <dsp:spPr>
        <a:xfrm>
          <a:off x="589409" y="2605"/>
          <a:ext cx="1399799" cy="1399799"/>
        </a:xfrm>
        <a:prstGeom prst="ellipse">
          <a:avLst/>
        </a:prstGeom>
        <a:blipFill rotWithShape="1">
          <a:blip xmlns:r="http://schemas.openxmlformats.org/officeDocument/2006/relationships" r:embed="rId1"/>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1283149" y="1820256"/>
          <a:ext cx="3704943" cy="1399799"/>
        </a:xfrm>
        <a:prstGeom prst="homePlat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7273" tIns="76200" rIns="142240" bIns="76200" numCol="1" spcCol="1270" anchor="ctr" anchorCtr="0">
          <a:noAutofit/>
        </a:bodyPr>
        <a:lstStyle/>
        <a:p>
          <a:pPr lvl="0" algn="ctr" defTabSz="889000">
            <a:lnSpc>
              <a:spcPct val="90000"/>
            </a:lnSpc>
            <a:spcBef>
              <a:spcPct val="0"/>
            </a:spcBef>
            <a:spcAft>
              <a:spcPct val="35000"/>
            </a:spcAft>
          </a:pPr>
          <a:r>
            <a:rPr lang="en-US" sz="2000" b="1" u="sng" kern="1200" dirty="0">
              <a:solidFill>
                <a:schemeClr val="bg1"/>
              </a:solidFill>
            </a:rPr>
            <a:t>Cat-Harp</a:t>
          </a:r>
          <a:br>
            <a:rPr lang="en-US" sz="2000" b="1" u="sng" kern="1200" dirty="0">
              <a:solidFill>
                <a:schemeClr val="bg1"/>
              </a:solidFill>
            </a:rPr>
          </a:br>
          <a:r>
            <a:rPr lang="en-US" sz="2400" kern="1200" dirty="0">
              <a:solidFill>
                <a:schemeClr val="bg1"/>
              </a:solidFill>
            </a:rPr>
            <a:t>Ms. </a:t>
          </a:r>
          <a:r>
            <a:rPr lang="en-US" sz="2400" kern="1200" dirty="0" err="1">
              <a:solidFill>
                <a:schemeClr val="bg1"/>
              </a:solidFill>
            </a:rPr>
            <a:t>Ekpo</a:t>
          </a:r>
          <a:r>
            <a:rPr lang="en-US" sz="2400" kern="1200" dirty="0">
              <a:solidFill>
                <a:schemeClr val="bg1"/>
              </a:solidFill>
            </a:rPr>
            <a:t> </a:t>
          </a:r>
          <a:br>
            <a:rPr lang="en-US" sz="2400" kern="1200" dirty="0">
              <a:solidFill>
                <a:schemeClr val="bg1"/>
              </a:solidFill>
            </a:rPr>
          </a:br>
          <a:r>
            <a:rPr lang="en-US" sz="1200" b="1" kern="1200" dirty="0">
              <a:solidFill>
                <a:schemeClr val="bg1"/>
              </a:solidFill>
            </a:rPr>
            <a:t>EkpoN@fultonschools.org</a:t>
          </a:r>
        </a:p>
      </dsp:txBody>
      <dsp:txXfrm rot="10800000">
        <a:off x="1633099" y="1820256"/>
        <a:ext cx="3354993" cy="1399799"/>
      </dsp:txXfrm>
    </dsp:sp>
    <dsp:sp modelId="{556B3699-2911-4156-BCB3-84CE1F53A27D}">
      <dsp:nvSpPr>
        <dsp:cNvPr id="0" name=""/>
        <dsp:cNvSpPr/>
      </dsp:nvSpPr>
      <dsp:spPr>
        <a:xfrm>
          <a:off x="583249" y="1820256"/>
          <a:ext cx="1399799" cy="1399799"/>
        </a:xfrm>
        <a:prstGeom prst="ellipse">
          <a:avLst/>
        </a:prstGeom>
        <a:blipFill rotWithShape="1">
          <a:blip xmlns:r="http://schemas.openxmlformats.org/officeDocument/2006/relationships" r:embed="rId2"/>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1283149" y="3637906"/>
          <a:ext cx="3704943" cy="1399799"/>
        </a:xfrm>
        <a:prstGeom prst="homePlate">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17273" tIns="91440" rIns="170688" bIns="91440" numCol="1" spcCol="1270" anchor="ctr" anchorCtr="0">
          <a:noAutofit/>
        </a:bodyPr>
        <a:lstStyle/>
        <a:p>
          <a:pPr lvl="0" algn="ctr" defTabSz="1066800">
            <a:lnSpc>
              <a:spcPct val="90000"/>
            </a:lnSpc>
            <a:spcBef>
              <a:spcPct val="0"/>
            </a:spcBef>
            <a:spcAft>
              <a:spcPct val="35000"/>
            </a:spcAft>
          </a:pPr>
          <a:r>
            <a:rPr lang="en-US" sz="2400" b="1" u="sng" kern="1200" dirty="0" err="1">
              <a:solidFill>
                <a:schemeClr val="bg1"/>
              </a:solidFill>
            </a:rPr>
            <a:t>Harq-Mep</a:t>
          </a:r>
          <a:r>
            <a:rPr lang="en-US" sz="2400" b="1" u="sng" kern="1200" dirty="0">
              <a:solidFill>
                <a:schemeClr val="bg1"/>
              </a:solidFill>
            </a:rPr>
            <a:t>          </a:t>
          </a:r>
          <a:r>
            <a:rPr lang="en-US" sz="2400" kern="1200" dirty="0">
              <a:solidFill>
                <a:schemeClr val="bg1"/>
              </a:solidFill>
            </a:rPr>
            <a:t> Ms. Graver </a:t>
          </a:r>
          <a:r>
            <a:rPr lang="en-US" sz="1200" b="1" kern="1200" dirty="0" err="1">
              <a:solidFill>
                <a:schemeClr val="bg1"/>
              </a:solidFill>
            </a:rPr>
            <a:t>graverh@fultonschools.org</a:t>
          </a:r>
          <a:endParaRPr lang="en-US" sz="1200" b="1" kern="1200" dirty="0">
            <a:solidFill>
              <a:schemeClr val="bg1"/>
            </a:solidFill>
          </a:endParaRPr>
        </a:p>
      </dsp:txBody>
      <dsp:txXfrm rot="10800000">
        <a:off x="1633099" y="3637906"/>
        <a:ext cx="3354993" cy="1399799"/>
      </dsp:txXfrm>
    </dsp:sp>
    <dsp:sp modelId="{03C9FFE3-FAFD-4610-8B45-C3E276AACCAD}">
      <dsp:nvSpPr>
        <dsp:cNvPr id="0" name=""/>
        <dsp:cNvSpPr/>
      </dsp:nvSpPr>
      <dsp:spPr>
        <a:xfrm>
          <a:off x="583249" y="3637906"/>
          <a:ext cx="1399799" cy="13997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2234756" y="180971"/>
          <a:ext cx="3561257" cy="1506719"/>
        </a:xfrm>
        <a:prstGeom prst="homePlate">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796" tIns="91440" rIns="170688" bIns="91440" numCol="1" spcCol="1270" anchor="ctr" anchorCtr="0">
          <a:noAutofit/>
        </a:bodyPr>
        <a:lstStyle/>
        <a:p>
          <a:pPr lvl="0" algn="ctr" defTabSz="1066800">
            <a:lnSpc>
              <a:spcPct val="90000"/>
            </a:lnSpc>
            <a:spcBef>
              <a:spcPct val="0"/>
            </a:spcBef>
            <a:spcAft>
              <a:spcPct val="35000"/>
            </a:spcAft>
          </a:pPr>
          <a:r>
            <a:rPr lang="en-US" sz="2400" b="1" u="sng" kern="1200" dirty="0" err="1">
              <a:solidFill>
                <a:schemeClr val="bg1"/>
              </a:solidFill>
            </a:rPr>
            <a:t>Meq</a:t>
          </a:r>
          <a:r>
            <a:rPr lang="en-US" sz="2400" b="1" u="sng" kern="1200" dirty="0">
              <a:solidFill>
                <a:schemeClr val="bg1"/>
              </a:solidFill>
            </a:rPr>
            <a:t>-Sal</a:t>
          </a:r>
          <a:r>
            <a:rPr lang="en-US" sz="2400" b="1" kern="1200" dirty="0">
              <a:solidFill>
                <a:schemeClr val="bg1"/>
              </a:solidFill>
            </a:rPr>
            <a:t>           </a:t>
          </a:r>
          <a:br>
            <a:rPr lang="en-US" sz="2400" b="1" kern="1200" dirty="0">
              <a:solidFill>
                <a:schemeClr val="bg1"/>
              </a:solidFill>
            </a:rPr>
          </a:br>
          <a:r>
            <a:rPr lang="en-US" sz="2400" kern="1200" dirty="0">
              <a:solidFill>
                <a:schemeClr val="bg1"/>
              </a:solidFill>
            </a:rPr>
            <a:t>Ms. Freeman </a:t>
          </a:r>
          <a:r>
            <a:rPr lang="en-US" sz="1100" b="1" kern="1200" dirty="0">
              <a:solidFill>
                <a:schemeClr val="bg1"/>
              </a:solidFill>
            </a:rPr>
            <a:t>freemanma@fultonschools.org</a:t>
          </a:r>
        </a:p>
      </dsp:txBody>
      <dsp:txXfrm rot="10800000">
        <a:off x="2611436" y="180971"/>
        <a:ext cx="3184577" cy="1506719"/>
      </dsp:txXfrm>
    </dsp:sp>
    <dsp:sp modelId="{89FF4F67-DB6E-4636-9CED-913F218E870B}">
      <dsp:nvSpPr>
        <dsp:cNvPr id="0" name=""/>
        <dsp:cNvSpPr/>
      </dsp:nvSpPr>
      <dsp:spPr>
        <a:xfrm>
          <a:off x="1535122" y="44989"/>
          <a:ext cx="1460607" cy="14020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2249295" y="1928493"/>
          <a:ext cx="3572385" cy="1505940"/>
        </a:xfrm>
        <a:prstGeom prst="homePlat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796" tIns="91440" rIns="170688" bIns="91440" numCol="1" spcCol="1270" anchor="ctr" anchorCtr="0">
          <a:noAutofit/>
        </a:bodyPr>
        <a:lstStyle/>
        <a:p>
          <a:pPr lvl="0" algn="ctr" defTabSz="1066800">
            <a:lnSpc>
              <a:spcPct val="90000"/>
            </a:lnSpc>
            <a:spcBef>
              <a:spcPct val="0"/>
            </a:spcBef>
            <a:spcAft>
              <a:spcPct val="35000"/>
            </a:spcAft>
          </a:pPr>
          <a:r>
            <a:rPr lang="en-US" sz="2400" b="1" u="sng" kern="1200" dirty="0">
              <a:solidFill>
                <a:schemeClr val="bg1"/>
              </a:solidFill>
            </a:rPr>
            <a:t>Sam-Z</a:t>
          </a:r>
          <a:r>
            <a:rPr lang="en-US" sz="2400" kern="1200" dirty="0">
              <a:solidFill>
                <a:schemeClr val="bg1"/>
              </a:solidFill>
            </a:rPr>
            <a:t>                    Ms. Peart </a:t>
          </a:r>
          <a:r>
            <a:rPr lang="en-US" sz="1200" b="1" kern="1200" dirty="0">
              <a:solidFill>
                <a:schemeClr val="bg1"/>
              </a:solidFill>
            </a:rPr>
            <a:t>peart@fultonschools.org</a:t>
          </a:r>
          <a:endParaRPr lang="en-US" sz="1400" b="1" kern="1200" dirty="0">
            <a:solidFill>
              <a:schemeClr val="bg1"/>
            </a:solidFill>
          </a:endParaRPr>
        </a:p>
      </dsp:txBody>
      <dsp:txXfrm rot="10800000">
        <a:off x="2625780" y="1928493"/>
        <a:ext cx="3195900" cy="1505940"/>
      </dsp:txXfrm>
    </dsp:sp>
    <dsp:sp modelId="{556B3699-2911-4156-BCB3-84CE1F53A27D}">
      <dsp:nvSpPr>
        <dsp:cNvPr id="0" name=""/>
        <dsp:cNvSpPr/>
      </dsp:nvSpPr>
      <dsp:spPr>
        <a:xfrm>
          <a:off x="1617421" y="1891487"/>
          <a:ext cx="1609244" cy="169339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2229817" y="3855656"/>
          <a:ext cx="3636552" cy="1584153"/>
        </a:xfrm>
        <a:prstGeom prst="homePlate">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796" tIns="91440" rIns="170688" bIns="91440" numCol="1" spcCol="1270" anchor="ctr" anchorCtr="0">
          <a:noAutofit/>
        </a:bodyPr>
        <a:lstStyle/>
        <a:p>
          <a:pPr lvl="0" algn="ctr" defTabSz="1066800">
            <a:lnSpc>
              <a:spcPct val="100000"/>
            </a:lnSpc>
            <a:spcBef>
              <a:spcPct val="0"/>
            </a:spcBef>
            <a:spcAft>
              <a:spcPts val="0"/>
            </a:spcAft>
          </a:pPr>
          <a:r>
            <a:rPr lang="en-US" sz="2400" b="1" u="sng" kern="1200" dirty="0">
              <a:solidFill>
                <a:schemeClr val="bg1"/>
              </a:solidFill>
            </a:rPr>
            <a:t>Grad Coach</a:t>
          </a:r>
          <a:endParaRPr lang="en-US" sz="2400" b="1" kern="1200" dirty="0">
            <a:solidFill>
              <a:schemeClr val="bg1"/>
            </a:solidFill>
          </a:endParaRPr>
        </a:p>
        <a:p>
          <a:pPr lvl="0" algn="ctr" defTabSz="1066800">
            <a:lnSpc>
              <a:spcPct val="90000"/>
            </a:lnSpc>
            <a:spcBef>
              <a:spcPct val="0"/>
            </a:spcBef>
            <a:spcAft>
              <a:spcPct val="35000"/>
            </a:spcAft>
          </a:pPr>
          <a:r>
            <a:rPr lang="en-US" sz="2400" kern="1200" dirty="0">
              <a:solidFill>
                <a:schemeClr val="bg1"/>
              </a:solidFill>
            </a:rPr>
            <a:t>Ms. Jiram </a:t>
          </a:r>
          <a:r>
            <a:rPr lang="en-US" sz="1200" b="1" kern="1200" dirty="0">
              <a:solidFill>
                <a:schemeClr val="bg1"/>
              </a:solidFill>
            </a:rPr>
            <a:t>jiramm@fultonschools.org</a:t>
          </a:r>
        </a:p>
      </dsp:txBody>
      <dsp:txXfrm rot="10800000">
        <a:off x="2625855" y="3855656"/>
        <a:ext cx="3240514" cy="1584153"/>
      </dsp:txXfrm>
    </dsp:sp>
    <dsp:sp modelId="{03C9FFE3-FAFD-4610-8B45-C3E276AACCAD}">
      <dsp:nvSpPr>
        <dsp:cNvPr id="0" name=""/>
        <dsp:cNvSpPr/>
      </dsp:nvSpPr>
      <dsp:spPr>
        <a:xfrm>
          <a:off x="1502148" y="3960598"/>
          <a:ext cx="1552359" cy="147976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AD69C-EB5B-4F03-8F23-BB7A487A29C4}"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11A17-7314-4911-ADC2-7DBCDB87BF37}" type="slidenum">
              <a:rPr lang="en-US" smtClean="0"/>
              <a:t>‹#›</a:t>
            </a:fld>
            <a:endParaRPr lang="en-US"/>
          </a:p>
        </p:txBody>
      </p:sp>
    </p:spTree>
    <p:extLst>
      <p:ext uri="{BB962C8B-B14F-4D97-AF65-F5344CB8AC3E}">
        <p14:creationId xmlns:p14="http://schemas.microsoft.com/office/powerpoint/2010/main" val="300692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18F08-DC35-4779-B43D-85BBA30CDD0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301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5</a:t>
            </a:fld>
            <a:endParaRPr lang="en-US"/>
          </a:p>
        </p:txBody>
      </p:sp>
    </p:spTree>
    <p:extLst>
      <p:ext uri="{BB962C8B-B14F-4D97-AF65-F5344CB8AC3E}">
        <p14:creationId xmlns:p14="http://schemas.microsoft.com/office/powerpoint/2010/main" val="285748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security</a:t>
            </a:r>
            <a:r>
              <a:rPr lang="en-US" baseline="0" dirty="0"/>
              <a:t> settings, EVERYTHING would be visible to everyone. Whatever goes on the internet, stays on the internet UNLESS you go into social mediums with security in mind. Without these options, you could be at risk for identity theft, predators, and unwanted communication.</a:t>
            </a:r>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8</a:t>
            </a:fld>
            <a:endParaRPr lang="en-US"/>
          </a:p>
        </p:txBody>
      </p:sp>
    </p:spTree>
    <p:extLst>
      <p:ext uri="{BB962C8B-B14F-4D97-AF65-F5344CB8AC3E}">
        <p14:creationId xmlns:p14="http://schemas.microsoft.com/office/powerpoint/2010/main" val="231966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“online</a:t>
            </a:r>
            <a:r>
              <a:rPr lang="en-US" baseline="0" dirty="0"/>
              <a:t> reputation” or “online identity”</a:t>
            </a:r>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12</a:t>
            </a:fld>
            <a:endParaRPr lang="en-US"/>
          </a:p>
        </p:txBody>
      </p:sp>
    </p:spTree>
    <p:extLst>
      <p:ext uri="{BB962C8B-B14F-4D97-AF65-F5344CB8AC3E}">
        <p14:creationId xmlns:p14="http://schemas.microsoft.com/office/powerpoint/2010/main" val="296457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11A17-7314-4911-ADC2-7DBCDB87BF37}" type="slidenum">
              <a:rPr lang="en-US" smtClean="0"/>
              <a:t>17</a:t>
            </a:fld>
            <a:endParaRPr lang="en-US"/>
          </a:p>
        </p:txBody>
      </p:sp>
    </p:spTree>
    <p:extLst>
      <p:ext uri="{BB962C8B-B14F-4D97-AF65-F5344CB8AC3E}">
        <p14:creationId xmlns:p14="http://schemas.microsoft.com/office/powerpoint/2010/main" val="192678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Varies!!!!!</a:t>
            </a:r>
          </a:p>
        </p:txBody>
      </p:sp>
      <p:sp>
        <p:nvSpPr>
          <p:cNvPr id="4" name="Slide Number Placeholder 3"/>
          <p:cNvSpPr>
            <a:spLocks noGrp="1"/>
          </p:cNvSpPr>
          <p:nvPr>
            <p:ph type="sldNum" sz="quarter" idx="10"/>
          </p:nvPr>
        </p:nvSpPr>
        <p:spPr/>
        <p:txBody>
          <a:bodyPr/>
          <a:lstStyle/>
          <a:p>
            <a:fld id="{5EB11A17-7314-4911-ADC2-7DBCDB87BF37}" type="slidenum">
              <a:rPr lang="en-US" smtClean="0"/>
              <a:t>20</a:t>
            </a:fld>
            <a:endParaRPr lang="en-US"/>
          </a:p>
        </p:txBody>
      </p:sp>
    </p:spTree>
    <p:extLst>
      <p:ext uri="{BB962C8B-B14F-4D97-AF65-F5344CB8AC3E}">
        <p14:creationId xmlns:p14="http://schemas.microsoft.com/office/powerpoint/2010/main" val="2213939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56543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81317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5063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1299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13036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7200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293574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112611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7050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3091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28066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05371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23524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404472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2158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69090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9F04B-8DFD-4859-97EE-6C097FD252BD}"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9240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949F04B-8DFD-4859-97EE-6C097FD252BD}" type="datetimeFigureOut">
              <a:rPr lang="en-US" smtClean="0"/>
              <a:pPr/>
              <a:t>2/5/2018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BE58A77-564C-48DE-92EA-912A6E83989A}" type="slidenum">
              <a:rPr lang="en-US" smtClean="0"/>
              <a:pPr/>
              <a:t>‹#›</a:t>
            </a:fld>
            <a:endParaRPr lang="en-US" dirty="0"/>
          </a:p>
        </p:txBody>
      </p:sp>
    </p:spTree>
    <p:extLst>
      <p:ext uri="{BB962C8B-B14F-4D97-AF65-F5344CB8AC3E}">
        <p14:creationId xmlns:p14="http://schemas.microsoft.com/office/powerpoint/2010/main" val="32572204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25741" y="1092809"/>
            <a:ext cx="9144000" cy="1655762"/>
          </a:xfrm>
        </p:spPr>
        <p:txBody>
          <a:bodyPr>
            <a:normAutofit/>
          </a:bodyPr>
          <a:lstStyle/>
          <a:p>
            <a:pPr algn="ctr"/>
            <a:r>
              <a:rPr lang="en-US" sz="4000" b="1" dirty="0">
                <a:solidFill>
                  <a:schemeClr val="bg1"/>
                </a:solidFill>
                <a:latin typeface="Trebuchet MS" panose="020B0603020202020204" pitchFamily="34" charset="0"/>
              </a:rPr>
              <a:t>cyber safety </a:t>
            </a:r>
          </a:p>
          <a:p>
            <a:pPr algn="ctr"/>
            <a:r>
              <a:rPr lang="en-US" sz="2400" b="1" dirty="0">
                <a:solidFill>
                  <a:schemeClr val="bg1"/>
                </a:solidFill>
                <a:latin typeface="Trebuchet MS" panose="020B0603020202020204" pitchFamily="34" charset="0"/>
              </a:rPr>
              <a:t>Centennial Counseling Department</a:t>
            </a:r>
          </a:p>
        </p:txBody>
      </p:sp>
      <p:pic>
        <p:nvPicPr>
          <p:cNvPr id="2" name="Picture 1"/>
          <p:cNvPicPr>
            <a:picLocks noChangeAspect="1"/>
          </p:cNvPicPr>
          <p:nvPr/>
        </p:nvPicPr>
        <p:blipFill>
          <a:blip r:embed="rId2"/>
          <a:stretch>
            <a:fillRect/>
          </a:stretch>
        </p:blipFill>
        <p:spPr>
          <a:xfrm>
            <a:off x="2353552" y="2748571"/>
            <a:ext cx="7288379" cy="3123591"/>
          </a:xfrm>
          <a:prstGeom prst="rect">
            <a:avLst/>
          </a:prstGeom>
        </p:spPr>
      </p:pic>
    </p:spTree>
    <p:extLst>
      <p:ext uri="{BB962C8B-B14F-4D97-AF65-F5344CB8AC3E}">
        <p14:creationId xmlns:p14="http://schemas.microsoft.com/office/powerpoint/2010/main" val="3499534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Online relationships are… tricky</a:t>
            </a:r>
          </a:p>
        </p:txBody>
      </p:sp>
      <p:sp>
        <p:nvSpPr>
          <p:cNvPr id="3" name="Content Placeholder 2"/>
          <p:cNvSpPr>
            <a:spLocks noGrp="1"/>
          </p:cNvSpPr>
          <p:nvPr>
            <p:ph sz="half" idx="1"/>
          </p:nvPr>
        </p:nvSpPr>
        <p:spPr/>
        <p:txBody>
          <a:bodyPr>
            <a:normAutofit/>
          </a:bodyPr>
          <a:lstStyle/>
          <a:p>
            <a:r>
              <a:rPr lang="en-US" sz="2400" b="1" dirty="0">
                <a:latin typeface="Trebuchet MS" panose="020B0603020202020204" pitchFamily="34" charset="0"/>
              </a:rPr>
              <a:t>Can be both good and bad</a:t>
            </a:r>
          </a:p>
          <a:p>
            <a:pPr lvl="1">
              <a:buFont typeface="Wingdings" panose="05000000000000000000" pitchFamily="2" charset="2"/>
              <a:buChar char="§"/>
            </a:pPr>
            <a:r>
              <a:rPr lang="en-US" sz="2200" dirty="0">
                <a:latin typeface="Trebuchet MS" panose="020B0603020202020204" pitchFamily="34" charset="0"/>
              </a:rPr>
              <a:t>Created through chat rooms, games, dating sites</a:t>
            </a:r>
          </a:p>
          <a:p>
            <a:pPr marL="514350" indent="-457200"/>
            <a:r>
              <a:rPr lang="en-US" sz="2400" b="1" dirty="0">
                <a:latin typeface="Trebuchet MS" panose="020B0603020202020204" pitchFamily="34" charset="0"/>
              </a:rPr>
              <a:t>Can you ever truly know someone you haven’t met?</a:t>
            </a:r>
          </a:p>
          <a:p>
            <a:pPr lvl="1">
              <a:buFont typeface="Wingdings" panose="05000000000000000000" pitchFamily="2" charset="2"/>
              <a:buChar char="§"/>
            </a:pPr>
            <a:r>
              <a:rPr lang="en-US" sz="2200" dirty="0">
                <a:latin typeface="Trebuchet MS" panose="020B0603020202020204" pitchFamily="34" charset="0"/>
              </a:rPr>
              <a:t>Remember: Over the internet, a 16 year old girl can be a 66 year old woman/man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6225" y="2603500"/>
            <a:ext cx="4549387" cy="3416300"/>
          </a:xfrm>
        </p:spPr>
      </p:pic>
    </p:spTree>
    <p:extLst>
      <p:ext uri="{BB962C8B-B14F-4D97-AF65-F5344CB8AC3E}">
        <p14:creationId xmlns:p14="http://schemas.microsoft.com/office/powerpoint/2010/main" val="412885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Warning Signs</a:t>
            </a:r>
          </a:p>
        </p:txBody>
      </p:sp>
      <p:sp>
        <p:nvSpPr>
          <p:cNvPr id="3" name="Content Placeholder 2"/>
          <p:cNvSpPr>
            <a:spLocks noGrp="1"/>
          </p:cNvSpPr>
          <p:nvPr>
            <p:ph sz="half" idx="1"/>
          </p:nvPr>
        </p:nvSpPr>
        <p:spPr/>
        <p:txBody>
          <a:bodyPr>
            <a:normAutofit fontScale="92500"/>
          </a:bodyPr>
          <a:lstStyle/>
          <a:p>
            <a:r>
              <a:rPr lang="en-US" sz="2400" b="1" dirty="0">
                <a:latin typeface="Trebuchet MS"/>
                <a:cs typeface="Trebuchet MS"/>
              </a:rPr>
              <a:t>If someone tries to: </a:t>
            </a:r>
          </a:p>
          <a:p>
            <a:pPr lvl="1"/>
            <a:r>
              <a:rPr lang="en-US" sz="2400" dirty="0">
                <a:latin typeface="Trebuchet MS"/>
                <a:cs typeface="Trebuchet MS"/>
              </a:rPr>
              <a:t>isolate you from your family or friends</a:t>
            </a:r>
          </a:p>
          <a:p>
            <a:pPr lvl="1"/>
            <a:r>
              <a:rPr lang="en-US" sz="2400" dirty="0">
                <a:latin typeface="Trebuchet MS"/>
                <a:cs typeface="Trebuchet MS"/>
              </a:rPr>
              <a:t>turn you against your parents</a:t>
            </a:r>
          </a:p>
          <a:p>
            <a:pPr lvl="1"/>
            <a:r>
              <a:rPr lang="en-US" sz="2400" dirty="0">
                <a:latin typeface="Trebuchet MS"/>
                <a:cs typeface="Trebuchet MS"/>
              </a:rPr>
              <a:t>convince you to keep secrets</a:t>
            </a:r>
          </a:p>
          <a:p>
            <a:pPr lvl="1"/>
            <a:r>
              <a:rPr lang="en-US" sz="2400" dirty="0">
                <a:latin typeface="Trebuchet MS"/>
                <a:cs typeface="Trebuchet MS"/>
              </a:rPr>
              <a:t>send inappropriate material or talk about explicit subjects</a:t>
            </a:r>
          </a:p>
          <a:p>
            <a:pPr lvl="1"/>
            <a:r>
              <a:rPr lang="en-US" sz="2400" dirty="0">
                <a:latin typeface="Trebuchet MS"/>
                <a:cs typeface="Trebuchet MS"/>
              </a:rPr>
              <a:t>threaten you in any way</a:t>
            </a:r>
          </a:p>
          <a:p>
            <a:pPr marL="0" indent="0">
              <a:buNone/>
            </a:pPr>
            <a:endParaRPr lang="en-US" dirty="0"/>
          </a:p>
        </p:txBody>
      </p:sp>
      <p:sp>
        <p:nvSpPr>
          <p:cNvPr id="4" name="Content Placeholder 3"/>
          <p:cNvSpPr>
            <a:spLocks noGrp="1"/>
          </p:cNvSpPr>
          <p:nvPr>
            <p:ph sz="half" idx="2"/>
          </p:nvPr>
        </p:nvSpPr>
        <p:spPr/>
        <p:txBody>
          <a:bodyPr>
            <a:normAutofit fontScale="92500"/>
          </a:bodyPr>
          <a:lstStyle/>
          <a:p>
            <a:r>
              <a:rPr lang="en-US" sz="2600" b="1" dirty="0">
                <a:latin typeface="Trebuchet MS"/>
                <a:cs typeface="Trebuchet MS"/>
              </a:rPr>
              <a:t>TELL AN ADULT!</a:t>
            </a:r>
          </a:p>
          <a:p>
            <a:pPr lvl="1">
              <a:buFont typeface="Wingdings" panose="05000000000000000000" pitchFamily="2" charset="2"/>
              <a:buChar char="§"/>
            </a:pPr>
            <a:r>
              <a:rPr lang="en-US" sz="2200" dirty="0">
                <a:latin typeface="Trebuchet MS"/>
                <a:cs typeface="Trebuchet MS"/>
              </a:rPr>
              <a:t>There is a HUGE difference between “snitching” and reporting!</a:t>
            </a:r>
          </a:p>
          <a:p>
            <a:pPr lvl="1">
              <a:buFont typeface="Wingdings" panose="05000000000000000000" pitchFamily="2" charset="2"/>
              <a:buChar char="§"/>
            </a:pPr>
            <a:r>
              <a:rPr lang="en-US" sz="2200" dirty="0">
                <a:latin typeface="Trebuchet MS"/>
                <a:cs typeface="Trebuchet MS"/>
              </a:rPr>
              <a:t>REPORTING things that are making you feel uncomfortable contributes to your </a:t>
            </a:r>
            <a:r>
              <a:rPr lang="en-US" sz="2200" b="1" dirty="0">
                <a:latin typeface="Trebuchet MS"/>
                <a:cs typeface="Trebuchet MS"/>
              </a:rPr>
              <a:t>SAFETY</a:t>
            </a:r>
            <a:r>
              <a:rPr lang="en-US" sz="2200" dirty="0">
                <a:latin typeface="Trebuchet MS"/>
                <a:cs typeface="Trebuchet MS"/>
              </a:rPr>
              <a:t>.</a:t>
            </a:r>
          </a:p>
        </p:txBody>
      </p:sp>
    </p:spTree>
    <p:extLst>
      <p:ext uri="{BB962C8B-B14F-4D97-AF65-F5344CB8AC3E}">
        <p14:creationId xmlns:p14="http://schemas.microsoft.com/office/powerpoint/2010/main" val="381013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online presence</a:t>
            </a:r>
          </a:p>
        </p:txBody>
      </p:sp>
      <p:pic>
        <p:nvPicPr>
          <p:cNvPr id="5" name="Content Placeholder 4" descr="cybersafety.jpg"/>
          <p:cNvPicPr>
            <a:picLocks noGrp="1" noChangeAspect="1"/>
          </p:cNvPicPr>
          <p:nvPr>
            <p:ph sz="half" idx="1"/>
          </p:nvPr>
        </p:nvPicPr>
        <p:blipFill>
          <a:blip r:embed="rId3">
            <a:extLst>
              <a:ext uri="{28A0092B-C50C-407E-A947-70E740481C1C}">
                <a14:useLocalDpi xmlns:a14="http://schemas.microsoft.com/office/drawing/2010/main" val="0"/>
              </a:ext>
            </a:extLst>
          </a:blip>
          <a:srcRect t="3760" b="3760"/>
          <a:stretch>
            <a:fillRect/>
          </a:stretch>
        </p:blipFill>
        <p:spPr/>
      </p:pic>
      <p:sp>
        <p:nvSpPr>
          <p:cNvPr id="4" name="Content Placeholder 3"/>
          <p:cNvSpPr>
            <a:spLocks noGrp="1"/>
          </p:cNvSpPr>
          <p:nvPr>
            <p:ph sz="half" idx="2"/>
          </p:nvPr>
        </p:nvSpPr>
        <p:spPr/>
        <p:txBody>
          <a:bodyPr>
            <a:normAutofit/>
          </a:bodyPr>
          <a:lstStyle/>
          <a:p>
            <a:r>
              <a:rPr lang="en-US" sz="2400" dirty="0">
                <a:latin typeface="Trebuchet MS"/>
                <a:cs typeface="Trebuchet MS"/>
              </a:rPr>
              <a:t>What is an online presence?</a:t>
            </a:r>
          </a:p>
          <a:p>
            <a:r>
              <a:rPr lang="en-US" sz="2400" dirty="0">
                <a:latin typeface="Trebuchet MS"/>
                <a:cs typeface="Trebuchet MS"/>
              </a:rPr>
              <a:t>Will colleges and employers look at my social media presence?</a:t>
            </a:r>
          </a:p>
          <a:p>
            <a:pPr lvl="1">
              <a:buFont typeface="Wingdings" panose="05000000000000000000" pitchFamily="2" charset="2"/>
              <a:buChar char="§"/>
            </a:pPr>
            <a:r>
              <a:rPr lang="en-US" sz="2200" b="1" dirty="0">
                <a:latin typeface="Trebuchet MS"/>
                <a:cs typeface="Trebuchet MS"/>
              </a:rPr>
              <a:t>YES!</a:t>
            </a:r>
          </a:p>
          <a:p>
            <a:pPr lvl="1">
              <a:buFont typeface="Wingdings" panose="05000000000000000000" pitchFamily="2" charset="2"/>
              <a:buChar char="§"/>
            </a:pPr>
            <a:r>
              <a:rPr lang="en-US" sz="2200" dirty="0">
                <a:latin typeface="Trebuchet MS"/>
                <a:cs typeface="Trebuchet MS"/>
              </a:rPr>
              <a:t>Think of it as a tiebreaker</a:t>
            </a:r>
            <a:r>
              <a:rPr lang="is-IS" sz="2200" dirty="0">
                <a:latin typeface="Trebuchet MS"/>
                <a:cs typeface="Trebuchet MS"/>
              </a:rPr>
              <a:t>…</a:t>
            </a:r>
          </a:p>
          <a:p>
            <a:pPr marL="0" indent="0">
              <a:buNone/>
            </a:pPr>
            <a:endParaRPr lang="en-US" sz="2400" dirty="0">
              <a:latin typeface="Trebuchet MS"/>
              <a:cs typeface="Trebuchet MS"/>
            </a:endParaRPr>
          </a:p>
          <a:p>
            <a:pPr marL="0" indent="0">
              <a:buNone/>
            </a:pPr>
            <a:endParaRPr lang="en-US" dirty="0"/>
          </a:p>
        </p:txBody>
      </p:sp>
    </p:spTree>
    <p:extLst>
      <p:ext uri="{BB962C8B-B14F-4D97-AF65-F5344CB8AC3E}">
        <p14:creationId xmlns:p14="http://schemas.microsoft.com/office/powerpoint/2010/main" val="317763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Remember</a:t>
            </a:r>
            <a:r>
              <a:rPr lang="is-IS" b="1" dirty="0"/>
              <a:t>…</a:t>
            </a:r>
            <a:endParaRPr lang="en-US" b="1" dirty="0"/>
          </a:p>
        </p:txBody>
      </p:sp>
      <p:sp>
        <p:nvSpPr>
          <p:cNvPr id="3" name="Content Placeholder 2"/>
          <p:cNvSpPr>
            <a:spLocks noGrp="1"/>
          </p:cNvSpPr>
          <p:nvPr>
            <p:ph idx="1"/>
          </p:nvPr>
        </p:nvSpPr>
        <p:spPr/>
        <p:txBody>
          <a:bodyPr/>
          <a:lstStyle/>
          <a:p>
            <a:r>
              <a:rPr lang="en-US" sz="2400" dirty="0">
                <a:latin typeface="Trebuchet MS"/>
                <a:cs typeface="Trebuchet MS"/>
              </a:rPr>
              <a:t>Remember any picture uploaded to the Web can be downloaded</a:t>
            </a:r>
          </a:p>
          <a:p>
            <a:pPr lvl="1"/>
            <a:r>
              <a:rPr lang="en-US" sz="2400" dirty="0">
                <a:latin typeface="Trebuchet MS"/>
                <a:cs typeface="Trebuchet MS"/>
              </a:rPr>
              <a:t>Example: Screenshots</a:t>
            </a:r>
          </a:p>
          <a:p>
            <a:pPr lvl="1"/>
            <a:r>
              <a:rPr lang="en-US" sz="2400" dirty="0">
                <a:latin typeface="Trebuchet MS"/>
                <a:cs typeface="Trebuchet MS"/>
              </a:rPr>
              <a:t>This includes Snapchat…</a:t>
            </a:r>
          </a:p>
          <a:p>
            <a:pPr marL="457200" lvl="1" indent="0">
              <a:buNone/>
            </a:pPr>
            <a:endParaRPr lang="en-US" sz="2400" dirty="0">
              <a:latin typeface="Trebuchet MS"/>
              <a:cs typeface="Trebuchet MS"/>
            </a:endParaRPr>
          </a:p>
          <a:p>
            <a:r>
              <a:rPr lang="en-US" sz="2400" dirty="0">
                <a:latin typeface="Trebuchet MS"/>
                <a:cs typeface="Trebuchet MS"/>
              </a:rPr>
              <a:t>PROTECT YOUR REPUTATION!</a:t>
            </a:r>
          </a:p>
        </p:txBody>
      </p:sp>
      <p:pic>
        <p:nvPicPr>
          <p:cNvPr id="5" name="Picture 4"/>
          <p:cNvPicPr>
            <a:picLocks noChangeAspect="1"/>
          </p:cNvPicPr>
          <p:nvPr/>
        </p:nvPicPr>
        <p:blipFill rotWithShape="1">
          <a:blip r:embed="rId2"/>
          <a:srcRect l="25000" t="1916" r="24066" b="-1"/>
          <a:stretch/>
        </p:blipFill>
        <p:spPr>
          <a:xfrm>
            <a:off x="6915150" y="3414713"/>
            <a:ext cx="1785938" cy="1808360"/>
          </a:xfrm>
          <a:prstGeom prst="rect">
            <a:avLst/>
          </a:prstGeom>
        </p:spPr>
      </p:pic>
    </p:spTree>
    <p:extLst>
      <p:ext uri="{BB962C8B-B14F-4D97-AF65-F5344CB8AC3E}">
        <p14:creationId xmlns:p14="http://schemas.microsoft.com/office/powerpoint/2010/main" val="61641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Sexting: Don’ts &amp; DON’TS</a:t>
            </a:r>
          </a:p>
        </p:txBody>
      </p:sp>
      <p:sp>
        <p:nvSpPr>
          <p:cNvPr id="3" name="Content Placeholder 2"/>
          <p:cNvSpPr>
            <a:spLocks noGrp="1"/>
          </p:cNvSpPr>
          <p:nvPr>
            <p:ph sz="half" idx="1"/>
          </p:nvPr>
        </p:nvSpPr>
        <p:spPr/>
        <p:txBody>
          <a:bodyPr>
            <a:normAutofit lnSpcReduction="10000"/>
          </a:bodyPr>
          <a:lstStyle/>
          <a:p>
            <a:r>
              <a:rPr lang="en-US" sz="2000" dirty="0">
                <a:latin typeface="Trebuchet MS" panose="020B0603020202020204" pitchFamily="34" charset="0"/>
              </a:rPr>
              <a:t>Sexting: sending sexually explicit images, videos, texts, emails.. usually by cell phone</a:t>
            </a:r>
          </a:p>
          <a:p>
            <a:r>
              <a:rPr lang="en-US" sz="2000" dirty="0">
                <a:latin typeface="Trebuchet MS" panose="020B0603020202020204" pitchFamily="34" charset="0"/>
              </a:rPr>
              <a:t>Some see it as “cute”, most see it as ILLEGAL</a:t>
            </a:r>
          </a:p>
          <a:p>
            <a:r>
              <a:rPr lang="en-US" sz="2000" dirty="0">
                <a:latin typeface="Trebuchet MS" panose="020B0603020202020204" pitchFamily="34" charset="0"/>
              </a:rPr>
              <a:t>Some people may even re-distribute the photos that someone sent them, which is ILLEGAL</a:t>
            </a:r>
          </a:p>
          <a:p>
            <a:r>
              <a:rPr lang="en-US" sz="2000" dirty="0">
                <a:latin typeface="Trebuchet MS" panose="020B0603020202020204" pitchFamily="34" charset="0"/>
              </a:rPr>
              <a:t>There can be pressure involved as well</a:t>
            </a:r>
          </a:p>
        </p:txBody>
      </p:sp>
      <p:sp>
        <p:nvSpPr>
          <p:cNvPr id="4" name="Content Placeholder 3"/>
          <p:cNvSpPr>
            <a:spLocks noGrp="1"/>
          </p:cNvSpPr>
          <p:nvPr>
            <p:ph sz="half" idx="2"/>
          </p:nvPr>
        </p:nvSpPr>
        <p:spPr>
          <a:xfrm>
            <a:off x="6208712" y="2603499"/>
            <a:ext cx="4835526" cy="3725863"/>
          </a:xfrm>
        </p:spPr>
        <p:txBody>
          <a:bodyPr>
            <a:normAutofit lnSpcReduction="10000"/>
          </a:bodyPr>
          <a:lstStyle/>
          <a:p>
            <a:r>
              <a:rPr lang="en-US" sz="2400" dirty="0">
                <a:latin typeface="Trebuchet MS" panose="020B0603020202020204" pitchFamily="34" charset="0"/>
              </a:rPr>
              <a:t>Consequences:</a:t>
            </a:r>
          </a:p>
          <a:p>
            <a:pPr lvl="1">
              <a:buFont typeface="Wingdings" panose="05000000000000000000" pitchFamily="2" charset="2"/>
              <a:buChar char="§"/>
            </a:pPr>
            <a:r>
              <a:rPr lang="en-US" sz="2000" dirty="0">
                <a:latin typeface="Trebuchet MS" panose="020B0603020202020204" pitchFamily="34" charset="0"/>
              </a:rPr>
              <a:t>Conviction of Felony– dissemination of child pornography</a:t>
            </a:r>
          </a:p>
          <a:p>
            <a:pPr lvl="1">
              <a:buFont typeface="Wingdings" panose="05000000000000000000" pitchFamily="2" charset="2"/>
              <a:buChar char="§"/>
            </a:pPr>
            <a:r>
              <a:rPr lang="en-US" sz="2000" dirty="0">
                <a:latin typeface="Trebuchet MS" panose="020B0603020202020204" pitchFamily="34" charset="0"/>
              </a:rPr>
              <a:t>Registered as a sex offender</a:t>
            </a:r>
          </a:p>
          <a:p>
            <a:pPr lvl="1">
              <a:buFont typeface="Wingdings" panose="05000000000000000000" pitchFamily="2" charset="2"/>
              <a:buChar char="§"/>
            </a:pPr>
            <a:r>
              <a:rPr lang="en-US" sz="2000" dirty="0">
                <a:latin typeface="Trebuchet MS" panose="020B0603020202020204" pitchFamily="34" charset="0"/>
              </a:rPr>
              <a:t>Difficulty getting a job AND going to college</a:t>
            </a:r>
          </a:p>
          <a:p>
            <a:pPr lvl="2">
              <a:buFont typeface="Wingdings" panose="05000000000000000000" pitchFamily="2" charset="2"/>
              <a:buChar char="§"/>
            </a:pPr>
            <a:r>
              <a:rPr lang="en-US" sz="1800" dirty="0">
                <a:latin typeface="Trebuchet MS" panose="020B0603020202020204" pitchFamily="34" charset="0"/>
              </a:rPr>
              <a:t>Can lose scholarships</a:t>
            </a:r>
          </a:p>
          <a:p>
            <a:pPr lvl="2">
              <a:buFont typeface="Wingdings" panose="05000000000000000000" pitchFamily="2" charset="2"/>
              <a:buChar char="§"/>
            </a:pPr>
            <a:r>
              <a:rPr lang="en-US" sz="1800" dirty="0">
                <a:latin typeface="Trebuchet MS" panose="020B0603020202020204" pitchFamily="34" charset="0"/>
              </a:rPr>
              <a:t>Job applications ask if you have been convicted of a felony before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312" y="0"/>
            <a:ext cx="2924688" cy="2158716"/>
          </a:xfrm>
          <a:prstGeom prst="rect">
            <a:avLst/>
          </a:prstGeom>
        </p:spPr>
      </p:pic>
    </p:spTree>
    <p:extLst>
      <p:ext uri="{BB962C8B-B14F-4D97-AF65-F5344CB8AC3E}">
        <p14:creationId xmlns:p14="http://schemas.microsoft.com/office/powerpoint/2010/main" val="359275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rebuchet MS" panose="020B0603020202020204" pitchFamily="34" charset="0"/>
              </a:rPr>
              <a:t>IMPORTANT!!!	</a:t>
            </a:r>
          </a:p>
        </p:txBody>
      </p:sp>
      <p:sp>
        <p:nvSpPr>
          <p:cNvPr id="3" name="Content Placeholder 2"/>
          <p:cNvSpPr>
            <a:spLocks noGrp="1"/>
          </p:cNvSpPr>
          <p:nvPr>
            <p:ph sz="half" idx="1"/>
          </p:nvPr>
        </p:nvSpPr>
        <p:spPr>
          <a:xfrm>
            <a:off x="1154954" y="2318493"/>
            <a:ext cx="4825158" cy="3416301"/>
          </a:xfrm>
        </p:spPr>
        <p:txBody>
          <a:bodyPr>
            <a:normAutofit fontScale="92500"/>
          </a:bodyPr>
          <a:lstStyle/>
          <a:p>
            <a:r>
              <a:rPr lang="en-US" sz="2400" dirty="0">
                <a:latin typeface="Trebuchet MS" panose="020B0603020202020204" pitchFamily="34" charset="0"/>
              </a:rPr>
              <a:t>If anyone makes you feel </a:t>
            </a:r>
            <a:r>
              <a:rPr lang="en-US" sz="2400" b="1" dirty="0">
                <a:latin typeface="Trebuchet MS" panose="020B0603020202020204" pitchFamily="34" charset="0"/>
              </a:rPr>
              <a:t>UNCOMFORTABLE</a:t>
            </a:r>
            <a:r>
              <a:rPr lang="en-US" sz="2400" dirty="0">
                <a:latin typeface="Trebuchet MS" panose="020B0603020202020204" pitchFamily="34" charset="0"/>
              </a:rPr>
              <a:t> on the internet, do not reply to them</a:t>
            </a:r>
          </a:p>
          <a:p>
            <a:r>
              <a:rPr lang="en-US" sz="2400" dirty="0">
                <a:latin typeface="Trebuchet MS" panose="020B0603020202020204" pitchFamily="34" charset="0"/>
              </a:rPr>
              <a:t>If they continue to contact you, take screenshots of the messages and show your parent/guardian</a:t>
            </a:r>
          </a:p>
          <a:p>
            <a:r>
              <a:rPr lang="en-US" sz="2400" dirty="0">
                <a:latin typeface="Trebuchet MS" panose="020B0603020202020204" pitchFamily="34" charset="0"/>
              </a:rPr>
              <a:t>If this becomes even bigger, the proper authorities may need to be involved (police, principal)</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9087" y="2603500"/>
            <a:ext cx="4103663" cy="3416300"/>
          </a:xfrm>
        </p:spPr>
      </p:pic>
    </p:spTree>
    <p:extLst>
      <p:ext uri="{BB962C8B-B14F-4D97-AF65-F5344CB8AC3E}">
        <p14:creationId xmlns:p14="http://schemas.microsoft.com/office/powerpoint/2010/main" val="174851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t>Cyberbullying</a:t>
            </a:r>
            <a:endParaRPr lang="en-US" sz="4000" b="1" dirty="0"/>
          </a:p>
        </p:txBody>
      </p:sp>
      <p:sp>
        <p:nvSpPr>
          <p:cNvPr id="5" name="Content Placeholder 4"/>
          <p:cNvSpPr>
            <a:spLocks noGrp="1"/>
          </p:cNvSpPr>
          <p:nvPr>
            <p:ph idx="1"/>
          </p:nvPr>
        </p:nvSpPr>
        <p:spPr/>
        <p:txBody>
          <a:bodyPr>
            <a:normAutofit/>
          </a:bodyPr>
          <a:lstStyle/>
          <a:p>
            <a:endParaRPr lang="en-US" sz="2400" dirty="0">
              <a:latin typeface="Trebuchet MS"/>
              <a:cs typeface="Trebuchet MS"/>
            </a:endParaRPr>
          </a:p>
        </p:txBody>
      </p:sp>
    </p:spTree>
    <p:extLst>
      <p:ext uri="{BB962C8B-B14F-4D97-AF65-F5344CB8AC3E}">
        <p14:creationId xmlns:p14="http://schemas.microsoft.com/office/powerpoint/2010/main" val="368417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cyberbullying? </a:t>
            </a:r>
          </a:p>
        </p:txBody>
      </p:sp>
      <p:sp>
        <p:nvSpPr>
          <p:cNvPr id="3" name="Content Placeholder 2"/>
          <p:cNvSpPr>
            <a:spLocks noGrp="1"/>
          </p:cNvSpPr>
          <p:nvPr>
            <p:ph sz="half" idx="1"/>
          </p:nvPr>
        </p:nvSpPr>
        <p:spPr>
          <a:xfrm>
            <a:off x="969217" y="2603500"/>
            <a:ext cx="4825158" cy="3854450"/>
          </a:xfrm>
        </p:spPr>
        <p:txBody>
          <a:bodyPr>
            <a:normAutofit fontScale="85000" lnSpcReduction="10000"/>
          </a:bodyPr>
          <a:lstStyle/>
          <a:p>
            <a:r>
              <a:rPr lang="en-US" sz="2400" dirty="0">
                <a:latin typeface="Trebuchet MS"/>
                <a:cs typeface="Trebuchet MS"/>
              </a:rPr>
              <a:t>An action to harass or bully others through technology or the Internet</a:t>
            </a:r>
          </a:p>
          <a:p>
            <a:r>
              <a:rPr lang="en-US" sz="2400" dirty="0">
                <a:latin typeface="Trebuchet MS"/>
                <a:cs typeface="Trebuchet MS"/>
              </a:rPr>
              <a:t>Twitter, Facebook, Instagram, Snapchat, etc.</a:t>
            </a:r>
          </a:p>
          <a:p>
            <a:r>
              <a:rPr lang="en-US" sz="2400" dirty="0">
                <a:latin typeface="Trebuchet MS" panose="020B0603020202020204" pitchFamily="34" charset="0"/>
              </a:rPr>
              <a:t>Examples: </a:t>
            </a:r>
          </a:p>
          <a:p>
            <a:pPr lvl="1">
              <a:buFont typeface="Wingdings" panose="05000000000000000000" pitchFamily="2" charset="2"/>
              <a:buChar char="§"/>
            </a:pPr>
            <a:r>
              <a:rPr lang="en-US" sz="2200" dirty="0">
                <a:latin typeface="Trebuchet MS" panose="020B0603020202020204" pitchFamily="34" charset="0"/>
              </a:rPr>
              <a:t>mean text messages or emails</a:t>
            </a:r>
          </a:p>
          <a:p>
            <a:pPr lvl="1">
              <a:buFont typeface="Wingdings" panose="05000000000000000000" pitchFamily="2" charset="2"/>
              <a:buChar char="§"/>
            </a:pPr>
            <a:r>
              <a:rPr lang="en-US" sz="2200" dirty="0">
                <a:latin typeface="Trebuchet MS" panose="020B0603020202020204" pitchFamily="34" charset="0"/>
              </a:rPr>
              <a:t>rumors sent by email or posted on social networking sites</a:t>
            </a:r>
          </a:p>
          <a:p>
            <a:pPr lvl="1">
              <a:buFont typeface="Wingdings" panose="05000000000000000000" pitchFamily="2" charset="2"/>
              <a:buChar char="§"/>
            </a:pPr>
            <a:r>
              <a:rPr lang="en-US" sz="2200" dirty="0">
                <a:latin typeface="Trebuchet MS" panose="020B0603020202020204" pitchFamily="34" charset="0"/>
              </a:rPr>
              <a:t>embarrassing pictures, videos, websites</a:t>
            </a:r>
          </a:p>
          <a:p>
            <a:pPr lvl="1">
              <a:buFont typeface="Wingdings" panose="05000000000000000000" pitchFamily="2" charset="2"/>
              <a:buChar char="§"/>
            </a:pPr>
            <a:r>
              <a:rPr lang="en-US" sz="2200" dirty="0">
                <a:latin typeface="Trebuchet MS" panose="020B0603020202020204" pitchFamily="34" charset="0"/>
              </a:rPr>
              <a:t>fake profiles</a:t>
            </a:r>
            <a:endParaRPr lang="en-US" sz="2200" dirty="0">
              <a:latin typeface="Trebuchet MS" panose="020B0603020202020204" pitchFamily="34" charset="0"/>
              <a:cs typeface="Trebuchet MS"/>
            </a:endParaRPr>
          </a:p>
        </p:txBody>
      </p:sp>
      <p:pic>
        <p:nvPicPr>
          <p:cNvPr id="8" name="Content Placeholder 7" descr="cyberbullying 1.png"/>
          <p:cNvPicPr>
            <a:picLocks noGrp="1" noChangeAspect="1"/>
          </p:cNvPicPr>
          <p:nvPr>
            <p:ph sz="half" idx="2"/>
          </p:nvPr>
        </p:nvPicPr>
        <p:blipFill>
          <a:blip r:embed="rId3">
            <a:extLst>
              <a:ext uri="{28A0092B-C50C-407E-A947-70E740481C1C}">
                <a14:useLocalDpi xmlns:a14="http://schemas.microsoft.com/office/drawing/2010/main" val="0"/>
              </a:ext>
            </a:extLst>
          </a:blip>
          <a:srcRect l="3163" r="3163"/>
          <a:stretch>
            <a:fillRect/>
          </a:stretch>
        </p:blipFill>
        <p:spPr/>
      </p:pic>
    </p:spTree>
    <p:extLst>
      <p:ext uri="{BB962C8B-B14F-4D97-AF65-F5344CB8AC3E}">
        <p14:creationId xmlns:p14="http://schemas.microsoft.com/office/powerpoint/2010/main" val="424583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Fulton County Code of Conduct</a:t>
            </a:r>
          </a:p>
        </p:txBody>
      </p:sp>
      <p:sp>
        <p:nvSpPr>
          <p:cNvPr id="6" name="Content Placeholder 5"/>
          <p:cNvSpPr>
            <a:spLocks noGrp="1"/>
          </p:cNvSpPr>
          <p:nvPr>
            <p:ph idx="1"/>
          </p:nvPr>
        </p:nvSpPr>
        <p:spPr>
          <a:xfrm>
            <a:off x="442913" y="2357438"/>
            <a:ext cx="11429999" cy="4157661"/>
          </a:xfrm>
        </p:spPr>
        <p:txBody>
          <a:bodyPr>
            <a:noAutofit/>
          </a:bodyPr>
          <a:lstStyle/>
          <a:p>
            <a:pPr marL="0" indent="0">
              <a:buNone/>
            </a:pPr>
            <a:r>
              <a:rPr lang="en-US" sz="1600" b="1" dirty="0">
                <a:latin typeface="+mj-lt"/>
                <a:cs typeface="Trebuchet MS"/>
              </a:rPr>
              <a:t>b.   Bullying:  Bullying is strictly prohibited.  Bullying includes the following:</a:t>
            </a:r>
          </a:p>
          <a:p>
            <a:pPr marL="0" indent="0">
              <a:buNone/>
            </a:pPr>
            <a:r>
              <a:rPr lang="en-US" sz="1600" dirty="0">
                <a:latin typeface="+mj-lt"/>
                <a:cs typeface="Trebuchet MS"/>
              </a:rPr>
              <a:t>  Willful attempt or threat to inflict injury on another person, when accompanied by an apparent present ability to do so; </a:t>
            </a:r>
            <a:r>
              <a:rPr lang="en-US" sz="1600" b="1" i="1" dirty="0">
                <a:latin typeface="+mj-lt"/>
                <a:cs typeface="Trebuchet MS"/>
              </a:rPr>
              <a:t>or</a:t>
            </a:r>
          </a:p>
          <a:p>
            <a:pPr marL="0" indent="0">
              <a:buNone/>
            </a:pPr>
            <a:r>
              <a:rPr lang="en-US" sz="1600" dirty="0">
                <a:latin typeface="+mj-lt"/>
                <a:cs typeface="Trebuchet MS"/>
              </a:rPr>
              <a:t>  Intentionally exhibiting a display of force such as would give the victim reason to fear or expect immediate bodily harm; </a:t>
            </a:r>
            <a:r>
              <a:rPr lang="en-US" sz="1600" b="1" i="1" dirty="0">
                <a:latin typeface="+mj-lt"/>
                <a:cs typeface="Trebuchet MS"/>
              </a:rPr>
              <a:t>or</a:t>
            </a:r>
          </a:p>
          <a:p>
            <a:pPr marL="0" indent="0">
              <a:buNone/>
            </a:pPr>
            <a:r>
              <a:rPr lang="en-US" dirty="0">
                <a:latin typeface="+mj-lt"/>
                <a:cs typeface="Trebuchet MS"/>
              </a:rPr>
              <a:t>  </a:t>
            </a:r>
            <a:r>
              <a:rPr lang="en-US" sz="1600" b="1" dirty="0">
                <a:latin typeface="+mj-lt"/>
                <a:cs typeface="Trebuchet MS"/>
              </a:rPr>
              <a:t>Any intentional written, verbal, or physical act, which a reasonable person would perceive as being intended to threaten, harass or intimidate that:</a:t>
            </a:r>
          </a:p>
          <a:p>
            <a:pPr marL="0" indent="0">
              <a:buNone/>
            </a:pPr>
            <a:r>
              <a:rPr lang="en-US" sz="1600" i="1" dirty="0">
                <a:latin typeface="+mj-lt"/>
                <a:cs typeface="Trebuchet MS"/>
              </a:rPr>
              <a:t>- Causes substantial physical harm or bodily harm capable of being perceived by a person other than the victim and may include, but is not limited to, substantially blackened eyes, substantially swollen lips or other facial or body parts, or substantial bruises to body parts;</a:t>
            </a:r>
          </a:p>
          <a:p>
            <a:pPr marL="0" indent="0">
              <a:buNone/>
            </a:pPr>
            <a:r>
              <a:rPr lang="en-US" sz="1600" i="1" dirty="0">
                <a:latin typeface="+mj-lt"/>
                <a:cs typeface="Trebuchet MS"/>
              </a:rPr>
              <a:t>- Has the effect of substantially interfering with the victim student’s education;</a:t>
            </a:r>
          </a:p>
          <a:p>
            <a:pPr marL="0" indent="0">
              <a:buNone/>
            </a:pPr>
            <a:r>
              <a:rPr lang="en-US" sz="1600" i="1" dirty="0">
                <a:latin typeface="+mj-lt"/>
                <a:cs typeface="Trebuchet MS"/>
              </a:rPr>
              <a:t>- Is so severe, persistent or pervasive that it creates an intimidating or threatening educational environment; or</a:t>
            </a:r>
          </a:p>
          <a:p>
            <a:pPr marL="0" indent="0">
              <a:buNone/>
            </a:pPr>
            <a:r>
              <a:rPr lang="en-US" sz="1600" i="1" dirty="0">
                <a:latin typeface="+mj-lt"/>
                <a:cs typeface="Trebuchet MS"/>
              </a:rPr>
              <a:t>- Has the effect of substantially disrupting the orderly operation of the school</a:t>
            </a:r>
            <a:r>
              <a:rPr lang="en-US" sz="1600" i="1" dirty="0">
                <a:latin typeface="+mj-lt"/>
              </a:rPr>
              <a:t>.</a:t>
            </a:r>
            <a:endParaRPr lang="en-US" sz="1600" i="1" dirty="0">
              <a:latin typeface="+mj-lt"/>
              <a:cs typeface="Trebuchet MS"/>
            </a:endParaRPr>
          </a:p>
        </p:txBody>
      </p:sp>
    </p:spTree>
    <p:extLst>
      <p:ext uri="{BB962C8B-B14F-4D97-AF65-F5344CB8AC3E}">
        <p14:creationId xmlns:p14="http://schemas.microsoft.com/office/powerpoint/2010/main" val="307799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8" y="973668"/>
            <a:ext cx="9529762" cy="706964"/>
          </a:xfrm>
        </p:spPr>
        <p:txBody>
          <a:bodyPr/>
          <a:lstStyle/>
          <a:p>
            <a:r>
              <a:rPr lang="en-US" b="1" dirty="0"/>
              <a:t>But what if it happened outside of school?</a:t>
            </a:r>
          </a:p>
        </p:txBody>
      </p:sp>
      <p:sp>
        <p:nvSpPr>
          <p:cNvPr id="3" name="Content Placeholder 2"/>
          <p:cNvSpPr>
            <a:spLocks noGrp="1"/>
          </p:cNvSpPr>
          <p:nvPr>
            <p:ph idx="1"/>
          </p:nvPr>
        </p:nvSpPr>
        <p:spPr>
          <a:xfrm>
            <a:off x="1042987" y="2428875"/>
            <a:ext cx="10129837" cy="3986213"/>
          </a:xfrm>
        </p:spPr>
        <p:txBody>
          <a:bodyPr>
            <a:noAutofit/>
          </a:bodyPr>
          <a:lstStyle/>
          <a:p>
            <a:pPr marL="0" indent="0">
              <a:buNone/>
            </a:pPr>
            <a:r>
              <a:rPr lang="en-US" sz="2100" dirty="0"/>
              <a:t>Bullying applies to acts which occur on school property or through school technology resources, </a:t>
            </a:r>
            <a:r>
              <a:rPr lang="en-US" sz="2100" b="1" i="1" dirty="0"/>
              <a:t>and also applies to acts which occur through the use of electronic communication, whether or not that communication originated on school property or with school technology resources,</a:t>
            </a:r>
            <a:r>
              <a:rPr lang="en-US" sz="2100" dirty="0"/>
              <a:t> if the electronic communication:</a:t>
            </a:r>
          </a:p>
          <a:p>
            <a:pPr marL="0" indent="0">
              <a:buNone/>
            </a:pPr>
            <a:r>
              <a:rPr lang="en-US" sz="2100" dirty="0"/>
              <a:t>(1) is directed specifically at students or school personnel,</a:t>
            </a:r>
          </a:p>
          <a:p>
            <a:pPr marL="0" indent="0">
              <a:buNone/>
            </a:pPr>
            <a:r>
              <a:rPr lang="en-US" sz="2100" dirty="0"/>
              <a:t>(2) is maliciously intended for the purpose of threatening the safety of those specified or substantially disrupting the orderly operation of the school, AND</a:t>
            </a:r>
          </a:p>
          <a:p>
            <a:pPr marL="0" indent="0">
              <a:buNone/>
            </a:pPr>
            <a:r>
              <a:rPr lang="en-US" sz="2100" dirty="0"/>
              <a:t>(3) creates a reasonable fear of harm to the students' or school personnel's person or property or has a high likelihood of succeeding in that purpose. </a:t>
            </a:r>
          </a:p>
        </p:txBody>
      </p:sp>
    </p:spTree>
    <p:extLst>
      <p:ext uri="{BB962C8B-B14F-4D97-AF65-F5344CB8AC3E}">
        <p14:creationId xmlns:p14="http://schemas.microsoft.com/office/powerpoint/2010/main" val="82484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2">
              <a:lumMod val="50000"/>
            </a:schemeClr>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91467" y="501429"/>
            <a:ext cx="8761413" cy="706964"/>
          </a:xfrm>
          <a:solidFill>
            <a:schemeClr val="bg1"/>
          </a:solidFill>
        </p:spPr>
        <p:txBody>
          <a:bodyPr>
            <a:normAutofit/>
          </a:bodyPr>
          <a:lstStyle/>
          <a:p>
            <a:pPr algn="ctr"/>
            <a:r>
              <a:rPr lang="en-US" sz="3400" b="1" dirty="0">
                <a:solidFill>
                  <a:srgbClr val="FF0000"/>
                </a:solidFill>
                <a:latin typeface="Trebuchet MS" panose="020B0603020202020204" pitchFamily="34" charset="0"/>
              </a:rPr>
              <a:t>Class of 2020 Remind 101: Register Now!</a:t>
            </a:r>
          </a:p>
        </p:txBody>
      </p:sp>
      <p:sp>
        <p:nvSpPr>
          <p:cNvPr id="4" name="TextBox 3"/>
          <p:cNvSpPr txBox="1"/>
          <p:nvPr/>
        </p:nvSpPr>
        <p:spPr>
          <a:xfrm>
            <a:off x="1271588" y="3571876"/>
            <a:ext cx="10587038" cy="923330"/>
          </a:xfrm>
          <a:prstGeom prst="rect">
            <a:avLst/>
          </a:prstGeom>
          <a:noFill/>
        </p:spPr>
        <p:txBody>
          <a:bodyPr wrap="square" rtlCol="0">
            <a:spAutoFit/>
          </a:bodyPr>
          <a:lstStyle/>
          <a:p>
            <a:r>
              <a:rPr lang="en-AU" sz="5400" dirty="0"/>
              <a:t>Text  “@2020chskni” to 81010</a:t>
            </a:r>
          </a:p>
        </p:txBody>
      </p:sp>
    </p:spTree>
    <p:extLst>
      <p:ext uri="{BB962C8B-B14F-4D97-AF65-F5344CB8AC3E}">
        <p14:creationId xmlns:p14="http://schemas.microsoft.com/office/powerpoint/2010/main" val="3355946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Consequences</a:t>
            </a:r>
          </a:p>
        </p:txBody>
      </p:sp>
      <p:sp>
        <p:nvSpPr>
          <p:cNvPr id="3" name="Content Placeholder 2"/>
          <p:cNvSpPr>
            <a:spLocks noGrp="1"/>
          </p:cNvSpPr>
          <p:nvPr>
            <p:ph idx="1"/>
          </p:nvPr>
        </p:nvSpPr>
        <p:spPr>
          <a:xfrm>
            <a:off x="1154954" y="2603499"/>
            <a:ext cx="8825659" cy="3725863"/>
          </a:xfrm>
        </p:spPr>
        <p:txBody>
          <a:bodyPr>
            <a:normAutofit/>
          </a:bodyPr>
          <a:lstStyle/>
          <a:p>
            <a:r>
              <a:rPr lang="en-US" sz="2400" dirty="0">
                <a:latin typeface="Trebuchet MS"/>
                <a:cs typeface="Trebuchet MS"/>
              </a:rPr>
              <a:t>Tier 1 Offense (1</a:t>
            </a:r>
            <a:r>
              <a:rPr lang="en-US" sz="2400" baseline="30000" dirty="0">
                <a:latin typeface="Trebuchet MS"/>
                <a:cs typeface="Trebuchet MS"/>
              </a:rPr>
              <a:t>st</a:t>
            </a:r>
            <a:r>
              <a:rPr lang="en-US" sz="2400" dirty="0">
                <a:latin typeface="Trebuchet MS"/>
                <a:cs typeface="Trebuchet MS"/>
              </a:rPr>
              <a:t> offense)</a:t>
            </a:r>
          </a:p>
          <a:p>
            <a:pPr lvl="1">
              <a:buFont typeface="Wingdings" panose="05000000000000000000" pitchFamily="2" charset="2"/>
              <a:buChar char="§"/>
            </a:pPr>
            <a:r>
              <a:rPr lang="en-US" sz="2400" dirty="0">
                <a:latin typeface="Trebuchet MS"/>
                <a:cs typeface="Trebuchet MS"/>
              </a:rPr>
              <a:t>1 Day of AD/SS up to 3 days ISS</a:t>
            </a:r>
          </a:p>
          <a:p>
            <a:pPr marL="457200" lvl="1" indent="0">
              <a:buNone/>
            </a:pPr>
            <a:endParaRPr lang="en-US" sz="1800" dirty="0">
              <a:latin typeface="Trebuchet MS"/>
              <a:cs typeface="Trebuchet MS"/>
            </a:endParaRPr>
          </a:p>
          <a:p>
            <a:r>
              <a:rPr lang="en-US" sz="2400" dirty="0">
                <a:latin typeface="Trebuchet MS"/>
                <a:cs typeface="Trebuchet MS"/>
              </a:rPr>
              <a:t>Tier 2 Offense (2</a:t>
            </a:r>
            <a:r>
              <a:rPr lang="en-US" sz="2400" baseline="30000" dirty="0">
                <a:latin typeface="Trebuchet MS"/>
                <a:cs typeface="Trebuchet MS"/>
              </a:rPr>
              <a:t>nd</a:t>
            </a:r>
            <a:r>
              <a:rPr lang="en-US" sz="2400" dirty="0">
                <a:latin typeface="Trebuchet MS"/>
                <a:cs typeface="Trebuchet MS"/>
              </a:rPr>
              <a:t> Offense)</a:t>
            </a:r>
          </a:p>
          <a:p>
            <a:pPr lvl="1">
              <a:buFont typeface="Wingdings" panose="05000000000000000000" pitchFamily="2" charset="2"/>
              <a:buChar char="§"/>
            </a:pPr>
            <a:r>
              <a:rPr lang="en-US" sz="2400" dirty="0">
                <a:latin typeface="Trebuchet MS"/>
                <a:cs typeface="Trebuchet MS"/>
              </a:rPr>
              <a:t>Up to 10 days OSS</a:t>
            </a:r>
          </a:p>
          <a:p>
            <a:pPr marL="457200" lvl="1" indent="0">
              <a:buNone/>
            </a:pPr>
            <a:endParaRPr lang="en-US" sz="1800" dirty="0">
              <a:latin typeface="Trebuchet MS"/>
              <a:cs typeface="Trebuchet MS"/>
            </a:endParaRPr>
          </a:p>
          <a:p>
            <a:r>
              <a:rPr lang="en-US" sz="2400" dirty="0">
                <a:latin typeface="Trebuchet MS"/>
                <a:cs typeface="Trebuchet MS"/>
              </a:rPr>
              <a:t>Tier 3 Offense (3</a:t>
            </a:r>
            <a:r>
              <a:rPr lang="en-US" sz="2400" baseline="30000" dirty="0">
                <a:latin typeface="Trebuchet MS"/>
                <a:cs typeface="Trebuchet MS"/>
              </a:rPr>
              <a:t>rd</a:t>
            </a:r>
            <a:r>
              <a:rPr lang="en-US" sz="2400" dirty="0">
                <a:latin typeface="Trebuchet MS"/>
                <a:cs typeface="Trebuchet MS"/>
              </a:rPr>
              <a:t> offense)</a:t>
            </a:r>
          </a:p>
          <a:p>
            <a:pPr lvl="1">
              <a:buFont typeface="Wingdings" panose="05000000000000000000" pitchFamily="2" charset="2"/>
              <a:buChar char="§"/>
            </a:pPr>
            <a:r>
              <a:rPr lang="en-US" sz="2400" dirty="0">
                <a:latin typeface="Trebuchet MS"/>
                <a:cs typeface="Trebuchet MS"/>
              </a:rPr>
              <a:t>Student assigned to an alternative education program</a:t>
            </a:r>
          </a:p>
        </p:txBody>
      </p:sp>
    </p:spTree>
    <p:extLst>
      <p:ext uri="{BB962C8B-B14F-4D97-AF65-F5344CB8AC3E}">
        <p14:creationId xmlns:p14="http://schemas.microsoft.com/office/powerpoint/2010/main" val="230554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handle cyberbullying</a:t>
            </a:r>
          </a:p>
        </p:txBody>
      </p:sp>
      <p:sp>
        <p:nvSpPr>
          <p:cNvPr id="3" name="Content Placeholder 2"/>
          <p:cNvSpPr>
            <a:spLocks noGrp="1"/>
          </p:cNvSpPr>
          <p:nvPr>
            <p:ph idx="1"/>
          </p:nvPr>
        </p:nvSpPr>
        <p:spPr>
          <a:xfrm>
            <a:off x="1154954" y="2603499"/>
            <a:ext cx="10003584" cy="3668713"/>
          </a:xfrm>
        </p:spPr>
        <p:txBody>
          <a:bodyPr>
            <a:normAutofit/>
          </a:bodyPr>
          <a:lstStyle/>
          <a:p>
            <a:r>
              <a:rPr lang="en-US" sz="2000" dirty="0">
                <a:latin typeface="Trebuchet MS"/>
                <a:cs typeface="Trebuchet MS"/>
              </a:rPr>
              <a:t>Try not to respond</a:t>
            </a:r>
          </a:p>
          <a:p>
            <a:pPr lvl="1"/>
            <a:r>
              <a:rPr lang="en-US" sz="1800" dirty="0">
                <a:latin typeface="Trebuchet MS"/>
                <a:cs typeface="Trebuchet MS"/>
              </a:rPr>
              <a:t>Some bullies get satisfaction from your response</a:t>
            </a:r>
          </a:p>
          <a:p>
            <a:r>
              <a:rPr lang="en-US" sz="2000" dirty="0">
                <a:latin typeface="Trebuchet MS"/>
                <a:cs typeface="Trebuchet MS"/>
              </a:rPr>
              <a:t>Try not to retaliate</a:t>
            </a:r>
          </a:p>
          <a:p>
            <a:pPr lvl="1"/>
            <a:r>
              <a:rPr lang="en-US" sz="1800" dirty="0">
                <a:latin typeface="Trebuchet MS"/>
                <a:cs typeface="Trebuchet MS"/>
              </a:rPr>
              <a:t>On the one hand, you want to hurt this person like they have hurt you, but on the other hand, you may get in trouble for your retaliation or play into the trap</a:t>
            </a:r>
          </a:p>
          <a:p>
            <a:pPr lvl="1"/>
            <a:r>
              <a:rPr lang="en-US" sz="1800" dirty="0">
                <a:latin typeface="Trebuchet MS"/>
                <a:cs typeface="Trebuchet MS"/>
              </a:rPr>
              <a:t>Per Fulton County: </a:t>
            </a:r>
            <a:r>
              <a:rPr lang="en-US" sz="1800" i="1" dirty="0">
                <a:solidFill>
                  <a:srgbClr val="1A1A1A"/>
                </a:solidFill>
                <a:latin typeface="Trebuchet MS"/>
                <a:cs typeface="Trebuchet MS"/>
              </a:rPr>
              <a:t>Students who retaliate against others for reports of bullying behavior are subject to discipline which may include enhanced consequences</a:t>
            </a:r>
            <a:endParaRPr lang="en-US" sz="1800" i="1" dirty="0">
              <a:latin typeface="Trebuchet MS"/>
              <a:cs typeface="Trebuchet MS"/>
            </a:endParaRPr>
          </a:p>
          <a:p>
            <a:r>
              <a:rPr lang="en-US" sz="2800" b="1" dirty="0">
                <a:latin typeface="Trebuchet MS"/>
                <a:cs typeface="Trebuchet MS"/>
              </a:rPr>
              <a:t>SAVE THE EVIDENCE! </a:t>
            </a:r>
          </a:p>
          <a:p>
            <a:r>
              <a:rPr lang="en-US" sz="2000" dirty="0">
                <a:latin typeface="Trebuchet MS"/>
                <a:cs typeface="Trebuchet MS"/>
              </a:rPr>
              <a:t>Report to someone you trust at school/home/work</a:t>
            </a:r>
          </a:p>
          <a:p>
            <a:pPr marL="0" indent="0">
              <a:buNone/>
            </a:pPr>
            <a:endParaRPr lang="en-US" dirty="0">
              <a:latin typeface="Trebuchet MS"/>
              <a:cs typeface="Trebuchet MS"/>
            </a:endParaRPr>
          </a:p>
        </p:txBody>
      </p:sp>
    </p:spTree>
    <p:extLst>
      <p:ext uri="{BB962C8B-B14F-4D97-AF65-F5344CB8AC3E}">
        <p14:creationId xmlns:p14="http://schemas.microsoft.com/office/powerpoint/2010/main" val="370699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a:cs typeface="Trebuchet MS"/>
              </a:rPr>
              <a:t>Safety Tips</a:t>
            </a:r>
          </a:p>
        </p:txBody>
      </p:sp>
      <p:sp>
        <p:nvSpPr>
          <p:cNvPr id="4" name="Content Placeholder 3"/>
          <p:cNvSpPr>
            <a:spLocks noGrp="1"/>
          </p:cNvSpPr>
          <p:nvPr>
            <p:ph sz="half" idx="1"/>
          </p:nvPr>
        </p:nvSpPr>
        <p:spPr/>
        <p:txBody>
          <a:bodyPr>
            <a:normAutofit lnSpcReduction="10000"/>
          </a:bodyPr>
          <a:lstStyle/>
          <a:p>
            <a:r>
              <a:rPr lang="en-US" sz="2000" dirty="0">
                <a:latin typeface="Trebuchet MS"/>
                <a:cs typeface="Trebuchet MS"/>
              </a:rPr>
              <a:t>Secure your profile(s)</a:t>
            </a:r>
          </a:p>
          <a:p>
            <a:r>
              <a:rPr lang="en-US" sz="2000" dirty="0">
                <a:latin typeface="Trebuchet MS"/>
                <a:cs typeface="Trebuchet MS"/>
              </a:rPr>
              <a:t>Change your passwords (often)</a:t>
            </a:r>
          </a:p>
          <a:p>
            <a:r>
              <a:rPr lang="en-US" sz="2000" dirty="0">
                <a:latin typeface="Trebuchet MS"/>
                <a:cs typeface="Trebuchet MS"/>
              </a:rPr>
              <a:t>Make sure you read and understand the security settings</a:t>
            </a:r>
          </a:p>
          <a:p>
            <a:r>
              <a:rPr lang="en-US" sz="2000" dirty="0">
                <a:latin typeface="Trebuchet MS"/>
                <a:cs typeface="Trebuchet MS"/>
              </a:rPr>
              <a:t>Try not to give out personal information over the Internet</a:t>
            </a:r>
          </a:p>
          <a:p>
            <a:r>
              <a:rPr lang="en-US" sz="2000" dirty="0">
                <a:latin typeface="Trebuchet MS"/>
                <a:cs typeface="Trebuchet MS"/>
              </a:rPr>
              <a:t>Protect your reputation!</a:t>
            </a:r>
          </a:p>
          <a:p>
            <a:r>
              <a:rPr lang="en-US" sz="2000" dirty="0">
                <a:latin typeface="Trebuchet MS"/>
                <a:cs typeface="Trebuchet MS"/>
              </a:rPr>
              <a:t>Let someone know if you feel uncomfortable or hurt</a:t>
            </a:r>
          </a:p>
        </p:txBody>
      </p:sp>
      <p:pic>
        <p:nvPicPr>
          <p:cNvPr id="6" name="Content Placeholder 5" descr="cyberbullies.jpg"/>
          <p:cNvPicPr>
            <a:picLocks noGrp="1" noChangeAspect="1"/>
          </p:cNvPicPr>
          <p:nvPr>
            <p:ph sz="half" idx="2"/>
          </p:nvPr>
        </p:nvPicPr>
        <p:blipFill>
          <a:blip r:embed="rId2">
            <a:extLst>
              <a:ext uri="{28A0092B-C50C-407E-A947-70E740481C1C}">
                <a14:useLocalDpi xmlns:a14="http://schemas.microsoft.com/office/drawing/2010/main" val="0"/>
              </a:ext>
            </a:extLst>
          </a:blip>
          <a:srcRect l="-20620" r="-20620"/>
          <a:stretch>
            <a:fillRect/>
          </a:stretch>
        </p:blipFill>
        <p:spPr/>
      </p:pic>
    </p:spTree>
    <p:extLst>
      <p:ext uri="{BB962C8B-B14F-4D97-AF65-F5344CB8AC3E}">
        <p14:creationId xmlns:p14="http://schemas.microsoft.com/office/powerpoint/2010/main" val="8048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5400" b="1" dirty="0"/>
              <a:t>Questions</a:t>
            </a:r>
            <a:r>
              <a:rPr lang="is-IS" sz="5400" b="1" dirty="0"/>
              <a:t>?</a:t>
            </a:r>
            <a:endParaRPr lang="en-US" sz="5400" b="1" dirty="0"/>
          </a:p>
        </p:txBody>
      </p:sp>
      <p:pic>
        <p:nvPicPr>
          <p:cNvPr id="6" name="Picture 5" descr="Cyberbullying_Prevention_Wee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933" y="2381329"/>
            <a:ext cx="6413453" cy="4257675"/>
          </a:xfrm>
          <a:prstGeom prst="rect">
            <a:avLst/>
          </a:prstGeom>
        </p:spPr>
      </p:pic>
    </p:spTree>
    <p:extLst>
      <p:ext uri="{BB962C8B-B14F-4D97-AF65-F5344CB8AC3E}">
        <p14:creationId xmlns:p14="http://schemas.microsoft.com/office/powerpoint/2010/main" val="207946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Follow us!</a:t>
            </a:r>
          </a:p>
        </p:txBody>
      </p:sp>
      <p:sp>
        <p:nvSpPr>
          <p:cNvPr id="3" name="TextBox 2"/>
          <p:cNvSpPr txBox="1"/>
          <p:nvPr/>
        </p:nvSpPr>
        <p:spPr>
          <a:xfrm>
            <a:off x="1377539" y="3289465"/>
            <a:ext cx="5023262" cy="769441"/>
          </a:xfrm>
          <a:prstGeom prst="rect">
            <a:avLst/>
          </a:prstGeom>
          <a:noFill/>
        </p:spPr>
        <p:txBody>
          <a:bodyPr wrap="square" rtlCol="0">
            <a:spAutoFit/>
          </a:bodyPr>
          <a:lstStyle/>
          <a:p>
            <a:r>
              <a:rPr lang="en-AU" sz="4400" dirty="0"/>
              <a:t>@</a:t>
            </a:r>
            <a:r>
              <a:rPr lang="en-AU" sz="4400" dirty="0" err="1"/>
              <a:t>Knights_scholar</a:t>
            </a:r>
            <a:endParaRPr lang="en-AU" sz="4400" dirty="0"/>
          </a:p>
        </p:txBody>
      </p:sp>
      <p:pic>
        <p:nvPicPr>
          <p:cNvPr id="2050" name="Picture 2" descr="Image result for inst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6493" y="2223319"/>
            <a:ext cx="3100654" cy="17441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4" name="Picture 16" descr="Image result for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8214" y="4987594"/>
            <a:ext cx="2857212" cy="149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6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997" y="636783"/>
            <a:ext cx="8761413" cy="706964"/>
          </a:xfrm>
        </p:spPr>
        <p:txBody>
          <a:bodyPr>
            <a:normAutofit/>
          </a:bodyPr>
          <a:lstStyle/>
          <a:p>
            <a:pPr algn="ctr"/>
            <a:r>
              <a:rPr lang="en-US" b="1" dirty="0"/>
              <a:t>Your School Counselors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225393618"/>
              </p:ext>
            </p:extLst>
          </p:nvPr>
        </p:nvGraphicFramePr>
        <p:xfrm>
          <a:off x="414338" y="1417638"/>
          <a:ext cx="5571343" cy="50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7"/>
          <p:cNvGraphicFramePr>
            <a:graphicFrameLocks noGrp="1"/>
          </p:cNvGraphicFramePr>
          <p:nvPr>
            <p:ph sz="half" idx="2"/>
            <p:extLst>
              <p:ext uri="{D42A27DB-BD31-4B8C-83A1-F6EECF244321}">
                <p14:modId xmlns:p14="http://schemas.microsoft.com/office/powerpoint/2010/main" val="117164901"/>
              </p:ext>
            </p:extLst>
          </p:nvPr>
        </p:nvGraphicFramePr>
        <p:xfrm>
          <a:off x="4686302" y="1417638"/>
          <a:ext cx="6858000" cy="54403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2073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Trebuchet MS" panose="020B0603020202020204" pitchFamily="34" charset="0"/>
              </a:rPr>
              <a:t>How do I protect myself? Let’s talk about it…</a:t>
            </a:r>
          </a:p>
        </p:txBody>
      </p:sp>
      <p:sp>
        <p:nvSpPr>
          <p:cNvPr id="5" name="Content Placeholder 4"/>
          <p:cNvSpPr>
            <a:spLocks noGrp="1"/>
          </p:cNvSpPr>
          <p:nvPr>
            <p:ph sz="half" idx="1"/>
          </p:nvPr>
        </p:nvSpPr>
        <p:spPr>
          <a:xfrm>
            <a:off x="1154954" y="2728912"/>
            <a:ext cx="4825158" cy="3783985"/>
          </a:xfrm>
        </p:spPr>
        <p:txBody>
          <a:bodyPr>
            <a:normAutofit/>
          </a:bodyPr>
          <a:lstStyle/>
          <a:p>
            <a:r>
              <a:rPr lang="en-US" sz="2800" b="1" dirty="0">
                <a:latin typeface="Trebuchet MS" panose="020B0603020202020204" pitchFamily="34" charset="0"/>
              </a:rPr>
              <a:t>Protecting Your Identity</a:t>
            </a:r>
          </a:p>
          <a:p>
            <a:r>
              <a:rPr lang="en-US" sz="2800" b="1" dirty="0">
                <a:latin typeface="Trebuchet MS" panose="020B0603020202020204" pitchFamily="34" charset="0"/>
              </a:rPr>
              <a:t>Online Relationships</a:t>
            </a:r>
          </a:p>
          <a:p>
            <a:r>
              <a:rPr lang="en-US" sz="2800" b="1" dirty="0">
                <a:latin typeface="Trebuchet MS" panose="020B0603020202020204" pitchFamily="34" charset="0"/>
              </a:rPr>
              <a:t>Online Presence</a:t>
            </a:r>
          </a:p>
          <a:p>
            <a:r>
              <a:rPr lang="en-US" sz="2800" b="1" dirty="0" err="1">
                <a:latin typeface="Trebuchet MS" panose="020B0603020202020204" pitchFamily="34" charset="0"/>
              </a:rPr>
              <a:t>Sexting</a:t>
            </a:r>
            <a:endParaRPr lang="en-US" sz="2800" b="1" dirty="0">
              <a:latin typeface="Trebuchet MS" panose="020B0603020202020204" pitchFamily="34" charset="0"/>
            </a:endParaRPr>
          </a:p>
          <a:p>
            <a:r>
              <a:rPr lang="en-US" sz="2800" b="1" dirty="0">
                <a:latin typeface="Trebuchet MS" panose="020B0603020202020204" pitchFamily="34" charset="0"/>
              </a:rPr>
              <a:t>Cyberbullying</a:t>
            </a:r>
          </a:p>
          <a:p>
            <a:r>
              <a:rPr lang="en-US" sz="2800" b="1" dirty="0">
                <a:latin typeface="Trebuchet MS" panose="020B0603020202020204" pitchFamily="34" charset="0"/>
              </a:rPr>
              <a:t>Safety tips</a:t>
            </a:r>
          </a:p>
          <a:p>
            <a:pPr marL="0" indent="0">
              <a:buNone/>
            </a:pPr>
            <a:endParaRPr lang="en-US" sz="3200" b="1" dirty="0">
              <a:latin typeface="Trebuchet MS" panose="020B0603020202020204" pitchFamily="34" charset="0"/>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0163" y="2499986"/>
            <a:ext cx="4364038" cy="4012911"/>
          </a:xfrm>
        </p:spPr>
      </p:pic>
    </p:spTree>
    <p:extLst>
      <p:ext uri="{BB962C8B-B14F-4D97-AF65-F5344CB8AC3E}">
        <p14:creationId xmlns:p14="http://schemas.microsoft.com/office/powerpoint/2010/main" val="35837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9189196" cy="1822514"/>
          </a:xfrm>
        </p:spPr>
        <p:txBody>
          <a:bodyPr/>
          <a:lstStyle/>
          <a:p>
            <a:r>
              <a:rPr lang="en-US" b="1" dirty="0"/>
              <a:t>What social media sites do you use?</a:t>
            </a:r>
          </a:p>
        </p:txBody>
      </p:sp>
      <p:sp>
        <p:nvSpPr>
          <p:cNvPr id="3" name="Text Placeholder 2"/>
          <p:cNvSpPr>
            <a:spLocks noGrp="1"/>
          </p:cNvSpPr>
          <p:nvPr>
            <p:ph type="body" idx="1"/>
          </p:nvPr>
        </p:nvSpPr>
        <p:spPr>
          <a:xfrm>
            <a:off x="1154954" y="5024967"/>
            <a:ext cx="10060734" cy="860400"/>
          </a:xfrm>
        </p:spPr>
        <p:txBody>
          <a:bodyPr>
            <a:normAutofit lnSpcReduction="10000"/>
          </a:bodyPr>
          <a:lstStyle/>
          <a:p>
            <a:r>
              <a:rPr lang="en-US" sz="2800" u="sng" dirty="0"/>
              <a:t>https://www.polleverywhere.com/free_text_polls/tlSkBlW7OJS29aK</a:t>
            </a:r>
            <a:endParaRPr lang="en-US" sz="2800" dirty="0"/>
          </a:p>
        </p:txBody>
      </p:sp>
    </p:spTree>
    <p:extLst>
      <p:ext uri="{BB962C8B-B14F-4D97-AF65-F5344CB8AC3E}">
        <p14:creationId xmlns:p14="http://schemas.microsoft.com/office/powerpoint/2010/main" val="322975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42" y="634065"/>
            <a:ext cx="8761413" cy="706964"/>
          </a:xfrm>
        </p:spPr>
        <p:txBody>
          <a:bodyPr/>
          <a:lstStyle/>
          <a:p>
            <a:r>
              <a:rPr lang="en-US" b="1" dirty="0">
                <a:latin typeface="Trebuchet MS" panose="020B0603020202020204" pitchFamily="34" charset="0"/>
              </a:rPr>
              <a:t>Internet Fame…</a:t>
            </a:r>
          </a:p>
        </p:txBody>
      </p:sp>
      <p:pic>
        <p:nvPicPr>
          <p:cNvPr id="6" name="Picture 5"/>
          <p:cNvPicPr>
            <a:picLocks noChangeAspect="1"/>
          </p:cNvPicPr>
          <p:nvPr/>
        </p:nvPicPr>
        <p:blipFill>
          <a:blip r:embed="rId2"/>
          <a:stretch>
            <a:fillRect/>
          </a:stretch>
        </p:blipFill>
        <p:spPr>
          <a:xfrm>
            <a:off x="197929" y="4611179"/>
            <a:ext cx="5256219" cy="2226623"/>
          </a:xfrm>
          <a:prstGeom prst="rect">
            <a:avLst/>
          </a:prstGeom>
        </p:spPr>
      </p:pic>
      <p:pic>
        <p:nvPicPr>
          <p:cNvPr id="1028" name="Picture 4" descr="Image result for d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494" y="1661264"/>
            <a:ext cx="4809506" cy="25035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cash me ou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5751"/>
            <a:ext cx="5070465" cy="2582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ternet f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983" y="3762390"/>
            <a:ext cx="5237017" cy="30754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4484" y="2592787"/>
            <a:ext cx="3742731" cy="233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2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Protecting Your Identity</a:t>
            </a:r>
          </a:p>
        </p:txBody>
      </p:sp>
      <p:sp>
        <p:nvSpPr>
          <p:cNvPr id="3" name="Content Placeholder 2"/>
          <p:cNvSpPr>
            <a:spLocks noGrp="1"/>
          </p:cNvSpPr>
          <p:nvPr>
            <p:ph sz="half" idx="1"/>
          </p:nvPr>
        </p:nvSpPr>
        <p:spPr>
          <a:xfrm>
            <a:off x="714376" y="2588973"/>
            <a:ext cx="5208587" cy="3759680"/>
          </a:xfrm>
        </p:spPr>
        <p:txBody>
          <a:bodyPr>
            <a:normAutofit fontScale="77500" lnSpcReduction="20000"/>
          </a:bodyPr>
          <a:lstStyle/>
          <a:p>
            <a:r>
              <a:rPr lang="en-US" sz="3200" dirty="0">
                <a:latin typeface="Trebuchet MS" panose="020B0603020202020204" pitchFamily="34" charset="0"/>
              </a:rPr>
              <a:t>Secure your profile</a:t>
            </a:r>
          </a:p>
          <a:p>
            <a:pPr marL="971550" lvl="1" indent="-514350">
              <a:buFont typeface="+mj-lt"/>
              <a:buAutoNum type="arabicPeriod"/>
            </a:pPr>
            <a:r>
              <a:rPr lang="en-US" sz="2600" dirty="0">
                <a:latin typeface="Trebuchet MS" panose="020B0603020202020204" pitchFamily="34" charset="0"/>
              </a:rPr>
              <a:t>Know who can/cannot see your profile</a:t>
            </a:r>
          </a:p>
          <a:p>
            <a:pPr marL="971550" lvl="1" indent="-514350">
              <a:buFont typeface="+mj-lt"/>
              <a:buAutoNum type="arabicPeriod"/>
            </a:pPr>
            <a:r>
              <a:rPr lang="en-US" sz="2600" dirty="0">
                <a:latin typeface="Trebuchet MS" panose="020B0603020202020204" pitchFamily="34" charset="0"/>
              </a:rPr>
              <a:t>Approve ANYTHING that can be posted on your site</a:t>
            </a:r>
          </a:p>
          <a:p>
            <a:pPr marL="971550" lvl="1" indent="-514350">
              <a:buFont typeface="+mj-lt"/>
              <a:buAutoNum type="arabicPeriod"/>
            </a:pPr>
            <a:r>
              <a:rPr lang="en-US" sz="2600" dirty="0">
                <a:latin typeface="Trebuchet MS" panose="020B0603020202020204" pitchFamily="34" charset="0"/>
              </a:rPr>
              <a:t>Know one simple rule: WHATEVER GOES ON THE INTERNET, STAYS ON THE INTERNET!!</a:t>
            </a:r>
          </a:p>
          <a:p>
            <a:pPr marL="571500" indent="-514350"/>
            <a:r>
              <a:rPr lang="en-US" sz="3100" b="1" dirty="0">
                <a:latin typeface="Trebuchet MS" panose="020B0603020202020204" pitchFamily="34" charset="0"/>
              </a:rPr>
              <a:t>NEVER </a:t>
            </a:r>
            <a:r>
              <a:rPr lang="en-US" sz="3100" dirty="0">
                <a:latin typeface="Trebuchet MS" panose="020B0603020202020204" pitchFamily="34" charset="0"/>
              </a:rPr>
              <a:t>provide personal information when requested by an unknown email</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39718" y="2431810"/>
            <a:ext cx="4712643" cy="3759680"/>
          </a:xfrm>
        </p:spPr>
      </p:pic>
    </p:spTree>
    <p:extLst>
      <p:ext uri="{BB962C8B-B14F-4D97-AF65-F5344CB8AC3E}">
        <p14:creationId xmlns:p14="http://schemas.microsoft.com/office/powerpoint/2010/main" val="258465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rebuchet MS" panose="020B0603020202020204" pitchFamily="34" charset="0"/>
              </a:rPr>
              <a:t>Privacy Settings</a:t>
            </a:r>
          </a:p>
        </p:txBody>
      </p:sp>
      <p:sp>
        <p:nvSpPr>
          <p:cNvPr id="3" name="Rectangle 2"/>
          <p:cNvSpPr/>
          <p:nvPr/>
        </p:nvSpPr>
        <p:spPr>
          <a:xfrm>
            <a:off x="704849" y="2858954"/>
            <a:ext cx="4481513" cy="2462213"/>
          </a:xfrm>
          <a:prstGeom prst="rect">
            <a:avLst/>
          </a:prstGeom>
        </p:spPr>
        <p:txBody>
          <a:bodyPr wrap="square">
            <a:spAutoFit/>
          </a:bodyPr>
          <a:lstStyle/>
          <a:p>
            <a:pPr marL="285750" indent="-285750">
              <a:buFont typeface="Arial" panose="020B0604020202020204" pitchFamily="34" charset="0"/>
              <a:buChar char="•"/>
            </a:pPr>
            <a:r>
              <a:rPr lang="en-US" sz="2200" b="1" dirty="0">
                <a:latin typeface="Trebuchet MS"/>
                <a:cs typeface="Trebuchet MS"/>
              </a:rPr>
              <a:t>For Instagram:</a:t>
            </a:r>
          </a:p>
          <a:p>
            <a:pPr marL="742950" lvl="1" indent="-285750">
              <a:buFont typeface="Arial" panose="020B0604020202020204" pitchFamily="34" charset="0"/>
              <a:buChar char="•"/>
            </a:pPr>
            <a:r>
              <a:rPr lang="en-US" sz="2200" dirty="0">
                <a:latin typeface="Trebuchet MS"/>
                <a:cs typeface="Trebuchet MS"/>
              </a:rPr>
              <a:t>Go to your settings in the top right corner of your profile</a:t>
            </a:r>
          </a:p>
          <a:p>
            <a:pPr marL="742950" lvl="1" indent="-285750">
              <a:buFont typeface="Arial" panose="020B0604020202020204" pitchFamily="34" charset="0"/>
              <a:buChar char="•"/>
            </a:pPr>
            <a:r>
              <a:rPr lang="en-US" sz="2200" dirty="0">
                <a:latin typeface="Trebuchet MS"/>
                <a:cs typeface="Trebuchet MS"/>
              </a:rPr>
              <a:t>Go down to “Account”</a:t>
            </a:r>
          </a:p>
          <a:p>
            <a:pPr marL="742950" lvl="1" indent="-285750">
              <a:buFont typeface="Arial" panose="020B0604020202020204" pitchFamily="34" charset="0"/>
              <a:buChar char="•"/>
            </a:pPr>
            <a:r>
              <a:rPr lang="en-US" sz="2200" dirty="0">
                <a:latin typeface="Trebuchet MS"/>
                <a:cs typeface="Trebuchet MS"/>
              </a:rPr>
              <a:t>Find “Private Account”</a:t>
            </a:r>
          </a:p>
          <a:p>
            <a:pPr marL="742950" lvl="1" indent="-285750">
              <a:buFont typeface="Arial" panose="020B0604020202020204" pitchFamily="34" charset="0"/>
              <a:buChar char="•"/>
            </a:pPr>
            <a:r>
              <a:rPr lang="en-US" sz="2200" dirty="0">
                <a:latin typeface="Trebuchet MS"/>
                <a:cs typeface="Trebuchet MS"/>
              </a:rPr>
              <a:t>Switch ON</a:t>
            </a:r>
          </a:p>
        </p:txBody>
      </p:sp>
      <p:pic>
        <p:nvPicPr>
          <p:cNvPr id="6" name="Picture 5"/>
          <p:cNvPicPr>
            <a:picLocks noChangeAspect="1"/>
          </p:cNvPicPr>
          <p:nvPr/>
        </p:nvPicPr>
        <p:blipFill>
          <a:blip r:embed="rId2"/>
          <a:stretch>
            <a:fillRect/>
          </a:stretch>
        </p:blipFill>
        <p:spPr>
          <a:xfrm>
            <a:off x="4897484" y="3421856"/>
            <a:ext cx="2162175" cy="2144306"/>
          </a:xfrm>
          <a:prstGeom prst="rect">
            <a:avLst/>
          </a:prstGeom>
        </p:spPr>
      </p:pic>
      <p:pic>
        <p:nvPicPr>
          <p:cNvPr id="7" name="Picture 6"/>
          <p:cNvPicPr>
            <a:picLocks noChangeAspect="1"/>
          </p:cNvPicPr>
          <p:nvPr/>
        </p:nvPicPr>
        <p:blipFill rotWithShape="1">
          <a:blip r:embed="rId3"/>
          <a:srcRect t="24944" r="-394"/>
          <a:stretch/>
        </p:blipFill>
        <p:spPr>
          <a:xfrm>
            <a:off x="7518448" y="2457450"/>
            <a:ext cx="3425778" cy="4073119"/>
          </a:xfrm>
          <a:prstGeom prst="rect">
            <a:avLst/>
          </a:prstGeom>
        </p:spPr>
      </p:pic>
    </p:spTree>
    <p:extLst>
      <p:ext uri="{BB962C8B-B14F-4D97-AF65-F5344CB8AC3E}">
        <p14:creationId xmlns:p14="http://schemas.microsoft.com/office/powerpoint/2010/main" val="3232836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2374</TotalTime>
  <Words>909</Words>
  <Application>Microsoft Office PowerPoint</Application>
  <PresentationFormat>Widescreen</PresentationFormat>
  <Paragraphs>134</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Trebuchet MS</vt:lpstr>
      <vt:lpstr>Wingdings</vt:lpstr>
      <vt:lpstr>Wingdings 3</vt:lpstr>
      <vt:lpstr>Ion Boardroom</vt:lpstr>
      <vt:lpstr>PowerPoint Presentation</vt:lpstr>
      <vt:lpstr>Class of 2020 Remind 101: Register Now!</vt:lpstr>
      <vt:lpstr>Follow us!</vt:lpstr>
      <vt:lpstr>Your School Counselors</vt:lpstr>
      <vt:lpstr>How do I protect myself? Let’s talk about it…</vt:lpstr>
      <vt:lpstr>What social media sites do you use?</vt:lpstr>
      <vt:lpstr>Internet Fame…</vt:lpstr>
      <vt:lpstr>Protecting Your Identity</vt:lpstr>
      <vt:lpstr>Privacy Settings</vt:lpstr>
      <vt:lpstr>Online relationships are… tricky</vt:lpstr>
      <vt:lpstr>Warning Signs</vt:lpstr>
      <vt:lpstr>Your online presence</vt:lpstr>
      <vt:lpstr>Remember…</vt:lpstr>
      <vt:lpstr>Sexting: Don’ts &amp; DON’TS</vt:lpstr>
      <vt:lpstr>IMPORTANT!!! </vt:lpstr>
      <vt:lpstr>Cyberbullying</vt:lpstr>
      <vt:lpstr>What is cyberbullying? </vt:lpstr>
      <vt:lpstr>Fulton County Code of Conduct</vt:lpstr>
      <vt:lpstr>But what if it happened outside of school?</vt:lpstr>
      <vt:lpstr>Consequences</vt:lpstr>
      <vt:lpstr>How to handle cyberbullying</vt:lpstr>
      <vt:lpstr>Safety Tips</vt:lpstr>
      <vt:lpstr>Questions?</vt:lpstr>
    </vt:vector>
  </TitlesOfParts>
  <Company>Fulton County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Delain, Thomas</dc:creator>
  <cp:lastModifiedBy>Graver, Heidi M</cp:lastModifiedBy>
  <cp:revision>82</cp:revision>
  <dcterms:created xsi:type="dcterms:W3CDTF">2015-09-08T15:24:53Z</dcterms:created>
  <dcterms:modified xsi:type="dcterms:W3CDTF">2018-02-05T14:16:03Z</dcterms:modified>
</cp:coreProperties>
</file>