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7" r:id="rId4"/>
    <p:sldMasterId id="2147483658" r:id="rId5"/>
    <p:sldMasterId id="2147483659" r:id="rId6"/>
    <p:sldMasterId id="2147483660" r:id="rId7"/>
    <p:sldMasterId id="2147483661" r:id="rId8"/>
    <p:sldMasterId id="2147483662" r:id="rId9"/>
    <p:sldMasterId id="2147483663" r:id="rId10"/>
    <p:sldMasterId id="2147483664" r:id="rId11"/>
    <p:sldMasterId id="2147483665" r:id="rId12"/>
    <p:sldMasterId id="2147483666"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Lst>
  <p:sldSz cy="6858000" cx="9144000"/>
  <p:notesSz cx="6858000" cy="9144000"/>
  <p:embeddedFontLst>
    <p:embeddedFont>
      <p:font typeface="Carme"/>
      <p:regular r:id="rId144"/>
    </p:embeddedFont>
    <p:embeddedFont>
      <p:font typeface="Raleway"/>
      <p:regular r:id="rId145"/>
      <p:bold r:id="rId146"/>
      <p:italic r:id="rId147"/>
      <p:boldItalic r:id="rId148"/>
    </p:embeddedFont>
    <p:embeddedFont>
      <p:font typeface="Merriweather Sans"/>
      <p:regular r:id="rId149"/>
      <p:bold r:id="rId150"/>
      <p:italic r:id="rId151"/>
      <p:boldItalic r:id="rId152"/>
    </p:embeddedFont>
    <p:embeddedFont>
      <p:font typeface="Helvetica Neue"/>
      <p:regular r:id="rId153"/>
      <p:bold r:id="rId154"/>
      <p:italic r:id="rId155"/>
      <p:boldItalic r:id="rId1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99BA59B-0292-4B79-82AD-F69A4C023946}">
  <a:tblStyle styleId="{699BA59B-0292-4B79-82AD-F69A4C023946}"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07" Type="http://schemas.openxmlformats.org/officeDocument/2006/relationships/slide" Target="slides/slide93.xml"/><Relationship Id="rId106" Type="http://schemas.openxmlformats.org/officeDocument/2006/relationships/slide" Target="slides/slide92.xml"/><Relationship Id="rId105" Type="http://schemas.openxmlformats.org/officeDocument/2006/relationships/slide" Target="slides/slide91.xml"/><Relationship Id="rId104" Type="http://schemas.openxmlformats.org/officeDocument/2006/relationships/slide" Target="slides/slide90.xml"/><Relationship Id="rId109" Type="http://schemas.openxmlformats.org/officeDocument/2006/relationships/slide" Target="slides/slide95.xml"/><Relationship Id="rId108" Type="http://schemas.openxmlformats.org/officeDocument/2006/relationships/slide" Target="slides/slide94.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103" Type="http://schemas.openxmlformats.org/officeDocument/2006/relationships/slide" Target="slides/slide89.xml"/><Relationship Id="rId102" Type="http://schemas.openxmlformats.org/officeDocument/2006/relationships/slide" Target="slides/slide88.xml"/><Relationship Id="rId101" Type="http://schemas.openxmlformats.org/officeDocument/2006/relationships/slide" Target="slides/slide87.xml"/><Relationship Id="rId100" Type="http://schemas.openxmlformats.org/officeDocument/2006/relationships/slide" Target="slides/slide86.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29" Type="http://schemas.openxmlformats.org/officeDocument/2006/relationships/slide" Target="slides/slide115.xml"/><Relationship Id="rId128" Type="http://schemas.openxmlformats.org/officeDocument/2006/relationships/slide" Target="slides/slide114.xml"/><Relationship Id="rId127" Type="http://schemas.openxmlformats.org/officeDocument/2006/relationships/slide" Target="slides/slide113.xml"/><Relationship Id="rId126" Type="http://schemas.openxmlformats.org/officeDocument/2006/relationships/slide" Target="slides/slide112.xml"/><Relationship Id="rId26" Type="http://schemas.openxmlformats.org/officeDocument/2006/relationships/slide" Target="slides/slide12.xml"/><Relationship Id="rId121" Type="http://schemas.openxmlformats.org/officeDocument/2006/relationships/slide" Target="slides/slide107.xml"/><Relationship Id="rId25" Type="http://schemas.openxmlformats.org/officeDocument/2006/relationships/slide" Target="slides/slide11.xml"/><Relationship Id="rId120" Type="http://schemas.openxmlformats.org/officeDocument/2006/relationships/slide" Target="slides/slide106.xml"/><Relationship Id="rId28" Type="http://schemas.openxmlformats.org/officeDocument/2006/relationships/slide" Target="slides/slide14.xml"/><Relationship Id="rId27" Type="http://schemas.openxmlformats.org/officeDocument/2006/relationships/slide" Target="slides/slide13.xml"/><Relationship Id="rId125" Type="http://schemas.openxmlformats.org/officeDocument/2006/relationships/slide" Target="slides/slide111.xml"/><Relationship Id="rId29" Type="http://schemas.openxmlformats.org/officeDocument/2006/relationships/slide" Target="slides/slide15.xml"/><Relationship Id="rId124" Type="http://schemas.openxmlformats.org/officeDocument/2006/relationships/slide" Target="slides/slide110.xml"/><Relationship Id="rId123" Type="http://schemas.openxmlformats.org/officeDocument/2006/relationships/slide" Target="slides/slide109.xml"/><Relationship Id="rId122" Type="http://schemas.openxmlformats.org/officeDocument/2006/relationships/slide" Target="slides/slide108.xml"/><Relationship Id="rId95" Type="http://schemas.openxmlformats.org/officeDocument/2006/relationships/slide" Target="slides/slide81.xml"/><Relationship Id="rId94" Type="http://schemas.openxmlformats.org/officeDocument/2006/relationships/slide" Target="slides/slide80.xml"/><Relationship Id="rId97" Type="http://schemas.openxmlformats.org/officeDocument/2006/relationships/slide" Target="slides/slide83.xml"/><Relationship Id="rId96" Type="http://schemas.openxmlformats.org/officeDocument/2006/relationships/slide" Target="slides/slide82.xml"/><Relationship Id="rId11" Type="http://schemas.openxmlformats.org/officeDocument/2006/relationships/slideMaster" Target="slideMasters/slideMaster8.xml"/><Relationship Id="rId99" Type="http://schemas.openxmlformats.org/officeDocument/2006/relationships/slide" Target="slides/slide85.xml"/><Relationship Id="rId10" Type="http://schemas.openxmlformats.org/officeDocument/2006/relationships/slideMaster" Target="slideMasters/slideMaster7.xml"/><Relationship Id="rId98" Type="http://schemas.openxmlformats.org/officeDocument/2006/relationships/slide" Target="slides/slide84.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91" Type="http://schemas.openxmlformats.org/officeDocument/2006/relationships/slide" Target="slides/slide77.xml"/><Relationship Id="rId90" Type="http://schemas.openxmlformats.org/officeDocument/2006/relationships/slide" Target="slides/slide76.xml"/><Relationship Id="rId93" Type="http://schemas.openxmlformats.org/officeDocument/2006/relationships/slide" Target="slides/slide79.xml"/><Relationship Id="rId92" Type="http://schemas.openxmlformats.org/officeDocument/2006/relationships/slide" Target="slides/slide78.xml"/><Relationship Id="rId118" Type="http://schemas.openxmlformats.org/officeDocument/2006/relationships/slide" Target="slides/slide104.xml"/><Relationship Id="rId117" Type="http://schemas.openxmlformats.org/officeDocument/2006/relationships/slide" Target="slides/slide103.xml"/><Relationship Id="rId116" Type="http://schemas.openxmlformats.org/officeDocument/2006/relationships/slide" Target="slides/slide102.xml"/><Relationship Id="rId115" Type="http://schemas.openxmlformats.org/officeDocument/2006/relationships/slide" Target="slides/slide101.xml"/><Relationship Id="rId119" Type="http://schemas.openxmlformats.org/officeDocument/2006/relationships/slide" Target="slides/slide105.xml"/><Relationship Id="rId15" Type="http://schemas.openxmlformats.org/officeDocument/2006/relationships/slide" Target="slides/slide1.xml"/><Relationship Id="rId110" Type="http://schemas.openxmlformats.org/officeDocument/2006/relationships/slide" Target="slides/slide96.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14" Type="http://schemas.openxmlformats.org/officeDocument/2006/relationships/slide" Target="slides/slide100.xml"/><Relationship Id="rId18" Type="http://schemas.openxmlformats.org/officeDocument/2006/relationships/slide" Target="slides/slide4.xml"/><Relationship Id="rId113" Type="http://schemas.openxmlformats.org/officeDocument/2006/relationships/slide" Target="slides/slide99.xml"/><Relationship Id="rId112" Type="http://schemas.openxmlformats.org/officeDocument/2006/relationships/slide" Target="slides/slide98.xml"/><Relationship Id="rId111" Type="http://schemas.openxmlformats.org/officeDocument/2006/relationships/slide" Target="slides/slide97.xml"/><Relationship Id="rId84" Type="http://schemas.openxmlformats.org/officeDocument/2006/relationships/slide" Target="slides/slide70.xml"/><Relationship Id="rId83" Type="http://schemas.openxmlformats.org/officeDocument/2006/relationships/slide" Target="slides/slide69.xml"/><Relationship Id="rId86" Type="http://schemas.openxmlformats.org/officeDocument/2006/relationships/slide" Target="slides/slide72.xml"/><Relationship Id="rId85" Type="http://schemas.openxmlformats.org/officeDocument/2006/relationships/slide" Target="slides/slide71.xml"/><Relationship Id="rId88" Type="http://schemas.openxmlformats.org/officeDocument/2006/relationships/slide" Target="slides/slide74.xml"/><Relationship Id="rId150" Type="http://schemas.openxmlformats.org/officeDocument/2006/relationships/font" Target="fonts/MerriweatherSans-bold.fntdata"/><Relationship Id="rId87" Type="http://schemas.openxmlformats.org/officeDocument/2006/relationships/slide" Target="slides/slide73.xml"/><Relationship Id="rId89" Type="http://schemas.openxmlformats.org/officeDocument/2006/relationships/slide" Target="slides/slide75.xml"/><Relationship Id="rId80" Type="http://schemas.openxmlformats.org/officeDocument/2006/relationships/slide" Target="slides/slide66.xml"/><Relationship Id="rId82" Type="http://schemas.openxmlformats.org/officeDocument/2006/relationships/slide" Target="slides/slide68.xml"/><Relationship Id="rId81" Type="http://schemas.openxmlformats.org/officeDocument/2006/relationships/slide" Target="slides/slide6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font" Target="fonts/MerriweatherSans-regular.fntdata"/><Relationship Id="rId4" Type="http://schemas.openxmlformats.org/officeDocument/2006/relationships/slideMaster" Target="slideMasters/slideMaster1.xml"/><Relationship Id="rId148" Type="http://schemas.openxmlformats.org/officeDocument/2006/relationships/font" Target="fonts/Raleway-boldItalic.fntdata"/><Relationship Id="rId9" Type="http://schemas.openxmlformats.org/officeDocument/2006/relationships/slideMaster" Target="slideMasters/slideMaster6.xml"/><Relationship Id="rId143" Type="http://schemas.openxmlformats.org/officeDocument/2006/relationships/slide" Target="slides/slide129.xml"/><Relationship Id="rId142" Type="http://schemas.openxmlformats.org/officeDocument/2006/relationships/slide" Target="slides/slide128.xml"/><Relationship Id="rId141" Type="http://schemas.openxmlformats.org/officeDocument/2006/relationships/slide" Target="slides/slide127.xml"/><Relationship Id="rId140" Type="http://schemas.openxmlformats.org/officeDocument/2006/relationships/slide" Target="slides/slide126.xml"/><Relationship Id="rId5" Type="http://schemas.openxmlformats.org/officeDocument/2006/relationships/slideMaster" Target="slideMasters/slideMaster2.xml"/><Relationship Id="rId147" Type="http://schemas.openxmlformats.org/officeDocument/2006/relationships/font" Target="fonts/Raleway-italic.fntdata"/><Relationship Id="rId6" Type="http://schemas.openxmlformats.org/officeDocument/2006/relationships/slideMaster" Target="slideMasters/slideMaster3.xml"/><Relationship Id="rId146" Type="http://schemas.openxmlformats.org/officeDocument/2006/relationships/font" Target="fonts/Raleway-bold.fntdata"/><Relationship Id="rId7" Type="http://schemas.openxmlformats.org/officeDocument/2006/relationships/slideMaster" Target="slideMasters/slideMaster4.xml"/><Relationship Id="rId145" Type="http://schemas.openxmlformats.org/officeDocument/2006/relationships/font" Target="fonts/Raleway-regular.fntdata"/><Relationship Id="rId8" Type="http://schemas.openxmlformats.org/officeDocument/2006/relationships/slideMaster" Target="slideMasters/slideMaster5.xml"/><Relationship Id="rId144" Type="http://schemas.openxmlformats.org/officeDocument/2006/relationships/font" Target="fonts/Carme-regular.fntdata"/><Relationship Id="rId73" Type="http://schemas.openxmlformats.org/officeDocument/2006/relationships/slide" Target="slides/slide59.xml"/><Relationship Id="rId72" Type="http://schemas.openxmlformats.org/officeDocument/2006/relationships/slide" Target="slides/slide58.xml"/><Relationship Id="rId75" Type="http://schemas.openxmlformats.org/officeDocument/2006/relationships/slide" Target="slides/slide61.xml"/><Relationship Id="rId74" Type="http://schemas.openxmlformats.org/officeDocument/2006/relationships/slide" Target="slides/slide60.xml"/><Relationship Id="rId77" Type="http://schemas.openxmlformats.org/officeDocument/2006/relationships/slide" Target="slides/slide63.xml"/><Relationship Id="rId76" Type="http://schemas.openxmlformats.org/officeDocument/2006/relationships/slide" Target="slides/slide62.xml"/><Relationship Id="rId79" Type="http://schemas.openxmlformats.org/officeDocument/2006/relationships/slide" Target="slides/slide65.xml"/><Relationship Id="rId78" Type="http://schemas.openxmlformats.org/officeDocument/2006/relationships/slide" Target="slides/slide64.xml"/><Relationship Id="rId71" Type="http://schemas.openxmlformats.org/officeDocument/2006/relationships/slide" Target="slides/slide57.xml"/><Relationship Id="rId70" Type="http://schemas.openxmlformats.org/officeDocument/2006/relationships/slide" Target="slides/slide56.xml"/><Relationship Id="rId139" Type="http://schemas.openxmlformats.org/officeDocument/2006/relationships/slide" Target="slides/slide125.xml"/><Relationship Id="rId138" Type="http://schemas.openxmlformats.org/officeDocument/2006/relationships/slide" Target="slides/slide124.xml"/><Relationship Id="rId137" Type="http://schemas.openxmlformats.org/officeDocument/2006/relationships/slide" Target="slides/slide123.xml"/><Relationship Id="rId132" Type="http://schemas.openxmlformats.org/officeDocument/2006/relationships/slide" Target="slides/slide118.xml"/><Relationship Id="rId131" Type="http://schemas.openxmlformats.org/officeDocument/2006/relationships/slide" Target="slides/slide117.xml"/><Relationship Id="rId130" Type="http://schemas.openxmlformats.org/officeDocument/2006/relationships/slide" Target="slides/slide116.xml"/><Relationship Id="rId136" Type="http://schemas.openxmlformats.org/officeDocument/2006/relationships/slide" Target="slides/slide122.xml"/><Relationship Id="rId135" Type="http://schemas.openxmlformats.org/officeDocument/2006/relationships/slide" Target="slides/slide121.xml"/><Relationship Id="rId134" Type="http://schemas.openxmlformats.org/officeDocument/2006/relationships/slide" Target="slides/slide120.xml"/><Relationship Id="rId133" Type="http://schemas.openxmlformats.org/officeDocument/2006/relationships/slide" Target="slides/slide119.xml"/><Relationship Id="rId62" Type="http://schemas.openxmlformats.org/officeDocument/2006/relationships/slide" Target="slides/slide48.xml"/><Relationship Id="rId61" Type="http://schemas.openxmlformats.org/officeDocument/2006/relationships/slide" Target="slides/slide47.xml"/><Relationship Id="rId64" Type="http://schemas.openxmlformats.org/officeDocument/2006/relationships/slide" Target="slides/slide50.xml"/><Relationship Id="rId63" Type="http://schemas.openxmlformats.org/officeDocument/2006/relationships/slide" Target="slides/slide49.xml"/><Relationship Id="rId66" Type="http://schemas.openxmlformats.org/officeDocument/2006/relationships/slide" Target="slides/slide52.xml"/><Relationship Id="rId65" Type="http://schemas.openxmlformats.org/officeDocument/2006/relationships/slide" Target="slides/slide51.xml"/><Relationship Id="rId68" Type="http://schemas.openxmlformats.org/officeDocument/2006/relationships/slide" Target="slides/slide54.xml"/><Relationship Id="rId67" Type="http://schemas.openxmlformats.org/officeDocument/2006/relationships/slide" Target="slides/slide53.xml"/><Relationship Id="rId60" Type="http://schemas.openxmlformats.org/officeDocument/2006/relationships/slide" Target="slides/slide46.xml"/><Relationship Id="rId69" Type="http://schemas.openxmlformats.org/officeDocument/2006/relationships/slide" Target="slides/slide5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55" Type="http://schemas.openxmlformats.org/officeDocument/2006/relationships/slide" Target="slides/slide41.xml"/><Relationship Id="rId54" Type="http://schemas.openxmlformats.org/officeDocument/2006/relationships/slide" Target="slides/slide40.xml"/><Relationship Id="rId57" Type="http://schemas.openxmlformats.org/officeDocument/2006/relationships/slide" Target="slides/slide43.xml"/><Relationship Id="rId56" Type="http://schemas.openxmlformats.org/officeDocument/2006/relationships/slide" Target="slides/slide42.xml"/><Relationship Id="rId59" Type="http://schemas.openxmlformats.org/officeDocument/2006/relationships/slide" Target="slides/slide45.xml"/><Relationship Id="rId154" Type="http://schemas.openxmlformats.org/officeDocument/2006/relationships/font" Target="fonts/HelveticaNeue-bold.fntdata"/><Relationship Id="rId58" Type="http://schemas.openxmlformats.org/officeDocument/2006/relationships/slide" Target="slides/slide44.xml"/><Relationship Id="rId153" Type="http://schemas.openxmlformats.org/officeDocument/2006/relationships/font" Target="fonts/HelveticaNeue-regular.fntdata"/><Relationship Id="rId152" Type="http://schemas.openxmlformats.org/officeDocument/2006/relationships/font" Target="fonts/MerriweatherSans-boldItalic.fntdata"/><Relationship Id="rId151" Type="http://schemas.openxmlformats.org/officeDocument/2006/relationships/font" Target="fonts/MerriweatherSans-italic.fntdata"/><Relationship Id="rId156" Type="http://schemas.openxmlformats.org/officeDocument/2006/relationships/font" Target="fonts/HelveticaNeue-boldItalic.fntdata"/><Relationship Id="rId155"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24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1" name="Shape 1131"/>
        <p:cNvGrpSpPr/>
        <p:nvPr/>
      </p:nvGrpSpPr>
      <p:grpSpPr>
        <a:xfrm>
          <a:off x="0" y="0"/>
          <a:ext cx="0" cy="0"/>
          <a:chOff x="0" y="0"/>
          <a:chExt cx="0" cy="0"/>
        </a:xfrm>
      </p:grpSpPr>
      <p:sp>
        <p:nvSpPr>
          <p:cNvPr id="1132" name="Shape 1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33" name="Shape 1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7" name="Shape 1137"/>
        <p:cNvGrpSpPr/>
        <p:nvPr/>
      </p:nvGrpSpPr>
      <p:grpSpPr>
        <a:xfrm>
          <a:off x="0" y="0"/>
          <a:ext cx="0" cy="0"/>
          <a:chOff x="0" y="0"/>
          <a:chExt cx="0" cy="0"/>
        </a:xfrm>
      </p:grpSpPr>
      <p:sp>
        <p:nvSpPr>
          <p:cNvPr id="1138" name="Shape 1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39" name="Shape 1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4" name="Shape 1144"/>
        <p:cNvGrpSpPr/>
        <p:nvPr/>
      </p:nvGrpSpPr>
      <p:grpSpPr>
        <a:xfrm>
          <a:off x="0" y="0"/>
          <a:ext cx="0" cy="0"/>
          <a:chOff x="0" y="0"/>
          <a:chExt cx="0" cy="0"/>
        </a:xfrm>
      </p:grpSpPr>
      <p:sp>
        <p:nvSpPr>
          <p:cNvPr id="1145" name="Shape 1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46" name="Shape 1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0" name="Shape 1150"/>
        <p:cNvGrpSpPr/>
        <p:nvPr/>
      </p:nvGrpSpPr>
      <p:grpSpPr>
        <a:xfrm>
          <a:off x="0" y="0"/>
          <a:ext cx="0" cy="0"/>
          <a:chOff x="0" y="0"/>
          <a:chExt cx="0" cy="0"/>
        </a:xfrm>
      </p:grpSpPr>
      <p:sp>
        <p:nvSpPr>
          <p:cNvPr id="1151" name="Shape 1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52" name="Shape 1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0" name="Shape 1160"/>
        <p:cNvGrpSpPr/>
        <p:nvPr/>
      </p:nvGrpSpPr>
      <p:grpSpPr>
        <a:xfrm>
          <a:off x="0" y="0"/>
          <a:ext cx="0" cy="0"/>
          <a:chOff x="0" y="0"/>
          <a:chExt cx="0" cy="0"/>
        </a:xfrm>
      </p:grpSpPr>
      <p:sp>
        <p:nvSpPr>
          <p:cNvPr id="1161" name="Shape 1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62" name="Shape 1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6" name="Shape 1166"/>
        <p:cNvGrpSpPr/>
        <p:nvPr/>
      </p:nvGrpSpPr>
      <p:grpSpPr>
        <a:xfrm>
          <a:off x="0" y="0"/>
          <a:ext cx="0" cy="0"/>
          <a:chOff x="0" y="0"/>
          <a:chExt cx="0" cy="0"/>
        </a:xfrm>
      </p:grpSpPr>
      <p:sp>
        <p:nvSpPr>
          <p:cNvPr id="1167" name="Shape 1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68" name="Shape 1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6" name="Shape 1176"/>
        <p:cNvGrpSpPr/>
        <p:nvPr/>
      </p:nvGrpSpPr>
      <p:grpSpPr>
        <a:xfrm>
          <a:off x="0" y="0"/>
          <a:ext cx="0" cy="0"/>
          <a:chOff x="0" y="0"/>
          <a:chExt cx="0" cy="0"/>
        </a:xfrm>
      </p:grpSpPr>
      <p:sp>
        <p:nvSpPr>
          <p:cNvPr id="1177" name="Shape 1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78" name="Shape 1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3" name="Shape 1183"/>
        <p:cNvGrpSpPr/>
        <p:nvPr/>
      </p:nvGrpSpPr>
      <p:grpSpPr>
        <a:xfrm>
          <a:off x="0" y="0"/>
          <a:ext cx="0" cy="0"/>
          <a:chOff x="0" y="0"/>
          <a:chExt cx="0" cy="0"/>
        </a:xfrm>
      </p:grpSpPr>
      <p:sp>
        <p:nvSpPr>
          <p:cNvPr id="1184" name="Shape 1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85" name="Shape 1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9" name="Shape 1189"/>
        <p:cNvGrpSpPr/>
        <p:nvPr/>
      </p:nvGrpSpPr>
      <p:grpSpPr>
        <a:xfrm>
          <a:off x="0" y="0"/>
          <a:ext cx="0" cy="0"/>
          <a:chOff x="0" y="0"/>
          <a:chExt cx="0" cy="0"/>
        </a:xfrm>
      </p:grpSpPr>
      <p:sp>
        <p:nvSpPr>
          <p:cNvPr id="1190" name="Shape 1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1" name="Shape 1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6" name="Shape 1196"/>
        <p:cNvGrpSpPr/>
        <p:nvPr/>
      </p:nvGrpSpPr>
      <p:grpSpPr>
        <a:xfrm>
          <a:off x="0" y="0"/>
          <a:ext cx="0" cy="0"/>
          <a:chOff x="0" y="0"/>
          <a:chExt cx="0" cy="0"/>
        </a:xfrm>
      </p:grpSpPr>
      <p:sp>
        <p:nvSpPr>
          <p:cNvPr id="1197" name="Shape 1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8" name="Shape 1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6" name="Shape 1206"/>
        <p:cNvGrpSpPr/>
        <p:nvPr/>
      </p:nvGrpSpPr>
      <p:grpSpPr>
        <a:xfrm>
          <a:off x="0" y="0"/>
          <a:ext cx="0" cy="0"/>
          <a:chOff x="0" y="0"/>
          <a:chExt cx="0" cy="0"/>
        </a:xfrm>
      </p:grpSpPr>
      <p:sp>
        <p:nvSpPr>
          <p:cNvPr id="1207" name="Shape 1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08" name="Shape 1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3" name="Shape 1223"/>
        <p:cNvGrpSpPr/>
        <p:nvPr/>
      </p:nvGrpSpPr>
      <p:grpSpPr>
        <a:xfrm>
          <a:off x="0" y="0"/>
          <a:ext cx="0" cy="0"/>
          <a:chOff x="0" y="0"/>
          <a:chExt cx="0" cy="0"/>
        </a:xfrm>
      </p:grpSpPr>
      <p:sp>
        <p:nvSpPr>
          <p:cNvPr id="1224" name="Shape 1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25" name="Shape 1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6" name="Shape 1236"/>
        <p:cNvGrpSpPr/>
        <p:nvPr/>
      </p:nvGrpSpPr>
      <p:grpSpPr>
        <a:xfrm>
          <a:off x="0" y="0"/>
          <a:ext cx="0" cy="0"/>
          <a:chOff x="0" y="0"/>
          <a:chExt cx="0" cy="0"/>
        </a:xfrm>
      </p:grpSpPr>
      <p:sp>
        <p:nvSpPr>
          <p:cNvPr id="1237" name="Shape 1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38" name="Shape 1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2" name="Shape 1242"/>
        <p:cNvGrpSpPr/>
        <p:nvPr/>
      </p:nvGrpSpPr>
      <p:grpSpPr>
        <a:xfrm>
          <a:off x="0" y="0"/>
          <a:ext cx="0" cy="0"/>
          <a:chOff x="0" y="0"/>
          <a:chExt cx="0" cy="0"/>
        </a:xfrm>
      </p:grpSpPr>
      <p:sp>
        <p:nvSpPr>
          <p:cNvPr id="1243" name="Shape 12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44" name="Shape 1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5" name="Shape 1255"/>
        <p:cNvGrpSpPr/>
        <p:nvPr/>
      </p:nvGrpSpPr>
      <p:grpSpPr>
        <a:xfrm>
          <a:off x="0" y="0"/>
          <a:ext cx="0" cy="0"/>
          <a:chOff x="0" y="0"/>
          <a:chExt cx="0" cy="0"/>
        </a:xfrm>
      </p:grpSpPr>
      <p:sp>
        <p:nvSpPr>
          <p:cNvPr id="1256" name="Shape 12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57" name="Shape 1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3" name="Shape 1263"/>
        <p:cNvGrpSpPr/>
        <p:nvPr/>
      </p:nvGrpSpPr>
      <p:grpSpPr>
        <a:xfrm>
          <a:off x="0" y="0"/>
          <a:ext cx="0" cy="0"/>
          <a:chOff x="0" y="0"/>
          <a:chExt cx="0" cy="0"/>
        </a:xfrm>
      </p:grpSpPr>
      <p:sp>
        <p:nvSpPr>
          <p:cNvPr id="1264" name="Shape 12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65" name="Shape 1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5" name="Shape 1285"/>
        <p:cNvGrpSpPr/>
        <p:nvPr/>
      </p:nvGrpSpPr>
      <p:grpSpPr>
        <a:xfrm>
          <a:off x="0" y="0"/>
          <a:ext cx="0" cy="0"/>
          <a:chOff x="0" y="0"/>
          <a:chExt cx="0" cy="0"/>
        </a:xfrm>
      </p:grpSpPr>
      <p:sp>
        <p:nvSpPr>
          <p:cNvPr id="1286" name="Shape 12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87" name="Shape 1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2" name="Shape 1292"/>
        <p:cNvGrpSpPr/>
        <p:nvPr/>
      </p:nvGrpSpPr>
      <p:grpSpPr>
        <a:xfrm>
          <a:off x="0" y="0"/>
          <a:ext cx="0" cy="0"/>
          <a:chOff x="0" y="0"/>
          <a:chExt cx="0" cy="0"/>
        </a:xfrm>
      </p:grpSpPr>
      <p:sp>
        <p:nvSpPr>
          <p:cNvPr id="1293" name="Shape 12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94" name="Shape 1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5" name="Shape 1305"/>
        <p:cNvGrpSpPr/>
        <p:nvPr/>
      </p:nvGrpSpPr>
      <p:grpSpPr>
        <a:xfrm>
          <a:off x="0" y="0"/>
          <a:ext cx="0" cy="0"/>
          <a:chOff x="0" y="0"/>
          <a:chExt cx="0" cy="0"/>
        </a:xfrm>
      </p:grpSpPr>
      <p:sp>
        <p:nvSpPr>
          <p:cNvPr id="1306" name="Shape 1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07" name="Shape 1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9" name="Shape 1319"/>
        <p:cNvGrpSpPr/>
        <p:nvPr/>
      </p:nvGrpSpPr>
      <p:grpSpPr>
        <a:xfrm>
          <a:off x="0" y="0"/>
          <a:ext cx="0" cy="0"/>
          <a:chOff x="0" y="0"/>
          <a:chExt cx="0" cy="0"/>
        </a:xfrm>
      </p:grpSpPr>
      <p:sp>
        <p:nvSpPr>
          <p:cNvPr id="1320" name="Shape 13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21" name="Shape 1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9" name="Shape 1329"/>
        <p:cNvGrpSpPr/>
        <p:nvPr/>
      </p:nvGrpSpPr>
      <p:grpSpPr>
        <a:xfrm>
          <a:off x="0" y="0"/>
          <a:ext cx="0" cy="0"/>
          <a:chOff x="0" y="0"/>
          <a:chExt cx="0" cy="0"/>
        </a:xfrm>
      </p:grpSpPr>
      <p:sp>
        <p:nvSpPr>
          <p:cNvPr id="1330" name="Shape 13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31" name="Shape 1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5" name="Shape 1335"/>
        <p:cNvGrpSpPr/>
        <p:nvPr/>
      </p:nvGrpSpPr>
      <p:grpSpPr>
        <a:xfrm>
          <a:off x="0" y="0"/>
          <a:ext cx="0" cy="0"/>
          <a:chOff x="0" y="0"/>
          <a:chExt cx="0" cy="0"/>
        </a:xfrm>
      </p:grpSpPr>
      <p:sp>
        <p:nvSpPr>
          <p:cNvPr id="1336" name="Shape 13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37" name="Shape 1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2" name="Shape 1342"/>
        <p:cNvGrpSpPr/>
        <p:nvPr/>
      </p:nvGrpSpPr>
      <p:grpSpPr>
        <a:xfrm>
          <a:off x="0" y="0"/>
          <a:ext cx="0" cy="0"/>
          <a:chOff x="0" y="0"/>
          <a:chExt cx="0" cy="0"/>
        </a:xfrm>
      </p:grpSpPr>
      <p:sp>
        <p:nvSpPr>
          <p:cNvPr id="1343" name="Shape 13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44" name="Shape 1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9" name="Shape 1349"/>
        <p:cNvGrpSpPr/>
        <p:nvPr/>
      </p:nvGrpSpPr>
      <p:grpSpPr>
        <a:xfrm>
          <a:off x="0" y="0"/>
          <a:ext cx="0" cy="0"/>
          <a:chOff x="0" y="0"/>
          <a:chExt cx="0" cy="0"/>
        </a:xfrm>
      </p:grpSpPr>
      <p:sp>
        <p:nvSpPr>
          <p:cNvPr id="1350" name="Shape 13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51" name="Shape 1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6" name="Shape 1356"/>
        <p:cNvGrpSpPr/>
        <p:nvPr/>
      </p:nvGrpSpPr>
      <p:grpSpPr>
        <a:xfrm>
          <a:off x="0" y="0"/>
          <a:ext cx="0" cy="0"/>
          <a:chOff x="0" y="0"/>
          <a:chExt cx="0" cy="0"/>
        </a:xfrm>
      </p:grpSpPr>
      <p:sp>
        <p:nvSpPr>
          <p:cNvPr id="1357" name="Shape 13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58" name="Shape 1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8" name="Shape 1388"/>
        <p:cNvGrpSpPr/>
        <p:nvPr/>
      </p:nvGrpSpPr>
      <p:grpSpPr>
        <a:xfrm>
          <a:off x="0" y="0"/>
          <a:ext cx="0" cy="0"/>
          <a:chOff x="0" y="0"/>
          <a:chExt cx="0" cy="0"/>
        </a:xfrm>
      </p:grpSpPr>
      <p:sp>
        <p:nvSpPr>
          <p:cNvPr id="1389" name="Shape 13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90" name="Shape 1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3" name="Shape 1413"/>
        <p:cNvGrpSpPr/>
        <p:nvPr/>
      </p:nvGrpSpPr>
      <p:grpSpPr>
        <a:xfrm>
          <a:off x="0" y="0"/>
          <a:ext cx="0" cy="0"/>
          <a:chOff x="0" y="0"/>
          <a:chExt cx="0" cy="0"/>
        </a:xfrm>
      </p:grpSpPr>
      <p:sp>
        <p:nvSpPr>
          <p:cNvPr id="1414" name="Shape 14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5" name="Shape 14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4" name="Shape 1424"/>
        <p:cNvGrpSpPr/>
        <p:nvPr/>
      </p:nvGrpSpPr>
      <p:grpSpPr>
        <a:xfrm>
          <a:off x="0" y="0"/>
          <a:ext cx="0" cy="0"/>
          <a:chOff x="0" y="0"/>
          <a:chExt cx="0" cy="0"/>
        </a:xfrm>
      </p:grpSpPr>
      <p:sp>
        <p:nvSpPr>
          <p:cNvPr id="1425" name="Shape 14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26" name="Shape 14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0" name="Shape 1430"/>
        <p:cNvGrpSpPr/>
        <p:nvPr/>
      </p:nvGrpSpPr>
      <p:grpSpPr>
        <a:xfrm>
          <a:off x="0" y="0"/>
          <a:ext cx="0" cy="0"/>
          <a:chOff x="0" y="0"/>
          <a:chExt cx="0" cy="0"/>
        </a:xfrm>
      </p:grpSpPr>
      <p:sp>
        <p:nvSpPr>
          <p:cNvPr id="1431" name="Shape 14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32" name="Shape 1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6" name="Shape 1436"/>
        <p:cNvGrpSpPr/>
        <p:nvPr/>
      </p:nvGrpSpPr>
      <p:grpSpPr>
        <a:xfrm>
          <a:off x="0" y="0"/>
          <a:ext cx="0" cy="0"/>
          <a:chOff x="0" y="0"/>
          <a:chExt cx="0" cy="0"/>
        </a:xfrm>
      </p:grpSpPr>
      <p:sp>
        <p:nvSpPr>
          <p:cNvPr id="1437" name="Shape 14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38" name="Shape 1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3" name="Shape 3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8" name="Shape 4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9" name="Shape 4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5" name="Shape 4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3" name="Shape 4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7" name="Shape 4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06" name="Shape 5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15" name="Shape 5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25" name="Shape 5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8" name="Shape 538"/>
        <p:cNvGrpSpPr/>
        <p:nvPr/>
      </p:nvGrpSpPr>
      <p:grpSpPr>
        <a:xfrm>
          <a:off x="0" y="0"/>
          <a:ext cx="0" cy="0"/>
          <a:chOff x="0" y="0"/>
          <a:chExt cx="0" cy="0"/>
        </a:xfrm>
      </p:grpSpPr>
      <p:sp>
        <p:nvSpPr>
          <p:cNvPr id="539" name="Shape 5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40" name="Shape 5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49" name="Shape 5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58" name="Shape 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76" name="Shape 5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3" name="Shape 583"/>
        <p:cNvGrpSpPr/>
        <p:nvPr/>
      </p:nvGrpSpPr>
      <p:grpSpPr>
        <a:xfrm>
          <a:off x="0" y="0"/>
          <a:ext cx="0" cy="0"/>
          <a:chOff x="0" y="0"/>
          <a:chExt cx="0" cy="0"/>
        </a:xfrm>
      </p:grpSpPr>
      <p:sp>
        <p:nvSpPr>
          <p:cNvPr id="584" name="Shape 5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85" name="Shape 5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95" name="Shape 5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7" name="Shape 607"/>
        <p:cNvGrpSpPr/>
        <p:nvPr/>
      </p:nvGrpSpPr>
      <p:grpSpPr>
        <a:xfrm>
          <a:off x="0" y="0"/>
          <a:ext cx="0" cy="0"/>
          <a:chOff x="0" y="0"/>
          <a:chExt cx="0" cy="0"/>
        </a:xfrm>
      </p:grpSpPr>
      <p:sp>
        <p:nvSpPr>
          <p:cNvPr id="608" name="Shape 6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09" name="Shape 6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32" name="Shape 6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40" name="Shape 6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47" name="Shape 6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54" name="Shape 6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60" name="Shape 6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85" name="Shape 6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9" name="Shape 689"/>
        <p:cNvGrpSpPr/>
        <p:nvPr/>
      </p:nvGrpSpPr>
      <p:grpSpPr>
        <a:xfrm>
          <a:off x="0" y="0"/>
          <a:ext cx="0" cy="0"/>
          <a:chOff x="0" y="0"/>
          <a:chExt cx="0" cy="0"/>
        </a:xfrm>
      </p:grpSpPr>
      <p:sp>
        <p:nvSpPr>
          <p:cNvPr id="690" name="Shape 6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91" name="Shape 6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5" name="Shape 695"/>
        <p:cNvGrpSpPr/>
        <p:nvPr/>
      </p:nvGrpSpPr>
      <p:grpSpPr>
        <a:xfrm>
          <a:off x="0" y="0"/>
          <a:ext cx="0" cy="0"/>
          <a:chOff x="0" y="0"/>
          <a:chExt cx="0" cy="0"/>
        </a:xfrm>
      </p:grpSpPr>
      <p:sp>
        <p:nvSpPr>
          <p:cNvPr id="696" name="Shape 6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97" name="Shape 6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04" name="Shape 7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3" name="Shape 713"/>
        <p:cNvGrpSpPr/>
        <p:nvPr/>
      </p:nvGrpSpPr>
      <p:grpSpPr>
        <a:xfrm>
          <a:off x="0" y="0"/>
          <a:ext cx="0" cy="0"/>
          <a:chOff x="0" y="0"/>
          <a:chExt cx="0" cy="0"/>
        </a:xfrm>
      </p:grpSpPr>
      <p:sp>
        <p:nvSpPr>
          <p:cNvPr id="714" name="Shape 7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15" name="Shape 7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0" name="Shape 720"/>
        <p:cNvGrpSpPr/>
        <p:nvPr/>
      </p:nvGrpSpPr>
      <p:grpSpPr>
        <a:xfrm>
          <a:off x="0" y="0"/>
          <a:ext cx="0" cy="0"/>
          <a:chOff x="0" y="0"/>
          <a:chExt cx="0" cy="0"/>
        </a:xfrm>
      </p:grpSpPr>
      <p:sp>
        <p:nvSpPr>
          <p:cNvPr id="721" name="Shape 7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22" name="Shape 7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9" name="Shape 749"/>
        <p:cNvGrpSpPr/>
        <p:nvPr/>
      </p:nvGrpSpPr>
      <p:grpSpPr>
        <a:xfrm>
          <a:off x="0" y="0"/>
          <a:ext cx="0" cy="0"/>
          <a:chOff x="0" y="0"/>
          <a:chExt cx="0" cy="0"/>
        </a:xfrm>
      </p:grpSpPr>
      <p:sp>
        <p:nvSpPr>
          <p:cNvPr id="750" name="Shape 7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51" name="Shape 7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6" name="Shape 756"/>
        <p:cNvGrpSpPr/>
        <p:nvPr/>
      </p:nvGrpSpPr>
      <p:grpSpPr>
        <a:xfrm>
          <a:off x="0" y="0"/>
          <a:ext cx="0" cy="0"/>
          <a:chOff x="0" y="0"/>
          <a:chExt cx="0" cy="0"/>
        </a:xfrm>
      </p:grpSpPr>
      <p:sp>
        <p:nvSpPr>
          <p:cNvPr id="757" name="Shape 7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58" name="Shape 7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3" name="Shape 763"/>
        <p:cNvGrpSpPr/>
        <p:nvPr/>
      </p:nvGrpSpPr>
      <p:grpSpPr>
        <a:xfrm>
          <a:off x="0" y="0"/>
          <a:ext cx="0" cy="0"/>
          <a:chOff x="0" y="0"/>
          <a:chExt cx="0" cy="0"/>
        </a:xfrm>
      </p:grpSpPr>
      <p:sp>
        <p:nvSpPr>
          <p:cNvPr id="764" name="Shape 7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65" name="Shape 7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2" name="Shape 772"/>
        <p:cNvGrpSpPr/>
        <p:nvPr/>
      </p:nvGrpSpPr>
      <p:grpSpPr>
        <a:xfrm>
          <a:off x="0" y="0"/>
          <a:ext cx="0" cy="0"/>
          <a:chOff x="0" y="0"/>
          <a:chExt cx="0" cy="0"/>
        </a:xfrm>
      </p:grpSpPr>
      <p:sp>
        <p:nvSpPr>
          <p:cNvPr id="773" name="Shape 7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74" name="Shape 7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1" name="Shape 781"/>
        <p:cNvGrpSpPr/>
        <p:nvPr/>
      </p:nvGrpSpPr>
      <p:grpSpPr>
        <a:xfrm>
          <a:off x="0" y="0"/>
          <a:ext cx="0" cy="0"/>
          <a:chOff x="0" y="0"/>
          <a:chExt cx="0" cy="0"/>
        </a:xfrm>
      </p:grpSpPr>
      <p:sp>
        <p:nvSpPr>
          <p:cNvPr id="782" name="Shape 7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83" name="Shape 7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8" name="Shape 788"/>
        <p:cNvGrpSpPr/>
        <p:nvPr/>
      </p:nvGrpSpPr>
      <p:grpSpPr>
        <a:xfrm>
          <a:off x="0" y="0"/>
          <a:ext cx="0" cy="0"/>
          <a:chOff x="0" y="0"/>
          <a:chExt cx="0" cy="0"/>
        </a:xfrm>
      </p:grpSpPr>
      <p:sp>
        <p:nvSpPr>
          <p:cNvPr id="789" name="Shape 7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90" name="Shape 7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8" name="Shape 798"/>
        <p:cNvGrpSpPr/>
        <p:nvPr/>
      </p:nvGrpSpPr>
      <p:grpSpPr>
        <a:xfrm>
          <a:off x="0" y="0"/>
          <a:ext cx="0" cy="0"/>
          <a:chOff x="0" y="0"/>
          <a:chExt cx="0" cy="0"/>
        </a:xfrm>
      </p:grpSpPr>
      <p:sp>
        <p:nvSpPr>
          <p:cNvPr id="799" name="Shape 7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00" name="Shape 8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5" name="Shape 805"/>
        <p:cNvGrpSpPr/>
        <p:nvPr/>
      </p:nvGrpSpPr>
      <p:grpSpPr>
        <a:xfrm>
          <a:off x="0" y="0"/>
          <a:ext cx="0" cy="0"/>
          <a:chOff x="0" y="0"/>
          <a:chExt cx="0" cy="0"/>
        </a:xfrm>
      </p:grpSpPr>
      <p:sp>
        <p:nvSpPr>
          <p:cNvPr id="806" name="Shape 8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07" name="Shape 8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4" name="Shape 814"/>
        <p:cNvGrpSpPr/>
        <p:nvPr/>
      </p:nvGrpSpPr>
      <p:grpSpPr>
        <a:xfrm>
          <a:off x="0" y="0"/>
          <a:ext cx="0" cy="0"/>
          <a:chOff x="0" y="0"/>
          <a:chExt cx="0" cy="0"/>
        </a:xfrm>
      </p:grpSpPr>
      <p:sp>
        <p:nvSpPr>
          <p:cNvPr id="815" name="Shape 8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16" name="Shape 8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3" name="Shape 823"/>
        <p:cNvGrpSpPr/>
        <p:nvPr/>
      </p:nvGrpSpPr>
      <p:grpSpPr>
        <a:xfrm>
          <a:off x="0" y="0"/>
          <a:ext cx="0" cy="0"/>
          <a:chOff x="0" y="0"/>
          <a:chExt cx="0" cy="0"/>
        </a:xfrm>
      </p:grpSpPr>
      <p:sp>
        <p:nvSpPr>
          <p:cNvPr id="824" name="Shape 8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25" name="Shape 8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9" name="Shape 829"/>
        <p:cNvGrpSpPr/>
        <p:nvPr/>
      </p:nvGrpSpPr>
      <p:grpSpPr>
        <a:xfrm>
          <a:off x="0" y="0"/>
          <a:ext cx="0" cy="0"/>
          <a:chOff x="0" y="0"/>
          <a:chExt cx="0" cy="0"/>
        </a:xfrm>
      </p:grpSpPr>
      <p:sp>
        <p:nvSpPr>
          <p:cNvPr id="830" name="Shape 8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31" name="Shape 8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6" name="Shape 836"/>
        <p:cNvGrpSpPr/>
        <p:nvPr/>
      </p:nvGrpSpPr>
      <p:grpSpPr>
        <a:xfrm>
          <a:off x="0" y="0"/>
          <a:ext cx="0" cy="0"/>
          <a:chOff x="0" y="0"/>
          <a:chExt cx="0" cy="0"/>
        </a:xfrm>
      </p:grpSpPr>
      <p:sp>
        <p:nvSpPr>
          <p:cNvPr id="837" name="Shape 8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38" name="Shape 8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2" name="Shape 842"/>
        <p:cNvGrpSpPr/>
        <p:nvPr/>
      </p:nvGrpSpPr>
      <p:grpSpPr>
        <a:xfrm>
          <a:off x="0" y="0"/>
          <a:ext cx="0" cy="0"/>
          <a:chOff x="0" y="0"/>
          <a:chExt cx="0" cy="0"/>
        </a:xfrm>
      </p:grpSpPr>
      <p:sp>
        <p:nvSpPr>
          <p:cNvPr id="843" name="Shape 8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44" name="Shape 8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0" name="Shape 850"/>
        <p:cNvGrpSpPr/>
        <p:nvPr/>
      </p:nvGrpSpPr>
      <p:grpSpPr>
        <a:xfrm>
          <a:off x="0" y="0"/>
          <a:ext cx="0" cy="0"/>
          <a:chOff x="0" y="0"/>
          <a:chExt cx="0" cy="0"/>
        </a:xfrm>
      </p:grpSpPr>
      <p:sp>
        <p:nvSpPr>
          <p:cNvPr id="851" name="Shape 8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52" name="Shape 8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6" name="Shape 856"/>
        <p:cNvGrpSpPr/>
        <p:nvPr/>
      </p:nvGrpSpPr>
      <p:grpSpPr>
        <a:xfrm>
          <a:off x="0" y="0"/>
          <a:ext cx="0" cy="0"/>
          <a:chOff x="0" y="0"/>
          <a:chExt cx="0" cy="0"/>
        </a:xfrm>
      </p:grpSpPr>
      <p:sp>
        <p:nvSpPr>
          <p:cNvPr id="857" name="Shape 8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58" name="Shape 8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2" name="Shape 862"/>
        <p:cNvGrpSpPr/>
        <p:nvPr/>
      </p:nvGrpSpPr>
      <p:grpSpPr>
        <a:xfrm>
          <a:off x="0" y="0"/>
          <a:ext cx="0" cy="0"/>
          <a:chOff x="0" y="0"/>
          <a:chExt cx="0" cy="0"/>
        </a:xfrm>
      </p:grpSpPr>
      <p:sp>
        <p:nvSpPr>
          <p:cNvPr id="863" name="Shape 8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4" name="Shape 8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0" name="Shape 880"/>
        <p:cNvGrpSpPr/>
        <p:nvPr/>
      </p:nvGrpSpPr>
      <p:grpSpPr>
        <a:xfrm>
          <a:off x="0" y="0"/>
          <a:ext cx="0" cy="0"/>
          <a:chOff x="0" y="0"/>
          <a:chExt cx="0" cy="0"/>
        </a:xfrm>
      </p:grpSpPr>
      <p:sp>
        <p:nvSpPr>
          <p:cNvPr id="881" name="Shape 8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82" name="Shape 8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8" name="Shape 888"/>
        <p:cNvGrpSpPr/>
        <p:nvPr/>
      </p:nvGrpSpPr>
      <p:grpSpPr>
        <a:xfrm>
          <a:off x="0" y="0"/>
          <a:ext cx="0" cy="0"/>
          <a:chOff x="0" y="0"/>
          <a:chExt cx="0" cy="0"/>
        </a:xfrm>
      </p:grpSpPr>
      <p:sp>
        <p:nvSpPr>
          <p:cNvPr id="889" name="Shape 8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90" name="Shape 8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0" name="Shape 900"/>
        <p:cNvGrpSpPr/>
        <p:nvPr/>
      </p:nvGrpSpPr>
      <p:grpSpPr>
        <a:xfrm>
          <a:off x="0" y="0"/>
          <a:ext cx="0" cy="0"/>
          <a:chOff x="0" y="0"/>
          <a:chExt cx="0" cy="0"/>
        </a:xfrm>
      </p:grpSpPr>
      <p:sp>
        <p:nvSpPr>
          <p:cNvPr id="901" name="Shape 9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02" name="Shape 9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6" name="Shape 906"/>
        <p:cNvGrpSpPr/>
        <p:nvPr/>
      </p:nvGrpSpPr>
      <p:grpSpPr>
        <a:xfrm>
          <a:off x="0" y="0"/>
          <a:ext cx="0" cy="0"/>
          <a:chOff x="0" y="0"/>
          <a:chExt cx="0" cy="0"/>
        </a:xfrm>
      </p:grpSpPr>
      <p:sp>
        <p:nvSpPr>
          <p:cNvPr id="907" name="Shape 9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08" name="Shape 9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4" name="Shape 914"/>
        <p:cNvGrpSpPr/>
        <p:nvPr/>
      </p:nvGrpSpPr>
      <p:grpSpPr>
        <a:xfrm>
          <a:off x="0" y="0"/>
          <a:ext cx="0" cy="0"/>
          <a:chOff x="0" y="0"/>
          <a:chExt cx="0" cy="0"/>
        </a:xfrm>
      </p:grpSpPr>
      <p:sp>
        <p:nvSpPr>
          <p:cNvPr id="915" name="Shape 9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16" name="Shape 9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2" name="Shape 922"/>
        <p:cNvGrpSpPr/>
        <p:nvPr/>
      </p:nvGrpSpPr>
      <p:grpSpPr>
        <a:xfrm>
          <a:off x="0" y="0"/>
          <a:ext cx="0" cy="0"/>
          <a:chOff x="0" y="0"/>
          <a:chExt cx="0" cy="0"/>
        </a:xfrm>
      </p:grpSpPr>
      <p:sp>
        <p:nvSpPr>
          <p:cNvPr id="923" name="Shape 9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4" name="Shape 9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8" name="Shape 928"/>
        <p:cNvGrpSpPr/>
        <p:nvPr/>
      </p:nvGrpSpPr>
      <p:grpSpPr>
        <a:xfrm>
          <a:off x="0" y="0"/>
          <a:ext cx="0" cy="0"/>
          <a:chOff x="0" y="0"/>
          <a:chExt cx="0" cy="0"/>
        </a:xfrm>
      </p:grpSpPr>
      <p:sp>
        <p:nvSpPr>
          <p:cNvPr id="929" name="Shape 9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30" name="Shape 9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7" name="Shape 937"/>
        <p:cNvGrpSpPr/>
        <p:nvPr/>
      </p:nvGrpSpPr>
      <p:grpSpPr>
        <a:xfrm>
          <a:off x="0" y="0"/>
          <a:ext cx="0" cy="0"/>
          <a:chOff x="0" y="0"/>
          <a:chExt cx="0" cy="0"/>
        </a:xfrm>
      </p:grpSpPr>
      <p:sp>
        <p:nvSpPr>
          <p:cNvPr id="938" name="Shape 9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39" name="Shape 9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3" name="Shape 943"/>
        <p:cNvGrpSpPr/>
        <p:nvPr/>
      </p:nvGrpSpPr>
      <p:grpSpPr>
        <a:xfrm>
          <a:off x="0" y="0"/>
          <a:ext cx="0" cy="0"/>
          <a:chOff x="0" y="0"/>
          <a:chExt cx="0" cy="0"/>
        </a:xfrm>
      </p:grpSpPr>
      <p:sp>
        <p:nvSpPr>
          <p:cNvPr id="944" name="Shape 9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45" name="Shape 9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1" name="Shape 951"/>
        <p:cNvGrpSpPr/>
        <p:nvPr/>
      </p:nvGrpSpPr>
      <p:grpSpPr>
        <a:xfrm>
          <a:off x="0" y="0"/>
          <a:ext cx="0" cy="0"/>
          <a:chOff x="0" y="0"/>
          <a:chExt cx="0" cy="0"/>
        </a:xfrm>
      </p:grpSpPr>
      <p:sp>
        <p:nvSpPr>
          <p:cNvPr id="952" name="Shape 9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53" name="Shape 9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6" name="Shape 966"/>
        <p:cNvGrpSpPr/>
        <p:nvPr/>
      </p:nvGrpSpPr>
      <p:grpSpPr>
        <a:xfrm>
          <a:off x="0" y="0"/>
          <a:ext cx="0" cy="0"/>
          <a:chOff x="0" y="0"/>
          <a:chExt cx="0" cy="0"/>
        </a:xfrm>
      </p:grpSpPr>
      <p:sp>
        <p:nvSpPr>
          <p:cNvPr id="967" name="Shape 9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68" name="Shape 9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1" name="Shape 981"/>
        <p:cNvGrpSpPr/>
        <p:nvPr/>
      </p:nvGrpSpPr>
      <p:grpSpPr>
        <a:xfrm>
          <a:off x="0" y="0"/>
          <a:ext cx="0" cy="0"/>
          <a:chOff x="0" y="0"/>
          <a:chExt cx="0" cy="0"/>
        </a:xfrm>
      </p:grpSpPr>
      <p:sp>
        <p:nvSpPr>
          <p:cNvPr id="982" name="Shape 9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83" name="Shape 9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4" name="Shape 994"/>
        <p:cNvGrpSpPr/>
        <p:nvPr/>
      </p:nvGrpSpPr>
      <p:grpSpPr>
        <a:xfrm>
          <a:off x="0" y="0"/>
          <a:ext cx="0" cy="0"/>
          <a:chOff x="0" y="0"/>
          <a:chExt cx="0" cy="0"/>
        </a:xfrm>
      </p:grpSpPr>
      <p:sp>
        <p:nvSpPr>
          <p:cNvPr id="995" name="Shape 9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96" name="Shape 9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8" name="Shape 1008"/>
        <p:cNvGrpSpPr/>
        <p:nvPr/>
      </p:nvGrpSpPr>
      <p:grpSpPr>
        <a:xfrm>
          <a:off x="0" y="0"/>
          <a:ext cx="0" cy="0"/>
          <a:chOff x="0" y="0"/>
          <a:chExt cx="0" cy="0"/>
        </a:xfrm>
      </p:grpSpPr>
      <p:sp>
        <p:nvSpPr>
          <p:cNvPr id="1009" name="Shape 10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10" name="Shape 10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1" name="Shape 1041"/>
        <p:cNvGrpSpPr/>
        <p:nvPr/>
      </p:nvGrpSpPr>
      <p:grpSpPr>
        <a:xfrm>
          <a:off x="0" y="0"/>
          <a:ext cx="0" cy="0"/>
          <a:chOff x="0" y="0"/>
          <a:chExt cx="0" cy="0"/>
        </a:xfrm>
      </p:grpSpPr>
      <p:sp>
        <p:nvSpPr>
          <p:cNvPr id="1042" name="Shape 10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43" name="Shape 10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2" name="Shape 1052"/>
        <p:cNvGrpSpPr/>
        <p:nvPr/>
      </p:nvGrpSpPr>
      <p:grpSpPr>
        <a:xfrm>
          <a:off x="0" y="0"/>
          <a:ext cx="0" cy="0"/>
          <a:chOff x="0" y="0"/>
          <a:chExt cx="0" cy="0"/>
        </a:xfrm>
      </p:grpSpPr>
      <p:sp>
        <p:nvSpPr>
          <p:cNvPr id="1053" name="Shape 10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54" name="Shape 10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4" name="Shape 1084"/>
        <p:cNvGrpSpPr/>
        <p:nvPr/>
      </p:nvGrpSpPr>
      <p:grpSpPr>
        <a:xfrm>
          <a:off x="0" y="0"/>
          <a:ext cx="0" cy="0"/>
          <a:chOff x="0" y="0"/>
          <a:chExt cx="0" cy="0"/>
        </a:xfrm>
      </p:grpSpPr>
      <p:sp>
        <p:nvSpPr>
          <p:cNvPr id="1085" name="Shape 10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86" name="Shape 10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7" name="Shape 1097"/>
        <p:cNvGrpSpPr/>
        <p:nvPr/>
      </p:nvGrpSpPr>
      <p:grpSpPr>
        <a:xfrm>
          <a:off x="0" y="0"/>
          <a:ext cx="0" cy="0"/>
          <a:chOff x="0" y="0"/>
          <a:chExt cx="0" cy="0"/>
        </a:xfrm>
      </p:grpSpPr>
      <p:sp>
        <p:nvSpPr>
          <p:cNvPr id="1098" name="Shape 10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99" name="Shape 10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8" name="Shape 1108"/>
        <p:cNvGrpSpPr/>
        <p:nvPr/>
      </p:nvGrpSpPr>
      <p:grpSpPr>
        <a:xfrm>
          <a:off x="0" y="0"/>
          <a:ext cx="0" cy="0"/>
          <a:chOff x="0" y="0"/>
          <a:chExt cx="0" cy="0"/>
        </a:xfrm>
      </p:grpSpPr>
      <p:sp>
        <p:nvSpPr>
          <p:cNvPr id="1109" name="Shape 1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10" name="Shape 1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4" name="Shape 1114"/>
        <p:cNvGrpSpPr/>
        <p:nvPr/>
      </p:nvGrpSpPr>
      <p:grpSpPr>
        <a:xfrm>
          <a:off x="0" y="0"/>
          <a:ext cx="0" cy="0"/>
          <a:chOff x="0" y="0"/>
          <a:chExt cx="0" cy="0"/>
        </a:xfrm>
      </p:grpSpPr>
      <p:sp>
        <p:nvSpPr>
          <p:cNvPr id="1115" name="Shape 1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16" name="Shape 1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1" name="Shape 1121"/>
        <p:cNvGrpSpPr/>
        <p:nvPr/>
      </p:nvGrpSpPr>
      <p:grpSpPr>
        <a:xfrm>
          <a:off x="0" y="0"/>
          <a:ext cx="0" cy="0"/>
          <a:chOff x="0" y="0"/>
          <a:chExt cx="0" cy="0"/>
        </a:xfrm>
      </p:grpSpPr>
      <p:sp>
        <p:nvSpPr>
          <p:cNvPr id="1122" name="Shape 1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23" name="Shape 1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10307" y="5387903"/>
            <a:ext cx="8821035" cy="91025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0" i="0" sz="32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5" name="Shape 15"/>
          <p:cNvSpPr txBox="1"/>
          <p:nvPr>
            <p:ph idx="1" type="subTitle"/>
          </p:nvPr>
        </p:nvSpPr>
        <p:spPr>
          <a:xfrm>
            <a:off x="406722" y="5999358"/>
            <a:ext cx="8524621" cy="524561"/>
          </a:xfrm>
          <a:prstGeom prst="rect">
            <a:avLst/>
          </a:prstGeom>
          <a:noFill/>
          <a:ln>
            <a:noFill/>
          </a:ln>
        </p:spPr>
        <p:txBody>
          <a:bodyPr anchorCtr="0" anchor="b" bIns="91425" lIns="91425" rIns="91425" tIns="91425"/>
          <a:lstStyle>
            <a:lvl1pPr indent="0" lvl="0" marL="0" marR="0" rtl="0" algn="r">
              <a:spcBef>
                <a:spcPts val="560"/>
              </a:spcBef>
              <a:spcAft>
                <a:spcPts val="0"/>
              </a:spcAft>
              <a:buClr>
                <a:srgbClr val="888888"/>
              </a:buClr>
              <a:buFont typeface="Arial"/>
              <a:buNone/>
              <a:defRPr b="0" i="0" sz="2800" u="none" cap="none" strike="noStrike">
                <a:solidFill>
                  <a:srgbClr val="888888"/>
                </a:solidFill>
                <a:latin typeface="Carme"/>
                <a:ea typeface="Carme"/>
                <a:cs typeface="Carme"/>
                <a:sym typeface="Carme"/>
              </a:defRPr>
            </a:lvl1pPr>
            <a:lvl2pPr indent="0" lvl="1" marL="457200" marR="0" rtl="0" algn="ctr">
              <a:spcBef>
                <a:spcPts val="560"/>
              </a:spcBef>
              <a:spcAft>
                <a:spcPts val="0"/>
              </a:spcAft>
              <a:buClr>
                <a:srgbClr val="888888"/>
              </a:buClr>
              <a:buFont typeface="Arial"/>
              <a:buNone/>
              <a:defRPr b="0" i="0" sz="2800" u="none" cap="none" strike="noStrike">
                <a:solidFill>
                  <a:srgbClr val="888888"/>
                </a:solidFill>
                <a:latin typeface="Carme"/>
                <a:ea typeface="Carme"/>
                <a:cs typeface="Carme"/>
                <a:sym typeface="Carme"/>
              </a:defRPr>
            </a:lvl2pPr>
            <a:lvl3pPr indent="0" lvl="2" marL="914400" marR="0" rtl="0" algn="ctr">
              <a:spcBef>
                <a:spcPts val="480"/>
              </a:spcBef>
              <a:spcAft>
                <a:spcPts val="0"/>
              </a:spcAft>
              <a:buClr>
                <a:srgbClr val="888888"/>
              </a:buClr>
              <a:buFont typeface="Arial"/>
              <a:buNone/>
              <a:defRPr b="0" i="0" sz="2400" u="none" cap="none" strike="noStrike">
                <a:solidFill>
                  <a:srgbClr val="888888"/>
                </a:solidFill>
                <a:latin typeface="Carme"/>
                <a:ea typeface="Carme"/>
                <a:cs typeface="Carme"/>
                <a:sym typeface="Carme"/>
              </a:defRPr>
            </a:lvl3pPr>
            <a:lvl4pPr indent="0" lvl="3" marL="1371600" marR="0" rtl="0" algn="ctr">
              <a:spcBef>
                <a:spcPts val="400"/>
              </a:spcBef>
              <a:spcAft>
                <a:spcPts val="0"/>
              </a:spcAft>
              <a:buClr>
                <a:srgbClr val="888888"/>
              </a:buClr>
              <a:buFont typeface="Arial"/>
              <a:buNone/>
              <a:defRPr b="0" i="0" sz="2000" u="none" cap="none" strike="noStrike">
                <a:solidFill>
                  <a:srgbClr val="888888"/>
                </a:solidFill>
                <a:latin typeface="Carme"/>
                <a:ea typeface="Carme"/>
                <a:cs typeface="Carme"/>
                <a:sym typeface="Carme"/>
              </a:defRPr>
            </a:lvl4pPr>
            <a:lvl5pPr indent="0" lvl="4" marL="1828800" marR="0" rtl="0" algn="ctr">
              <a:spcBef>
                <a:spcPts val="400"/>
              </a:spcBef>
              <a:spcAft>
                <a:spcPts val="0"/>
              </a:spcAft>
              <a:buClr>
                <a:srgbClr val="888888"/>
              </a:buClr>
              <a:buFont typeface="Arial"/>
              <a:buNone/>
              <a:defRPr b="0" i="0" sz="2000" u="none" cap="none" strike="noStrike">
                <a:solidFill>
                  <a:srgbClr val="888888"/>
                </a:solidFill>
                <a:latin typeface="Carme"/>
                <a:ea typeface="Carme"/>
                <a:cs typeface="Carme"/>
                <a:sym typeface="Carme"/>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678" y="1153676"/>
            <a:ext cx="8229600" cy="662323"/>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5" name="Shape 25"/>
          <p:cNvSpPr txBox="1"/>
          <p:nvPr>
            <p:ph idx="1" type="body"/>
          </p:nvPr>
        </p:nvSpPr>
        <p:spPr>
          <a:xfrm>
            <a:off x="457200" y="1834333"/>
            <a:ext cx="8229600" cy="4573384"/>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457200" y="2697549"/>
            <a:ext cx="8229600" cy="653003"/>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2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0" name="Shape 40"/>
        <p:cNvGrpSpPr/>
        <p:nvPr/>
      </p:nvGrpSpPr>
      <p:grpSpPr>
        <a:xfrm>
          <a:off x="0" y="0"/>
          <a:ext cx="0" cy="0"/>
          <a:chOff x="0" y="0"/>
          <a:chExt cx="0" cy="0"/>
        </a:xfrm>
      </p:grpSpPr>
      <p:sp>
        <p:nvSpPr>
          <p:cNvPr id="41" name="Shape 41"/>
          <p:cNvSpPr txBox="1"/>
          <p:nvPr>
            <p:ph type="title"/>
          </p:nvPr>
        </p:nvSpPr>
        <p:spPr>
          <a:xfrm>
            <a:off x="722312" y="3656805"/>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2" name="Shape 42"/>
          <p:cNvSpPr txBox="1"/>
          <p:nvPr>
            <p:ph idx="1" type="body"/>
          </p:nvPr>
        </p:nvSpPr>
        <p:spPr>
          <a:xfrm>
            <a:off x="722312" y="2156618"/>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88888"/>
              </a:buClr>
              <a:buFont typeface="Arial"/>
              <a:buNone/>
              <a:defRPr b="0" i="0" sz="2000" u="none" cap="none" strike="noStrike">
                <a:solidFill>
                  <a:srgbClr val="888888"/>
                </a:solidFill>
                <a:latin typeface="Carme"/>
                <a:ea typeface="Carme"/>
                <a:cs typeface="Carme"/>
                <a:sym typeface="Carme"/>
              </a:defRPr>
            </a:lvl1pPr>
            <a:lvl2pPr indent="0" lvl="1" marL="457200" marR="0" rtl="0" algn="l">
              <a:spcBef>
                <a:spcPts val="360"/>
              </a:spcBef>
              <a:spcAft>
                <a:spcPts val="0"/>
              </a:spcAft>
              <a:buClr>
                <a:srgbClr val="888888"/>
              </a:buClr>
              <a:buFont typeface="Arial"/>
              <a:buNone/>
              <a:defRPr b="0" i="0" sz="1800" u="none" cap="none" strike="noStrike">
                <a:solidFill>
                  <a:srgbClr val="888888"/>
                </a:solidFill>
                <a:latin typeface="Carme"/>
                <a:ea typeface="Carme"/>
                <a:cs typeface="Carme"/>
                <a:sym typeface="Carme"/>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arme"/>
                <a:ea typeface="Carme"/>
                <a:cs typeface="Carme"/>
                <a:sym typeface="Carme"/>
              </a:defRPr>
            </a:lvl3pPr>
            <a:lvl4pPr indent="0" lvl="3" marL="1371600" marR="0" rtl="0" algn="l">
              <a:spcBef>
                <a:spcPts val="280"/>
              </a:spcBef>
              <a:spcAft>
                <a:spcPts val="0"/>
              </a:spcAft>
              <a:buClr>
                <a:srgbClr val="888888"/>
              </a:buClr>
              <a:buFont typeface="Arial"/>
              <a:buNone/>
              <a:defRPr b="0" i="0" sz="1400" u="none" cap="none" strike="noStrike">
                <a:solidFill>
                  <a:srgbClr val="888888"/>
                </a:solidFill>
                <a:latin typeface="Carme"/>
                <a:ea typeface="Carme"/>
                <a:cs typeface="Carme"/>
                <a:sym typeface="Carme"/>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arme"/>
                <a:ea typeface="Carme"/>
                <a:cs typeface="Carme"/>
                <a:sym typeface="Carme"/>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6" name="Shape 56"/>
        <p:cNvGrpSpPr/>
        <p:nvPr/>
      </p:nvGrpSpPr>
      <p:grpSpPr>
        <a:xfrm>
          <a:off x="0" y="0"/>
          <a:ext cx="0" cy="0"/>
          <a:chOff x="0" y="0"/>
          <a:chExt cx="0" cy="0"/>
        </a:xfrm>
      </p:grpSpPr>
      <p:sp>
        <p:nvSpPr>
          <p:cNvPr id="57" name="Shape 57"/>
          <p:cNvSpPr txBox="1"/>
          <p:nvPr>
            <p:ph type="title"/>
          </p:nvPr>
        </p:nvSpPr>
        <p:spPr>
          <a:xfrm>
            <a:off x="457200" y="921312"/>
            <a:ext cx="8229600" cy="703825"/>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8" name="Shape 58"/>
          <p:cNvSpPr txBox="1"/>
          <p:nvPr>
            <p:ph idx="1" type="body"/>
          </p:nvPr>
        </p:nvSpPr>
        <p:spPr>
          <a:xfrm>
            <a:off x="457200" y="1600200"/>
            <a:ext cx="4038599" cy="4807517"/>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2" type="body"/>
          </p:nvPr>
        </p:nvSpPr>
        <p:spPr>
          <a:xfrm>
            <a:off x="4648200" y="1600200"/>
            <a:ext cx="4038599" cy="4807517"/>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7" name="Shape 67"/>
        <p:cNvGrpSpPr/>
        <p:nvPr/>
      </p:nvGrpSpPr>
      <p:grpSpPr>
        <a:xfrm>
          <a:off x="0" y="0"/>
          <a:ext cx="0" cy="0"/>
          <a:chOff x="0" y="0"/>
          <a:chExt cx="0" cy="0"/>
        </a:xfrm>
      </p:grpSpPr>
      <p:sp>
        <p:nvSpPr>
          <p:cNvPr id="68" name="Shape 68"/>
          <p:cNvSpPr txBox="1"/>
          <p:nvPr>
            <p:ph type="title"/>
          </p:nvPr>
        </p:nvSpPr>
        <p:spPr>
          <a:xfrm>
            <a:off x="166698" y="1220116"/>
            <a:ext cx="8806102" cy="546121"/>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8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9" name="Shape 69"/>
          <p:cNvSpPr txBox="1"/>
          <p:nvPr>
            <p:ph idx="1" type="body"/>
          </p:nvPr>
        </p:nvSpPr>
        <p:spPr>
          <a:xfrm>
            <a:off x="166700" y="1667913"/>
            <a:ext cx="4330687" cy="639762"/>
          </a:xfrm>
          <a:prstGeom prst="rect">
            <a:avLst/>
          </a:prstGeom>
          <a:noFill/>
          <a:ln>
            <a:noFill/>
          </a:ln>
        </p:spPr>
        <p:txBody>
          <a:bodyPr anchorCtr="0" anchor="b" bIns="91425" lIns="91425" rIns="91425" tIns="91425"/>
          <a:lstStyle>
            <a:lvl1pPr indent="0" lvl="0" marL="0" marR="0" rtl="0" algn="l">
              <a:spcBef>
                <a:spcPts val="460"/>
              </a:spcBef>
              <a:spcAft>
                <a:spcPts val="0"/>
              </a:spcAft>
              <a:buClr>
                <a:schemeClr val="dk1"/>
              </a:buClr>
              <a:buFont typeface="Arial"/>
              <a:buNone/>
              <a:defRPr b="0" i="0" sz="2300" u="none" cap="none" strike="noStrike">
                <a:solidFill>
                  <a:schemeClr val="dk1"/>
                </a:solidFill>
                <a:latin typeface="Carme"/>
                <a:ea typeface="Carme"/>
                <a:cs typeface="Carme"/>
                <a:sym typeface="Carme"/>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rme"/>
                <a:ea typeface="Carme"/>
                <a:cs typeface="Carme"/>
                <a:sym typeface="Carme"/>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rme"/>
                <a:ea typeface="Carme"/>
                <a:cs typeface="Carme"/>
                <a:sym typeface="Carme"/>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rme"/>
                <a:ea typeface="Carme"/>
                <a:cs typeface="Carme"/>
                <a:sym typeface="Carme"/>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rme"/>
                <a:ea typeface="Carme"/>
                <a:cs typeface="Carme"/>
                <a:sym typeface="Carme"/>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70" name="Shape 70"/>
          <p:cNvSpPr txBox="1"/>
          <p:nvPr>
            <p:ph idx="2" type="body"/>
          </p:nvPr>
        </p:nvSpPr>
        <p:spPr>
          <a:xfrm>
            <a:off x="166700" y="2307675"/>
            <a:ext cx="4330687" cy="4091742"/>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rme"/>
                <a:ea typeface="Carme"/>
                <a:cs typeface="Carme"/>
                <a:sym typeface="Carme"/>
              </a:defRPr>
            </a:lvl4pPr>
            <a:lvl5pPr indent="-139700" lvl="4" marL="2057400" marR="0" rtl="0" algn="l">
              <a:spcBef>
                <a:spcPts val="280"/>
              </a:spcBef>
              <a:spcAft>
                <a:spcPts val="0"/>
              </a:spcAft>
              <a:buClr>
                <a:schemeClr val="dk1"/>
              </a:buClr>
              <a:buSzPct val="100000"/>
              <a:buFont typeface="Arial"/>
              <a:buChar char="»"/>
              <a:defRPr b="0" i="0" sz="1400" u="none" cap="none" strike="noStrike">
                <a:solidFill>
                  <a:schemeClr val="dk1"/>
                </a:solidFill>
                <a:latin typeface="Carme"/>
                <a:ea typeface="Carme"/>
                <a:cs typeface="Carme"/>
                <a:sym typeface="Carme"/>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71" name="Shape 71"/>
          <p:cNvSpPr txBox="1"/>
          <p:nvPr>
            <p:ph idx="3" type="body"/>
          </p:nvPr>
        </p:nvSpPr>
        <p:spPr>
          <a:xfrm>
            <a:off x="4645025" y="1667913"/>
            <a:ext cx="4327777" cy="639762"/>
          </a:xfrm>
          <a:prstGeom prst="rect">
            <a:avLst/>
          </a:prstGeom>
          <a:noFill/>
          <a:ln>
            <a:noFill/>
          </a:ln>
        </p:spPr>
        <p:txBody>
          <a:bodyPr anchorCtr="0" anchor="b" bIns="91425" lIns="91425" rIns="91425" tIns="91425"/>
          <a:lstStyle>
            <a:lvl1pPr indent="0" lvl="0" marL="0" marR="0" rtl="0" algn="l">
              <a:spcBef>
                <a:spcPts val="460"/>
              </a:spcBef>
              <a:spcAft>
                <a:spcPts val="0"/>
              </a:spcAft>
              <a:buClr>
                <a:schemeClr val="dk1"/>
              </a:buClr>
              <a:buFont typeface="Arial"/>
              <a:buNone/>
              <a:defRPr b="0" i="0" sz="2300" u="none" cap="none" strike="noStrike">
                <a:solidFill>
                  <a:schemeClr val="dk1"/>
                </a:solidFill>
                <a:latin typeface="Carme"/>
                <a:ea typeface="Carme"/>
                <a:cs typeface="Carme"/>
                <a:sym typeface="Carme"/>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rme"/>
                <a:ea typeface="Carme"/>
                <a:cs typeface="Carme"/>
                <a:sym typeface="Carme"/>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rme"/>
                <a:ea typeface="Carme"/>
                <a:cs typeface="Carme"/>
                <a:sym typeface="Carme"/>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rme"/>
                <a:ea typeface="Carme"/>
                <a:cs typeface="Carme"/>
                <a:sym typeface="Carme"/>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rme"/>
                <a:ea typeface="Carme"/>
                <a:cs typeface="Carme"/>
                <a:sym typeface="Carme"/>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72" name="Shape 72"/>
          <p:cNvSpPr txBox="1"/>
          <p:nvPr>
            <p:ph idx="4" type="body"/>
          </p:nvPr>
        </p:nvSpPr>
        <p:spPr>
          <a:xfrm>
            <a:off x="4645025" y="2307675"/>
            <a:ext cx="4327777" cy="4091742"/>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rme"/>
                <a:ea typeface="Carme"/>
                <a:cs typeface="Carme"/>
                <a:sym typeface="Carme"/>
              </a:defRPr>
            </a:lvl4pPr>
            <a:lvl5pPr indent="-139700" lvl="4" marL="2057400" marR="0" rtl="0" algn="l">
              <a:spcBef>
                <a:spcPts val="280"/>
              </a:spcBef>
              <a:spcAft>
                <a:spcPts val="0"/>
              </a:spcAft>
              <a:buClr>
                <a:schemeClr val="dk1"/>
              </a:buClr>
              <a:buSzPct val="100000"/>
              <a:buFont typeface="Arial"/>
              <a:buChar char="»"/>
              <a:defRPr b="0" i="0" sz="1400" u="none" cap="none" strike="noStrike">
                <a:solidFill>
                  <a:schemeClr val="dk1"/>
                </a:solidFill>
                <a:latin typeface="Carme"/>
                <a:ea typeface="Carme"/>
                <a:cs typeface="Carme"/>
                <a:sym typeface="Carme"/>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6" name="Shape 86"/>
        <p:cNvGrpSpPr/>
        <p:nvPr/>
      </p:nvGrpSpPr>
      <p:grpSpPr>
        <a:xfrm>
          <a:off x="0" y="0"/>
          <a:ext cx="0" cy="0"/>
          <a:chOff x="0" y="0"/>
          <a:chExt cx="0" cy="0"/>
        </a:xfrm>
      </p:grpSpPr>
      <p:sp>
        <p:nvSpPr>
          <p:cNvPr id="87" name="Shape 87"/>
          <p:cNvSpPr txBox="1"/>
          <p:nvPr>
            <p:ph type="title"/>
          </p:nvPr>
        </p:nvSpPr>
        <p:spPr>
          <a:xfrm>
            <a:off x="199211" y="1079016"/>
            <a:ext cx="3266301" cy="845784"/>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6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88" name="Shape 88"/>
          <p:cNvSpPr txBox="1"/>
          <p:nvPr>
            <p:ph idx="1" type="body"/>
          </p:nvPr>
        </p:nvSpPr>
        <p:spPr>
          <a:xfrm>
            <a:off x="3575048" y="1079016"/>
            <a:ext cx="5356250" cy="5278897"/>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rme"/>
                <a:ea typeface="Carme"/>
                <a:cs typeface="Carme"/>
                <a:sym typeface="Carme"/>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Shape 89"/>
          <p:cNvSpPr txBox="1"/>
          <p:nvPr>
            <p:ph idx="2" type="body"/>
          </p:nvPr>
        </p:nvSpPr>
        <p:spPr>
          <a:xfrm>
            <a:off x="199211" y="1924800"/>
            <a:ext cx="3266301" cy="4433112"/>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rme"/>
                <a:ea typeface="Carme"/>
                <a:cs typeface="Carme"/>
                <a:sym typeface="Carme"/>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rme"/>
                <a:ea typeface="Carme"/>
                <a:cs typeface="Carme"/>
                <a:sym typeface="Carme"/>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rme"/>
                <a:ea typeface="Carme"/>
                <a:cs typeface="Carme"/>
                <a:sym typeface="Carme"/>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rme"/>
                <a:ea typeface="Carme"/>
                <a:cs typeface="Carme"/>
                <a:sym typeface="Carme"/>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rme"/>
                <a:ea typeface="Carme"/>
                <a:cs typeface="Carme"/>
                <a:sym typeface="Carme"/>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6" name="Shape 96"/>
        <p:cNvGrpSpPr/>
        <p:nvPr/>
      </p:nvGrpSpPr>
      <p:grpSpPr>
        <a:xfrm>
          <a:off x="0" y="0"/>
          <a:ext cx="0" cy="0"/>
          <a:chOff x="0" y="0"/>
          <a:chExt cx="0" cy="0"/>
        </a:xfrm>
      </p:grpSpPr>
      <p:sp>
        <p:nvSpPr>
          <p:cNvPr id="97" name="Shape 97"/>
          <p:cNvSpPr txBox="1"/>
          <p:nvPr>
            <p:ph type="title"/>
          </p:nvPr>
        </p:nvSpPr>
        <p:spPr>
          <a:xfrm>
            <a:off x="1792288" y="5472900"/>
            <a:ext cx="5486399" cy="345507"/>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20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98" name="Shape 98"/>
          <p:cNvSpPr/>
          <p:nvPr>
            <p:ph idx="2" type="pic"/>
          </p:nvPr>
        </p:nvSpPr>
        <p:spPr>
          <a:xfrm>
            <a:off x="1792288" y="12850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Carme"/>
                <a:ea typeface="Carme"/>
                <a:cs typeface="Carme"/>
                <a:sym typeface="Carme"/>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Carme"/>
                <a:ea typeface="Carme"/>
                <a:cs typeface="Carme"/>
                <a:sym typeface="Carme"/>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Carme"/>
                <a:ea typeface="Carme"/>
                <a:cs typeface="Carme"/>
                <a:sym typeface="Carme"/>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Carme"/>
                <a:ea typeface="Carme"/>
                <a:cs typeface="Carme"/>
                <a:sym typeface="Carme"/>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Carme"/>
                <a:ea typeface="Carme"/>
                <a:cs typeface="Carme"/>
                <a:sym typeface="Carme"/>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99" name="Shape 99"/>
          <p:cNvSpPr txBox="1"/>
          <p:nvPr>
            <p:ph idx="1" type="body"/>
          </p:nvPr>
        </p:nvSpPr>
        <p:spPr>
          <a:xfrm>
            <a:off x="1792288" y="5782337"/>
            <a:ext cx="5486399" cy="625378"/>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rme"/>
                <a:ea typeface="Carme"/>
                <a:cs typeface="Carme"/>
                <a:sym typeface="Carme"/>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rme"/>
                <a:ea typeface="Carme"/>
                <a:cs typeface="Carme"/>
                <a:sym typeface="Carme"/>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rme"/>
                <a:ea typeface="Carme"/>
                <a:cs typeface="Carme"/>
                <a:sym typeface="Carme"/>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rme"/>
                <a:ea typeface="Carme"/>
                <a:cs typeface="Carme"/>
                <a:sym typeface="Carme"/>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rme"/>
                <a:ea typeface="Carme"/>
                <a:cs typeface="Carme"/>
                <a:sym typeface="Carme"/>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9.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xml"/><Relationship Id="rId3"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3.xml"/><Relationship Id="rId3" Type="http://schemas.openxmlformats.org/officeDocument/2006/relationships/theme" Target="../theme/theme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4.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5.xml"/><Relationship Id="rId3"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6.xml"/><Relationship Id="rId3" Type="http://schemas.openxmlformats.org/officeDocument/2006/relationships/theme" Target="../theme/theme5.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7.xml"/><Relationship Id="rId3" Type="http://schemas.openxmlformats.org/officeDocument/2006/relationships/theme" Target="../theme/theme11.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pic>
        <p:nvPicPr>
          <p:cNvPr descr="logo.png" id="10" name="Shape 10"/>
          <p:cNvPicPr preferRelativeResize="0"/>
          <p:nvPr/>
        </p:nvPicPr>
        <p:blipFill rotWithShape="1">
          <a:blip r:embed="rId2">
            <a:alphaModFix/>
          </a:blip>
          <a:srcRect b="0" l="0" r="0" t="0"/>
          <a:stretch/>
        </p:blipFill>
        <p:spPr>
          <a:xfrm>
            <a:off x="109536" y="6442075"/>
            <a:ext cx="1492250" cy="323850"/>
          </a:xfrm>
          <a:prstGeom prst="rect">
            <a:avLst/>
          </a:prstGeom>
          <a:noFill/>
          <a:ln>
            <a:noFill/>
          </a:ln>
        </p:spPr>
      </p:pic>
      <p:sp>
        <p:nvSpPr>
          <p:cNvPr id="11" name="Shape 1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2" name="Shape 12"/>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0" name="Shape 90"/>
        <p:cNvGrpSpPr/>
        <p:nvPr/>
      </p:nvGrpSpPr>
      <p:grpSpPr>
        <a:xfrm>
          <a:off x="0" y="0"/>
          <a:ext cx="0" cy="0"/>
          <a:chOff x="0" y="0"/>
          <a:chExt cx="0" cy="0"/>
        </a:xfrm>
      </p:grpSpPr>
      <p:sp>
        <p:nvSpPr>
          <p:cNvPr id="91" name="Shape 91"/>
          <p:cNvSpPr txBox="1"/>
          <p:nvPr/>
        </p:nvSpPr>
        <p:spPr>
          <a:xfrm>
            <a:off x="0" y="6492875"/>
            <a:ext cx="9144000" cy="365125"/>
          </a:xfrm>
          <a:prstGeom prst="rect">
            <a:avLst/>
          </a:prstGeom>
          <a:gradFill>
            <a:gsLst>
              <a:gs pos="0">
                <a:srgbClr val="FB5C26"/>
              </a:gs>
              <a:gs pos="100000">
                <a:srgbClr val="D65023"/>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92" name="Shape 92"/>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93" name="Shape 93"/>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95" name="Shape 9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 name="Shape 16"/>
        <p:cNvGrpSpPr/>
        <p:nvPr/>
      </p:nvGrpSpPr>
      <p:grpSpPr>
        <a:xfrm>
          <a:off x="0" y="0"/>
          <a:ext cx="0" cy="0"/>
          <a:chOff x="0" y="0"/>
          <a:chExt cx="0" cy="0"/>
        </a:xfrm>
      </p:grpSpPr>
      <p:sp>
        <p:nvSpPr>
          <p:cNvPr id="17" name="Shape 17"/>
          <p:cNvSpPr txBox="1"/>
          <p:nvPr/>
        </p:nvSpPr>
        <p:spPr>
          <a:xfrm>
            <a:off x="0" y="6492875"/>
            <a:ext cx="9144000" cy="365125"/>
          </a:xfrm>
          <a:prstGeom prst="rect">
            <a:avLst/>
          </a:prstGeom>
          <a:gradFill>
            <a:gsLst>
              <a:gs pos="0">
                <a:srgbClr val="62A43E"/>
              </a:gs>
              <a:gs pos="25000">
                <a:srgbClr val="62A43E"/>
              </a:gs>
              <a:gs pos="100000">
                <a:srgbClr val="62A43E"/>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cxnSp>
        <p:nvCxnSpPr>
          <p:cNvPr id="18" name="Shape 18"/>
          <p:cNvCxnSpPr/>
          <p:nvPr/>
        </p:nvCxnSpPr>
        <p:spPr>
          <a:xfrm>
            <a:off x="0" y="1682750"/>
            <a:ext cx="8789987" cy="0"/>
          </a:xfrm>
          <a:prstGeom prst="straightConnector1">
            <a:avLst/>
          </a:prstGeom>
          <a:noFill/>
          <a:ln cap="flat" cmpd="sng" w="19050">
            <a:solidFill>
              <a:schemeClr val="dk1"/>
            </a:solidFill>
            <a:prstDash val="solid"/>
            <a:miter/>
            <a:headEnd len="med" w="med" type="none"/>
            <a:tailEnd len="med" w="med" type="none"/>
          </a:ln>
          <a:effectLst>
            <a:outerShdw blurRad="63500" dir="5400000" dist="6350">
              <a:srgbClr val="808080">
                <a:alpha val="49803"/>
              </a:srgbClr>
            </a:outerShdw>
          </a:effectLst>
        </p:spPr>
      </p:cxnSp>
      <p:sp>
        <p:nvSpPr>
          <p:cNvPr id="19" name="Shape 19"/>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sp>
        <p:nvSpPr>
          <p:cNvPr id="20" name="Shape 20"/>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21" name="Shape 2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2" name="Shape 22"/>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26" name="Shape 26"/>
        <p:cNvGrpSpPr/>
        <p:nvPr/>
      </p:nvGrpSpPr>
      <p:grpSpPr>
        <a:xfrm>
          <a:off x="0" y="0"/>
          <a:ext cx="0" cy="0"/>
          <a:chOff x="0" y="0"/>
          <a:chExt cx="0" cy="0"/>
        </a:xfrm>
      </p:grpSpPr>
      <p:sp>
        <p:nvSpPr>
          <p:cNvPr id="27" name="Shape 27"/>
          <p:cNvSpPr txBox="1"/>
          <p:nvPr/>
        </p:nvSpPr>
        <p:spPr>
          <a:xfrm>
            <a:off x="0" y="6492875"/>
            <a:ext cx="9144000" cy="365125"/>
          </a:xfrm>
          <a:prstGeom prst="rect">
            <a:avLst/>
          </a:prstGeom>
          <a:gradFill>
            <a:gsLst>
              <a:gs pos="0">
                <a:srgbClr val="62A43E"/>
              </a:gs>
              <a:gs pos="25000">
                <a:srgbClr val="62A43E"/>
              </a:gs>
              <a:gs pos="100000">
                <a:srgbClr val="62A43E"/>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28" name="Shape 28"/>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sp>
        <p:nvSpPr>
          <p:cNvPr id="29" name="Shape 29"/>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1" name="Shape 31"/>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34" name="Shape 34"/>
        <p:cNvGrpSpPr/>
        <p:nvPr/>
      </p:nvGrpSpPr>
      <p:grpSpPr>
        <a:xfrm>
          <a:off x="0" y="0"/>
          <a:ext cx="0" cy="0"/>
          <a:chOff x="0" y="0"/>
          <a:chExt cx="0" cy="0"/>
        </a:xfrm>
      </p:grpSpPr>
      <p:sp>
        <p:nvSpPr>
          <p:cNvPr id="35" name="Shape 35"/>
          <p:cNvSpPr txBox="1"/>
          <p:nvPr/>
        </p:nvSpPr>
        <p:spPr>
          <a:xfrm>
            <a:off x="0" y="6492875"/>
            <a:ext cx="9144000" cy="365125"/>
          </a:xfrm>
          <a:prstGeom prst="rect">
            <a:avLst/>
          </a:prstGeom>
          <a:gradFill>
            <a:gsLst>
              <a:gs pos="0">
                <a:srgbClr val="149FD6"/>
              </a:gs>
              <a:gs pos="100000">
                <a:srgbClr val="1189BA"/>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36" name="Shape 36"/>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37" name="Shape 37"/>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9" name="Shape 39"/>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5" name="Shape 4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None/>
              <a:defRPr b="0" i="0" sz="24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a:solidFill>
                  <a:srgbClr val="898989"/>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49" name="Shape 49"/>
        <p:cNvGrpSpPr/>
        <p:nvPr/>
      </p:nvGrpSpPr>
      <p:grpSpPr>
        <a:xfrm>
          <a:off x="0" y="0"/>
          <a:ext cx="0" cy="0"/>
          <a:chOff x="0" y="0"/>
          <a:chExt cx="0" cy="0"/>
        </a:xfrm>
      </p:grpSpPr>
      <p:sp>
        <p:nvSpPr>
          <p:cNvPr id="50" name="Shape 50"/>
          <p:cNvSpPr txBox="1"/>
          <p:nvPr/>
        </p:nvSpPr>
        <p:spPr>
          <a:xfrm>
            <a:off x="0" y="6492875"/>
            <a:ext cx="9144000" cy="365125"/>
          </a:xfrm>
          <a:prstGeom prst="rect">
            <a:avLst/>
          </a:prstGeom>
          <a:gradFill>
            <a:gsLst>
              <a:gs pos="0">
                <a:srgbClr val="F20063"/>
              </a:gs>
              <a:gs pos="7000">
                <a:srgbClr val="F20063"/>
              </a:gs>
              <a:gs pos="100000">
                <a:srgbClr val="F20063"/>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51" name="Shape 51"/>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52" name="Shape 52"/>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cxnSp>
        <p:nvCxnSpPr>
          <p:cNvPr id="53" name="Shape 53"/>
          <p:cNvCxnSpPr/>
          <p:nvPr/>
        </p:nvCxnSpPr>
        <p:spPr>
          <a:xfrm>
            <a:off x="0" y="1543050"/>
            <a:ext cx="8686800" cy="0"/>
          </a:xfrm>
          <a:prstGeom prst="straightConnector1">
            <a:avLst/>
          </a:prstGeom>
          <a:noFill/>
          <a:ln cap="flat" cmpd="sng" w="19050">
            <a:solidFill>
              <a:schemeClr val="dk1"/>
            </a:solidFill>
            <a:prstDash val="solid"/>
            <a:miter/>
            <a:headEnd len="med" w="med" type="none"/>
            <a:tailEnd len="med" w="med" type="none"/>
          </a:ln>
          <a:effectLst>
            <a:outerShdw blurRad="63500" dir="5400000" dist="6350">
              <a:srgbClr val="808080">
                <a:alpha val="49803"/>
              </a:srgbClr>
            </a:outerShdw>
          </a:effectLst>
        </p:spPr>
      </p:cxnSp>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5" name="Shape 5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60" name="Shape 60"/>
        <p:cNvGrpSpPr/>
        <p:nvPr/>
      </p:nvGrpSpPr>
      <p:grpSpPr>
        <a:xfrm>
          <a:off x="0" y="0"/>
          <a:ext cx="0" cy="0"/>
          <a:chOff x="0" y="0"/>
          <a:chExt cx="0" cy="0"/>
        </a:xfrm>
      </p:grpSpPr>
      <p:cxnSp>
        <p:nvCxnSpPr>
          <p:cNvPr id="61" name="Shape 61"/>
          <p:cNvCxnSpPr/>
          <p:nvPr/>
        </p:nvCxnSpPr>
        <p:spPr>
          <a:xfrm>
            <a:off x="0" y="1749425"/>
            <a:ext cx="8972549" cy="17461"/>
          </a:xfrm>
          <a:prstGeom prst="straightConnector1">
            <a:avLst/>
          </a:prstGeom>
          <a:noFill/>
          <a:ln cap="flat" cmpd="sng" w="19050">
            <a:solidFill>
              <a:schemeClr val="dk1"/>
            </a:solidFill>
            <a:prstDash val="solid"/>
            <a:miter/>
            <a:headEnd len="med" w="med" type="none"/>
            <a:tailEnd len="med" w="med" type="none"/>
          </a:ln>
          <a:effectLst>
            <a:outerShdw blurRad="63500" dir="5400000" dist="6350">
              <a:srgbClr val="808080">
                <a:alpha val="49803"/>
              </a:srgbClr>
            </a:outerShdw>
          </a:effectLst>
        </p:spPr>
      </p:cxnSp>
      <p:sp>
        <p:nvSpPr>
          <p:cNvPr id="62" name="Shape 62"/>
          <p:cNvSpPr txBox="1"/>
          <p:nvPr/>
        </p:nvSpPr>
        <p:spPr>
          <a:xfrm>
            <a:off x="0" y="6492875"/>
            <a:ext cx="9144000" cy="365125"/>
          </a:xfrm>
          <a:prstGeom prst="rect">
            <a:avLst/>
          </a:prstGeom>
          <a:gradFill>
            <a:gsLst>
              <a:gs pos="0">
                <a:srgbClr val="FB5C26"/>
              </a:gs>
              <a:gs pos="100000">
                <a:srgbClr val="D65023"/>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3" name="Shape 63"/>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64" name="Shape 64"/>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sp>
        <p:nvSpPr>
          <p:cNvPr id="65" name="Shape 6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6" name="Shape 6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73" name="Shape 73"/>
        <p:cNvGrpSpPr/>
        <p:nvPr/>
      </p:nvGrpSpPr>
      <p:grpSpPr>
        <a:xfrm>
          <a:off x="0" y="0"/>
          <a:ext cx="0" cy="0"/>
          <a:chOff x="0" y="0"/>
          <a:chExt cx="0" cy="0"/>
        </a:xfrm>
      </p:grpSpPr>
      <p:sp>
        <p:nvSpPr>
          <p:cNvPr id="74" name="Shape 74"/>
          <p:cNvSpPr txBox="1"/>
          <p:nvPr/>
        </p:nvSpPr>
        <p:spPr>
          <a:xfrm>
            <a:off x="0" y="6492875"/>
            <a:ext cx="9144000" cy="365125"/>
          </a:xfrm>
          <a:prstGeom prst="rect">
            <a:avLst/>
          </a:prstGeom>
          <a:gradFill>
            <a:gsLst>
              <a:gs pos="0">
                <a:srgbClr val="F20063"/>
              </a:gs>
              <a:gs pos="7000">
                <a:srgbClr val="F20063"/>
              </a:gs>
              <a:gs pos="100000">
                <a:srgbClr val="F20063"/>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75" name="Shape 75"/>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76" name="Shape 76"/>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sp>
        <p:nvSpPr>
          <p:cNvPr id="77" name="Shape 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8" name="Shape 7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0" name="Shape 80"/>
        <p:cNvGrpSpPr/>
        <p:nvPr/>
      </p:nvGrpSpPr>
      <p:grpSpPr>
        <a:xfrm>
          <a:off x="0" y="0"/>
          <a:ext cx="0" cy="0"/>
          <a:chOff x="0" y="0"/>
          <a:chExt cx="0" cy="0"/>
        </a:xfrm>
      </p:grpSpPr>
      <p:sp>
        <p:nvSpPr>
          <p:cNvPr id="81" name="Shape 81"/>
          <p:cNvSpPr txBox="1"/>
          <p:nvPr/>
        </p:nvSpPr>
        <p:spPr>
          <a:xfrm>
            <a:off x="0" y="6492875"/>
            <a:ext cx="9144000" cy="365125"/>
          </a:xfrm>
          <a:prstGeom prst="rect">
            <a:avLst/>
          </a:prstGeom>
          <a:gradFill>
            <a:gsLst>
              <a:gs pos="0">
                <a:srgbClr val="149FD6"/>
              </a:gs>
              <a:gs pos="100000">
                <a:srgbClr val="1189BA"/>
              </a:gs>
            </a:gsLst>
            <a:lin ang="5400000" scaled="0"/>
          </a:gradFill>
          <a:ln cap="flat" cmpd="sng" w="9525">
            <a:solidFill>
              <a:srgbClr val="98B954"/>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82" name="Shape 82"/>
          <p:cNvSpPr txBox="1"/>
          <p:nvPr/>
        </p:nvSpPr>
        <p:spPr>
          <a:xfrm>
            <a:off x="50800" y="6492875"/>
            <a:ext cx="1277936"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Raleway"/>
              <a:buNone/>
            </a:pPr>
            <a:r>
              <a:rPr b="0" i="0" lang="en-US" sz="1400" u="none">
                <a:solidFill>
                  <a:schemeClr val="lt1"/>
                </a:solidFill>
                <a:latin typeface="Raleway"/>
                <a:ea typeface="Raleway"/>
                <a:cs typeface="Raleway"/>
                <a:sym typeface="Raleway"/>
              </a:rPr>
              <a:t>applerouth</a:t>
            </a:r>
          </a:p>
        </p:txBody>
      </p:sp>
      <p:sp>
        <p:nvSpPr>
          <p:cNvPr id="83" name="Shape 83"/>
          <p:cNvSpPr txBox="1"/>
          <p:nvPr/>
        </p:nvSpPr>
        <p:spPr>
          <a:xfrm>
            <a:off x="8424861" y="6491287"/>
            <a:ext cx="719136" cy="3682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fld id="{00000000-1234-1234-1234-123412341234}" type="slidenum">
              <a:rPr b="0" i="0" lang="en-US" sz="1800" u="none">
                <a:solidFill>
                  <a:srgbClr val="FFFFFF"/>
                </a:solidFill>
                <a:latin typeface="Calibri"/>
                <a:ea typeface="Calibri"/>
                <a:cs typeface="Calibri"/>
                <a:sym typeface="Calibri"/>
              </a:rPr>
              <a:t>‹#›</a:t>
            </a:fld>
          </a:p>
        </p:txBody>
      </p:sp>
      <p:sp>
        <p:nvSpPr>
          <p:cNvPr id="84" name="Shape 8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rme"/>
                <a:ea typeface="Carme"/>
                <a:cs typeface="Carme"/>
                <a:sym typeface="Carme"/>
              </a:defRPr>
            </a:lvl1pPr>
            <a:lvl2pPr indent="0" lvl="1" marL="0" marR="0" rtl="0" algn="ctr">
              <a:spcBef>
                <a:spcPts val="0"/>
              </a:spcBef>
              <a:spcAft>
                <a:spcPts val="0"/>
              </a:spcAft>
              <a:buNone/>
              <a:defRPr b="0" i="0" sz="4400" u="none" cap="none" strike="noStrike">
                <a:solidFill>
                  <a:schemeClr val="dk1"/>
                </a:solidFill>
                <a:latin typeface="Carme"/>
                <a:ea typeface="Carme"/>
                <a:cs typeface="Carme"/>
                <a:sym typeface="Carme"/>
              </a:defRPr>
            </a:lvl2pPr>
            <a:lvl3pPr indent="0" lvl="2" marL="0" marR="0" rtl="0" algn="ctr">
              <a:spcBef>
                <a:spcPts val="0"/>
              </a:spcBef>
              <a:spcAft>
                <a:spcPts val="0"/>
              </a:spcAft>
              <a:buNone/>
              <a:defRPr b="0" i="0" sz="4400" u="none" cap="none" strike="noStrike">
                <a:solidFill>
                  <a:schemeClr val="dk1"/>
                </a:solidFill>
                <a:latin typeface="Carme"/>
                <a:ea typeface="Carme"/>
                <a:cs typeface="Carme"/>
                <a:sym typeface="Carme"/>
              </a:defRPr>
            </a:lvl3pPr>
            <a:lvl4pPr indent="0" lvl="3" marL="0" marR="0" rtl="0" algn="ctr">
              <a:spcBef>
                <a:spcPts val="0"/>
              </a:spcBef>
              <a:spcAft>
                <a:spcPts val="0"/>
              </a:spcAft>
              <a:buNone/>
              <a:defRPr b="0" i="0" sz="4400" u="none" cap="none" strike="noStrike">
                <a:solidFill>
                  <a:schemeClr val="dk1"/>
                </a:solidFill>
                <a:latin typeface="Carme"/>
                <a:ea typeface="Carme"/>
                <a:cs typeface="Carme"/>
                <a:sym typeface="Carme"/>
              </a:defRPr>
            </a:lvl4pPr>
            <a:lvl5pPr indent="0" lvl="4" marL="0" marR="0" rtl="0" algn="ctr">
              <a:spcBef>
                <a:spcPts val="0"/>
              </a:spcBef>
              <a:spcAft>
                <a:spcPts val="0"/>
              </a:spcAft>
              <a:buNone/>
              <a:defRPr b="0" i="0" sz="4400" u="none" cap="none" strike="noStrike">
                <a:solidFill>
                  <a:schemeClr val="dk1"/>
                </a:solidFill>
                <a:latin typeface="Carme"/>
                <a:ea typeface="Carme"/>
                <a:cs typeface="Carme"/>
                <a:sym typeface="Carme"/>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85" name="Shape 8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rme"/>
                <a:ea typeface="Carme"/>
                <a:cs typeface="Carme"/>
                <a:sym typeface="Carm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rme"/>
                <a:ea typeface="Carme"/>
                <a:cs typeface="Carme"/>
                <a:sym typeface="Carme"/>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rme"/>
                <a:ea typeface="Carme"/>
                <a:cs typeface="Carme"/>
                <a:sym typeface="Carme"/>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rme"/>
                <a:ea typeface="Carme"/>
                <a:cs typeface="Carme"/>
                <a:sym typeface="Carm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156.png"/><Relationship Id="rId4" Type="http://schemas.openxmlformats.org/officeDocument/2006/relationships/image" Target="../media/image15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152.png"/><Relationship Id="rId4" Type="http://schemas.openxmlformats.org/officeDocument/2006/relationships/image" Target="../media/image15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15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153.png"/><Relationship Id="rId4" Type="http://schemas.openxmlformats.org/officeDocument/2006/relationships/image" Target="../media/image15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16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15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160.png"/><Relationship Id="rId4" Type="http://schemas.openxmlformats.org/officeDocument/2006/relationships/image" Target="../media/image159.png"/><Relationship Id="rId5" Type="http://schemas.openxmlformats.org/officeDocument/2006/relationships/image" Target="../media/image1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www.ruffalonl.com/enrollment-management/enrollment-marketing-services-to-target-and-recruit-students/recruitment-technologies/forecast-plus-student-recruitment-predictive-modeling"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158.png"/><Relationship Id="rId4" Type="http://schemas.openxmlformats.org/officeDocument/2006/relationships/image" Target="../media/image16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64.jpg"/><Relationship Id="rId4" Type="http://schemas.openxmlformats.org/officeDocument/2006/relationships/image" Target="../media/image163.jpg"/><Relationship Id="rId5" Type="http://schemas.openxmlformats.org/officeDocument/2006/relationships/image" Target="../media/image172.png"/><Relationship Id="rId6" Type="http://schemas.openxmlformats.org/officeDocument/2006/relationships/image" Target="../media/image167.jpg"/><Relationship Id="rId7" Type="http://schemas.openxmlformats.org/officeDocument/2006/relationships/image" Target="../media/image165.jpg"/><Relationship Id="rId8" Type="http://schemas.openxmlformats.org/officeDocument/2006/relationships/image" Target="../media/image16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16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image" Target="../media/image171.png"/><Relationship Id="rId4" Type="http://schemas.openxmlformats.org/officeDocument/2006/relationships/image" Target="../media/image16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173.png"/><Relationship Id="rId4" Type="http://schemas.openxmlformats.org/officeDocument/2006/relationships/image" Target="../media/image170.png"/><Relationship Id="rId5" Type="http://schemas.openxmlformats.org/officeDocument/2006/relationships/image" Target="../media/image17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179.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hyperlink" Target="http://www.act.org/content/act/en/products-and-services/the-act/help.html" TargetMode="External"/><Relationship Id="rId4" Type="http://schemas.openxmlformats.org/officeDocument/2006/relationships/image" Target="../media/image18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176.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180.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175.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177.png"/><Relationship Id="rId4" Type="http://schemas.openxmlformats.org/officeDocument/2006/relationships/image" Target="../media/image182.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 Id="rId3" Type="http://schemas.openxmlformats.org/officeDocument/2006/relationships/image" Target="../media/image183.png"/><Relationship Id="rId4" Type="http://schemas.openxmlformats.org/officeDocument/2006/relationships/image" Target="../media/image185.png"/><Relationship Id="rId5" Type="http://schemas.openxmlformats.org/officeDocument/2006/relationships/image" Target="../media/image191.png"/><Relationship Id="rId6" Type="http://schemas.openxmlformats.org/officeDocument/2006/relationships/image" Target="../media/image186.png"/><Relationship Id="rId7" Type="http://schemas.openxmlformats.org/officeDocument/2006/relationships/image" Target="../media/image18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188.png"/><Relationship Id="rId4" Type="http://schemas.openxmlformats.org/officeDocument/2006/relationships/image" Target="../media/image189.png"/><Relationship Id="rId5" Type="http://schemas.openxmlformats.org/officeDocument/2006/relationships/image" Target="../media/image187.png"/><Relationship Id="rId6" Type="http://schemas.openxmlformats.org/officeDocument/2006/relationships/image" Target="../media/image19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hyperlink" Target="https://secure-media.collegeboard.org/digitalServices/misc/trends/2014-trends-college-pricing-report-final.pdf" TargetMode="External"/><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hyperlink" Target="https://secure-media.collegeboard.org/digitalServices/misc/trends/2014-trends-college-pricing-report-final.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hyperlink" Target="https://secure-media.collegeboard.org/digitalServices/misc/trends/2014-trends-college-pricing-report-final.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6.jp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1.jpg"/><Relationship Id="rId7" Type="http://schemas.openxmlformats.org/officeDocument/2006/relationships/image" Target="../media/image46.png"/><Relationship Id="rId8" Type="http://schemas.openxmlformats.org/officeDocument/2006/relationships/image" Target="../media/image4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4.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5.jpg"/><Relationship Id="rId7" Type="http://schemas.openxmlformats.org/officeDocument/2006/relationships/image" Target="../media/image52.jpg"/><Relationship Id="rId8"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7.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3.png"/><Relationship Id="rId4" Type="http://schemas.openxmlformats.org/officeDocument/2006/relationships/image" Target="../media/image51.jpg"/><Relationship Id="rId5"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4.png"/><Relationship Id="rId4" Type="http://schemas.openxmlformats.org/officeDocument/2006/relationships/image" Target="../media/image0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0.jpg"/><Relationship Id="rId4" Type="http://schemas.openxmlformats.org/officeDocument/2006/relationships/image" Target="../media/image6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9.png"/><Relationship Id="rId4" Type="http://schemas.openxmlformats.org/officeDocument/2006/relationships/image" Target="../media/image64.png"/><Relationship Id="rId5"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1.jp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5.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6.jp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jpg"/><Relationship Id="rId4" Type="http://schemas.openxmlformats.org/officeDocument/2006/relationships/image" Target="../media/image07.png"/><Relationship Id="rId5" Type="http://schemas.openxmlformats.org/officeDocument/2006/relationships/image" Target="../media/image0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7.png"/><Relationship Id="rId4" Type="http://schemas.openxmlformats.org/officeDocument/2006/relationships/image" Target="../media/image73.png"/><Relationship Id="rId5" Type="http://schemas.openxmlformats.org/officeDocument/2006/relationships/image" Target="../media/image7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4.jp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9.jpg"/><Relationship Id="rId4" Type="http://schemas.openxmlformats.org/officeDocument/2006/relationships/image" Target="../media/image7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0.jpg"/><Relationship Id="rId4" Type="http://schemas.openxmlformats.org/officeDocument/2006/relationships/image" Target="../media/image84.jpg"/><Relationship Id="rId5" Type="http://schemas.openxmlformats.org/officeDocument/2006/relationships/image" Target="../media/image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86.png"/><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1.jpg"/><Relationship Id="rId4" Type="http://schemas.openxmlformats.org/officeDocument/2006/relationships/image" Target="../media/image89.png"/><Relationship Id="rId5" Type="http://schemas.openxmlformats.org/officeDocument/2006/relationships/image" Target="../media/image83.jpg"/><Relationship Id="rId6" Type="http://schemas.openxmlformats.org/officeDocument/2006/relationships/image" Target="../media/image8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16.jpg"/><Relationship Id="rId4" Type="http://schemas.openxmlformats.org/officeDocument/2006/relationships/image" Target="../media/image87.png"/><Relationship Id="rId5" Type="http://schemas.openxmlformats.org/officeDocument/2006/relationships/image" Target="../media/image91.jpg"/><Relationship Id="rId6" Type="http://schemas.openxmlformats.org/officeDocument/2006/relationships/image" Target="../media/image88.jpg"/><Relationship Id="rId7" Type="http://schemas.openxmlformats.org/officeDocument/2006/relationships/image" Target="../media/image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10.png"/><Relationship Id="rId5"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9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96.jpg"/><Relationship Id="rId4" Type="http://schemas.openxmlformats.org/officeDocument/2006/relationships/image" Target="../media/image9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9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9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94.png"/><Relationship Id="rId4" Type="http://schemas.openxmlformats.org/officeDocument/2006/relationships/image" Target="../media/image97.png"/><Relationship Id="rId5" Type="http://schemas.openxmlformats.org/officeDocument/2006/relationships/image" Target="../media/image9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96.jp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04.png"/><Relationship Id="rId4" Type="http://schemas.openxmlformats.org/officeDocument/2006/relationships/image" Target="../media/image10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0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0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0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0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06.png"/><Relationship Id="rId4" Type="http://schemas.openxmlformats.org/officeDocument/2006/relationships/hyperlink" Target="http://www.applerouth.co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96.jpg"/><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10.png"/><Relationship Id="rId4" Type="http://schemas.openxmlformats.org/officeDocument/2006/relationships/image" Target="../media/image10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96.jpg"/><Relationship Id="rId4" Type="http://schemas.openxmlformats.org/officeDocument/2006/relationships/image" Target="../media/image1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0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11.jpg"/><Relationship Id="rId4" Type="http://schemas.openxmlformats.org/officeDocument/2006/relationships/image" Target="../media/image114.jpg"/><Relationship Id="rId5" Type="http://schemas.openxmlformats.org/officeDocument/2006/relationships/image" Target="../media/image11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96.jpg"/><Relationship Id="rId4" Type="http://schemas.openxmlformats.org/officeDocument/2006/relationships/image" Target="../media/image12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18.png"/><Relationship Id="rId4" Type="http://schemas.openxmlformats.org/officeDocument/2006/relationships/image" Target="../media/image1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17.jpg"/><Relationship Id="rId4" Type="http://schemas.openxmlformats.org/officeDocument/2006/relationships/image" Target="../media/image115.jpg"/><Relationship Id="rId5" Type="http://schemas.openxmlformats.org/officeDocument/2006/relationships/image" Target="../media/image119.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21.jpg"/><Relationship Id="rId4" Type="http://schemas.openxmlformats.org/officeDocument/2006/relationships/image" Target="../media/image12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 Id="rId3" Type="http://schemas.openxmlformats.org/officeDocument/2006/relationships/image" Target="../media/image123.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2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2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122.png"/><Relationship Id="rId4" Type="http://schemas.openxmlformats.org/officeDocument/2006/relationships/image" Target="../media/image126.png"/><Relationship Id="rId5" Type="http://schemas.openxmlformats.org/officeDocument/2006/relationships/image" Target="../media/image128.jpg"/><Relationship Id="rId6" Type="http://schemas.openxmlformats.org/officeDocument/2006/relationships/image" Target="../media/image129.jpg"/><Relationship Id="rId7" Type="http://schemas.openxmlformats.org/officeDocument/2006/relationships/image" Target="../media/image13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130.png"/><Relationship Id="rId4" Type="http://schemas.openxmlformats.org/officeDocument/2006/relationships/image" Target="../media/image136.png"/><Relationship Id="rId5" Type="http://schemas.openxmlformats.org/officeDocument/2006/relationships/image" Target="../media/image128.jpg"/><Relationship Id="rId6" Type="http://schemas.openxmlformats.org/officeDocument/2006/relationships/image" Target="../media/image129.jpg"/><Relationship Id="rId7" Type="http://schemas.openxmlformats.org/officeDocument/2006/relationships/image" Target="../media/image1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133.png"/><Relationship Id="rId4" Type="http://schemas.openxmlformats.org/officeDocument/2006/relationships/image" Target="../media/image13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141.jpg"/><Relationship Id="rId4" Type="http://schemas.openxmlformats.org/officeDocument/2006/relationships/image" Target="../media/image138.jpg"/><Relationship Id="rId5" Type="http://schemas.openxmlformats.org/officeDocument/2006/relationships/image" Target="../media/image137.jpg"/><Relationship Id="rId6" Type="http://schemas.openxmlformats.org/officeDocument/2006/relationships/image" Target="../media/image140.png"/><Relationship Id="rId7" Type="http://schemas.openxmlformats.org/officeDocument/2006/relationships/image" Target="../media/image139.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17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14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143.png"/><Relationship Id="rId4" Type="http://schemas.openxmlformats.org/officeDocument/2006/relationships/image" Target="../media/image129.jpg"/><Relationship Id="rId5" Type="http://schemas.openxmlformats.org/officeDocument/2006/relationships/image" Target="../media/image128.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29.jpg"/><Relationship Id="rId4" Type="http://schemas.openxmlformats.org/officeDocument/2006/relationships/image" Target="../media/image128.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142.png"/><Relationship Id="rId4" Type="http://schemas.openxmlformats.org/officeDocument/2006/relationships/image" Target="../media/image146.png"/><Relationship Id="rId5" Type="http://schemas.openxmlformats.org/officeDocument/2006/relationships/image" Target="../media/image144.png"/><Relationship Id="rId6" Type="http://schemas.openxmlformats.org/officeDocument/2006/relationships/image" Target="../media/image14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148.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nvSpPr>
        <p:spPr>
          <a:xfrm>
            <a:off x="554037" y="731837"/>
            <a:ext cx="8234361" cy="15700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Helvetica Neue"/>
              <a:buNone/>
            </a:pPr>
            <a:r>
              <a:rPr b="0" i="0" lang="en-US" sz="4800" u="none" cap="none" strike="noStrike">
                <a:solidFill>
                  <a:schemeClr val="lt1"/>
                </a:solidFill>
                <a:latin typeface="Helvetica Neue"/>
                <a:ea typeface="Helvetica Neue"/>
                <a:cs typeface="Helvetica Neue"/>
                <a:sym typeface="Helvetica Neue"/>
              </a:rPr>
              <a:t>Everything</a:t>
            </a:r>
          </a:p>
          <a:p>
            <a:pPr indent="0" lvl="0" marL="0" marR="0" rtl="0" algn="ctr">
              <a:lnSpc>
                <a:spcPct val="100000"/>
              </a:lnSpc>
              <a:spcBef>
                <a:spcPts val="0"/>
              </a:spcBef>
              <a:spcAft>
                <a:spcPts val="0"/>
              </a:spcAft>
              <a:buClr>
                <a:schemeClr val="lt1"/>
              </a:buClr>
              <a:buSzPct val="25000"/>
              <a:buFont typeface="Helvetica Neue"/>
              <a:buNone/>
            </a:pPr>
            <a:r>
              <a:rPr b="0" i="0" lang="en-US" sz="4800" u="none" cap="none" strike="noStrike">
                <a:solidFill>
                  <a:schemeClr val="lt1"/>
                </a:solidFill>
                <a:latin typeface="Helvetica Neue"/>
                <a:ea typeface="Helvetica Neue"/>
                <a:cs typeface="Helvetica Neue"/>
                <a:sym typeface="Helvetica Neue"/>
              </a:rPr>
              <a:t>College Admissions </a:t>
            </a:r>
          </a:p>
        </p:txBody>
      </p:sp>
      <p:sp>
        <p:nvSpPr>
          <p:cNvPr id="105" name="Shape 105"/>
          <p:cNvSpPr txBox="1"/>
          <p:nvPr/>
        </p:nvSpPr>
        <p:spPr>
          <a:xfrm>
            <a:off x="871537" y="2830511"/>
            <a:ext cx="7500900" cy="1262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Helvetica Neue"/>
              <a:buNone/>
            </a:pPr>
            <a:r>
              <a:rPr lang="en-US" sz="2800">
                <a:solidFill>
                  <a:schemeClr val="lt1"/>
                </a:solidFill>
                <a:latin typeface="Helvetica Neue"/>
                <a:ea typeface="Helvetica Neue"/>
                <a:cs typeface="Helvetica Neue"/>
                <a:sym typeface="Helvetica Neue"/>
              </a:rPr>
              <a:t>Katie Rose</a:t>
            </a:r>
          </a:p>
          <a:p>
            <a:pPr indent="0" lvl="0" marL="0" marR="0" rtl="0" algn="ctr">
              <a:lnSpc>
                <a:spcPct val="100000"/>
              </a:lnSpc>
              <a:spcBef>
                <a:spcPts val="0"/>
              </a:spcBef>
              <a:spcAft>
                <a:spcPts val="0"/>
              </a:spcAft>
              <a:buClr>
                <a:schemeClr val="lt1"/>
              </a:buClr>
              <a:buSzPct val="25000"/>
              <a:buFont typeface="Helvetica Neue"/>
              <a:buNone/>
            </a:pPr>
            <a:r>
              <a:rPr lang="en-US" sz="2800">
                <a:solidFill>
                  <a:schemeClr val="lt1"/>
                </a:solidFill>
                <a:latin typeface="Helvetica Neue"/>
                <a:ea typeface="Helvetica Neue"/>
                <a:cs typeface="Helvetica Neue"/>
                <a:sym typeface="Helvetica Neue"/>
              </a:rPr>
              <a:t>Premium Tutor</a:t>
            </a:r>
          </a:p>
          <a:p>
            <a:pPr indent="0" lvl="0" marL="0" marR="0" rtl="0" algn="ctr">
              <a:lnSpc>
                <a:spcPct val="100000"/>
              </a:lnSpc>
              <a:spcBef>
                <a:spcPts val="0"/>
              </a:spcBef>
              <a:spcAft>
                <a:spcPts val="0"/>
              </a:spcAft>
              <a:buClr>
                <a:schemeClr val="lt1"/>
              </a:buClr>
              <a:buSzPct val="25000"/>
              <a:buFont typeface="Helvetica Neue"/>
              <a:buNone/>
            </a:pPr>
            <a:r>
              <a:rPr lang="en-US" sz="2800">
                <a:solidFill>
                  <a:schemeClr val="lt1"/>
                </a:solidFill>
                <a:latin typeface="Helvetica Neue"/>
                <a:ea typeface="Helvetica Neue"/>
                <a:cs typeface="Helvetica Neue"/>
                <a:sym typeface="Helvetica Neue"/>
              </a:rPr>
              <a:t>Applerouth Tutoring Services</a:t>
            </a:r>
          </a:p>
        </p:txBody>
      </p:sp>
      <p:pic>
        <p:nvPicPr>
          <p:cNvPr descr="Applerouth_logo.png" id="106" name="Shape 106"/>
          <p:cNvPicPr preferRelativeResize="0"/>
          <p:nvPr/>
        </p:nvPicPr>
        <p:blipFill rotWithShape="1">
          <a:blip r:embed="rId3">
            <a:alphaModFix/>
          </a:blip>
          <a:srcRect b="0" l="0" r="0" t="0"/>
          <a:stretch/>
        </p:blipFill>
        <p:spPr>
          <a:xfrm>
            <a:off x="4622800" y="5545137"/>
            <a:ext cx="4246562" cy="1077912"/>
          </a:xfrm>
          <a:prstGeom prst="rect">
            <a:avLst/>
          </a:prstGeom>
          <a:noFill/>
          <a:ln>
            <a:noFill/>
          </a:ln>
        </p:spPr>
      </p:pic>
      <p:sp>
        <p:nvSpPr>
          <p:cNvPr id="107" name="Shape 107"/>
          <p:cNvSpPr txBox="1"/>
          <p:nvPr/>
        </p:nvSpPr>
        <p:spPr>
          <a:xfrm>
            <a:off x="100011" y="6249987"/>
            <a:ext cx="1804987" cy="523874"/>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Big Data comes to college</a:t>
            </a:r>
          </a:p>
        </p:txBody>
      </p:sp>
      <p:sp>
        <p:nvSpPr>
          <p:cNvPr id="196" name="Shape 196"/>
          <p:cNvSpPr txBox="1"/>
          <p:nvPr>
            <p:ph idx="1" type="body"/>
          </p:nvPr>
        </p:nvSpPr>
        <p:spPr>
          <a:xfrm>
            <a:off x="384175" y="1958975"/>
            <a:ext cx="5614987" cy="41528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The age of the algorithm and predictive analysis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Integrating lessons from retailers such as Amazon and Walmart: finding the underlying patterns of consumer behavior.</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Improved predictions for GPA, likelihood of transfer or graduation</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IBM’s Watson may eventually  conduct admissions decisions</a:t>
            </a:r>
          </a:p>
        </p:txBody>
      </p:sp>
      <p:pic>
        <p:nvPicPr>
          <p:cNvPr id="197" name="Shape 197"/>
          <p:cNvPicPr preferRelativeResize="0"/>
          <p:nvPr/>
        </p:nvPicPr>
        <p:blipFill rotWithShape="1">
          <a:blip r:embed="rId3">
            <a:alphaModFix/>
          </a:blip>
          <a:srcRect b="0" l="0" r="0" t="0"/>
          <a:stretch/>
        </p:blipFill>
        <p:spPr>
          <a:xfrm>
            <a:off x="6397625" y="2312986"/>
            <a:ext cx="2300286" cy="32766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4" name="Shape 1134"/>
        <p:cNvGrpSpPr/>
        <p:nvPr/>
      </p:nvGrpSpPr>
      <p:grpSpPr>
        <a:xfrm>
          <a:off x="0" y="0"/>
          <a:ext cx="0" cy="0"/>
          <a:chOff x="0" y="0"/>
          <a:chExt cx="0" cy="0"/>
        </a:xfrm>
      </p:grpSpPr>
      <p:sp>
        <p:nvSpPr>
          <p:cNvPr id="1135" name="Shape 1135"/>
          <p:cNvSpPr txBox="1"/>
          <p:nvPr>
            <p:ph type="title"/>
          </p:nvPr>
        </p:nvSpPr>
        <p:spPr>
          <a:xfrm>
            <a:off x="457200" y="1752600"/>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The SAT tests more math in the context of word problems than does the ACT</a:t>
            </a:r>
          </a:p>
        </p:txBody>
      </p:sp>
      <p:graphicFrame>
        <p:nvGraphicFramePr>
          <p:cNvPr id="1136" name="Shape 1136"/>
          <p:cNvGraphicFramePr/>
          <p:nvPr/>
        </p:nvGraphicFramePr>
        <p:xfrm>
          <a:off x="1196975" y="3278187"/>
          <a:ext cx="3000000" cy="3000000"/>
        </p:xfrm>
        <a:graphic>
          <a:graphicData uri="http://schemas.openxmlformats.org/drawingml/2006/table">
            <a:tbl>
              <a:tblPr>
                <a:noFill/>
                <a:tableStyleId>{699BA59B-0292-4B79-82AD-F69A4C023946}</a:tableStyleId>
              </a:tblPr>
              <a:tblGrid>
                <a:gridCol w="2198675"/>
                <a:gridCol w="2198675"/>
                <a:gridCol w="2198675"/>
              </a:tblGrid>
              <a:tr h="582600">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400" u="none">
                          <a:solidFill>
                            <a:srgbClr val="FFFFFF"/>
                          </a:solidFill>
                          <a:latin typeface="Calibri"/>
                          <a:ea typeface="Calibri"/>
                          <a:cs typeface="Calibri"/>
                          <a:sym typeface="Calibri"/>
                        </a:rPr>
                        <a:t>Test</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400" u="none">
                          <a:solidFill>
                            <a:srgbClr val="FFFFFF"/>
                          </a:solidFill>
                          <a:latin typeface="Calibri"/>
                          <a:ea typeface="Calibri"/>
                          <a:cs typeface="Calibri"/>
                          <a:sym typeface="Calibri"/>
                        </a:rPr>
                        <a:t>Contextual</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400" u="none">
                          <a:solidFill>
                            <a:srgbClr val="FFFFFF"/>
                          </a:solidFill>
                          <a:latin typeface="Calibri"/>
                          <a:ea typeface="Calibri"/>
                          <a:cs typeface="Calibri"/>
                          <a:sym typeface="Calibri"/>
                        </a:rPr>
                        <a:t>Conceptual</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582600">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ACT</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36%</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64%</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582600">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SAT</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1" i="0" lang="en-US" sz="2000" u="none">
                          <a:solidFill>
                            <a:srgbClr val="000000"/>
                          </a:solidFill>
                          <a:latin typeface="Calibri"/>
                          <a:ea typeface="Calibri"/>
                          <a:cs typeface="Calibri"/>
                          <a:sym typeface="Calibri"/>
                        </a:rPr>
                        <a:t>53%</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47%</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0" name="Shape 1140"/>
        <p:cNvGrpSpPr/>
        <p:nvPr/>
      </p:nvGrpSpPr>
      <p:grpSpPr>
        <a:xfrm>
          <a:off x="0" y="0"/>
          <a:ext cx="0" cy="0"/>
          <a:chOff x="0" y="0"/>
          <a:chExt cx="0" cy="0"/>
        </a:xfrm>
      </p:grpSpPr>
      <p:pic>
        <p:nvPicPr>
          <p:cNvPr id="1141" name="Shape 1141"/>
          <p:cNvPicPr preferRelativeResize="0"/>
          <p:nvPr/>
        </p:nvPicPr>
        <p:blipFill rotWithShape="1">
          <a:blip r:embed="rId3">
            <a:alphaModFix/>
          </a:blip>
          <a:srcRect b="0" l="0" r="0" t="0"/>
          <a:stretch/>
        </p:blipFill>
        <p:spPr>
          <a:xfrm>
            <a:off x="5065712" y="2673350"/>
            <a:ext cx="3113086" cy="3008311"/>
          </a:xfrm>
          <a:prstGeom prst="rect">
            <a:avLst/>
          </a:prstGeom>
          <a:noFill/>
          <a:ln>
            <a:noFill/>
          </a:ln>
        </p:spPr>
      </p:pic>
      <p:pic>
        <p:nvPicPr>
          <p:cNvPr id="1142" name="Shape 1142"/>
          <p:cNvPicPr preferRelativeResize="0"/>
          <p:nvPr/>
        </p:nvPicPr>
        <p:blipFill rotWithShape="1">
          <a:blip r:embed="rId4">
            <a:alphaModFix/>
          </a:blip>
          <a:srcRect b="0" l="0" r="0" t="0"/>
          <a:stretch/>
        </p:blipFill>
        <p:spPr>
          <a:xfrm>
            <a:off x="1320800" y="2500311"/>
            <a:ext cx="3201987" cy="3925887"/>
          </a:xfrm>
          <a:prstGeom prst="rect">
            <a:avLst/>
          </a:prstGeom>
          <a:noFill/>
          <a:ln>
            <a:noFill/>
          </a:ln>
        </p:spPr>
      </p:pic>
      <p:sp>
        <p:nvSpPr>
          <p:cNvPr id="1143" name="Shape 1143"/>
          <p:cNvSpPr txBox="1"/>
          <p:nvPr>
            <p:ph type="title"/>
          </p:nvPr>
        </p:nvSpPr>
        <p:spPr>
          <a:xfrm>
            <a:off x="457200" y="14573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800" u="none" cap="none" strike="noStrike">
                <a:solidFill>
                  <a:schemeClr val="dk1"/>
                </a:solidFill>
                <a:latin typeface="Carme"/>
                <a:ea typeface="Carme"/>
                <a:cs typeface="Carme"/>
                <a:sym typeface="Carme"/>
              </a:rPr>
              <a:t>Being able to solve on the SAT is often  subordinate to being able to generate an equation or interpret a constant or variable</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7" name="Shape 1147"/>
        <p:cNvGrpSpPr/>
        <p:nvPr/>
      </p:nvGrpSpPr>
      <p:grpSpPr>
        <a:xfrm>
          <a:off x="0" y="0"/>
          <a:ext cx="0" cy="0"/>
          <a:chOff x="0" y="0"/>
          <a:chExt cx="0" cy="0"/>
        </a:xfrm>
      </p:grpSpPr>
      <p:sp>
        <p:nvSpPr>
          <p:cNvPr id="1148" name="Shape 1148"/>
          <p:cNvSpPr txBox="1"/>
          <p:nvPr>
            <p:ph type="title"/>
          </p:nvPr>
        </p:nvSpPr>
        <p:spPr>
          <a:xfrm>
            <a:off x="457200" y="1295400"/>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ACT math is shifting, integrating more challenging concepts</a:t>
            </a:r>
          </a:p>
        </p:txBody>
      </p:sp>
      <p:sp>
        <p:nvSpPr>
          <p:cNvPr id="1149" name="Shape 1149"/>
          <p:cNvSpPr txBox="1"/>
          <p:nvPr/>
        </p:nvSpPr>
        <p:spPr>
          <a:xfrm>
            <a:off x="457200" y="2301875"/>
            <a:ext cx="8305799"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Expanding use of matrices (e.g., multiplication) </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Adding more conic sections (e.g., working with ellipses and parabolic equations)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Understanding the domain of a function</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Vertical and horizontal asymptotes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Trig: Using Radians, Terminal Sides and Coterminal Angles (e.g., 30°, –330° and 390°)</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Monomial factors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Associative and commutative properties</a:t>
            </a:r>
          </a:p>
          <a:p>
            <a:pPr indent="0" lvl="0" marL="0" marR="0" rtl="0" algn="l">
              <a:lnSpc>
                <a:spcPct val="100000"/>
              </a:lnSpc>
              <a:spcBef>
                <a:spcPts val="0"/>
              </a:spcBef>
              <a:spcAft>
                <a:spcPts val="0"/>
              </a:spcAft>
              <a:buNone/>
            </a:pPr>
            <a:r>
              <a:t/>
            </a:r>
            <a:endParaRPr b="0" i="0" sz="2500" u="none">
              <a:solidFill>
                <a:schemeClr val="dk1"/>
              </a:solidFill>
              <a:latin typeface="Carme"/>
              <a:ea typeface="Carme"/>
              <a:cs typeface="Carme"/>
              <a:sym typeface="Carme"/>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3" name="Shape 1153"/>
        <p:cNvGrpSpPr/>
        <p:nvPr/>
      </p:nvGrpSpPr>
      <p:grpSpPr>
        <a:xfrm>
          <a:off x="0" y="0"/>
          <a:ext cx="0" cy="0"/>
          <a:chOff x="0" y="0"/>
          <a:chExt cx="0" cy="0"/>
        </a:xfrm>
      </p:grpSpPr>
      <p:sp>
        <p:nvSpPr>
          <p:cNvPr id="1154" name="Shape 1154"/>
          <p:cNvSpPr txBox="1"/>
          <p:nvPr>
            <p:ph type="title"/>
          </p:nvPr>
        </p:nvSpPr>
        <p:spPr>
          <a:xfrm>
            <a:off x="457200" y="12652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200" u="none" cap="none" strike="noStrike">
                <a:solidFill>
                  <a:schemeClr val="dk1"/>
                </a:solidFill>
                <a:latin typeface="Carme"/>
                <a:ea typeface="Carme"/>
                <a:cs typeface="Carme"/>
                <a:sym typeface="Carme"/>
              </a:rPr>
              <a:t>May 23, ACT released its new Official Guide with the hardest ACT math we’ve seen. </a:t>
            </a:r>
          </a:p>
        </p:txBody>
      </p:sp>
      <p:sp>
        <p:nvSpPr>
          <p:cNvPr id="1155" name="Shape 1155"/>
          <p:cNvSpPr txBox="1"/>
          <p:nvPr/>
        </p:nvSpPr>
        <p:spPr>
          <a:xfrm>
            <a:off x="457200" y="2446336"/>
            <a:ext cx="8686800" cy="23494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Vectors</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Advanced probability</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Advanced sequences</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Permutations using !</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Line of best fit (way more advanced than those on the SAT)</a:t>
            </a:r>
          </a:p>
        </p:txBody>
      </p:sp>
      <p:grpSp>
        <p:nvGrpSpPr>
          <p:cNvPr id="1156" name="Shape 1156"/>
          <p:cNvGrpSpPr/>
          <p:nvPr/>
        </p:nvGrpSpPr>
        <p:grpSpPr>
          <a:xfrm>
            <a:off x="19050" y="4973637"/>
            <a:ext cx="9247186" cy="1414462"/>
            <a:chOff x="19050" y="4973637"/>
            <a:chExt cx="9247186" cy="1414462"/>
          </a:xfrm>
        </p:grpSpPr>
        <p:pic>
          <p:nvPicPr>
            <p:cNvPr id="1157" name="Shape 1157"/>
            <p:cNvPicPr preferRelativeResize="0"/>
            <p:nvPr/>
          </p:nvPicPr>
          <p:blipFill rotWithShape="1">
            <a:blip r:embed="rId3">
              <a:alphaModFix/>
            </a:blip>
            <a:srcRect b="0" l="0" r="0" t="0"/>
            <a:stretch/>
          </p:blipFill>
          <p:spPr>
            <a:xfrm>
              <a:off x="19050" y="4973637"/>
              <a:ext cx="9247186" cy="1414462"/>
            </a:xfrm>
            <a:prstGeom prst="rect">
              <a:avLst/>
            </a:prstGeom>
            <a:noFill/>
            <a:ln>
              <a:noFill/>
            </a:ln>
          </p:spPr>
        </p:pic>
        <p:sp>
          <p:nvSpPr>
            <p:cNvPr id="1158" name="Shape 1158"/>
            <p:cNvSpPr txBox="1"/>
            <p:nvPr/>
          </p:nvSpPr>
          <p:spPr>
            <a:xfrm>
              <a:off x="260350" y="5219700"/>
              <a:ext cx="8761412" cy="9223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This is a clear and direct move away from the Algebra-heavy SAT revamp towards a broader scope of advanced math skills.</a:t>
              </a:r>
            </a:p>
          </p:txBody>
        </p:sp>
      </p:grpSp>
      <p:pic>
        <p:nvPicPr>
          <p:cNvPr id="1159" name="Shape 1159"/>
          <p:cNvPicPr preferRelativeResize="0"/>
          <p:nvPr/>
        </p:nvPicPr>
        <p:blipFill rotWithShape="1">
          <a:blip r:embed="rId4">
            <a:alphaModFix/>
          </a:blip>
          <a:srcRect b="0" l="0" r="0" t="0"/>
          <a:stretch/>
        </p:blipFill>
        <p:spPr>
          <a:xfrm>
            <a:off x="6735761" y="2139950"/>
            <a:ext cx="1530350" cy="1987549"/>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3" name="Shape 1163"/>
        <p:cNvGrpSpPr/>
        <p:nvPr/>
      </p:nvGrpSpPr>
      <p:grpSpPr>
        <a:xfrm>
          <a:off x="0" y="0"/>
          <a:ext cx="0" cy="0"/>
          <a:chOff x="0" y="0"/>
          <a:chExt cx="0" cy="0"/>
        </a:xfrm>
      </p:grpSpPr>
      <p:sp>
        <p:nvSpPr>
          <p:cNvPr id="1164" name="Shape 1164"/>
          <p:cNvSpPr txBox="1"/>
          <p:nvPr>
            <p:ph type="title"/>
          </p:nvPr>
        </p:nvSpPr>
        <p:spPr>
          <a:xfrm>
            <a:off x="457200" y="127317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200" u="none" cap="none" strike="noStrike">
                <a:solidFill>
                  <a:schemeClr val="dk1"/>
                </a:solidFill>
                <a:latin typeface="Carme"/>
                <a:ea typeface="Carme"/>
                <a:cs typeface="Carme"/>
                <a:sym typeface="Carme"/>
              </a:rPr>
              <a:t>Science</a:t>
            </a:r>
          </a:p>
        </p:txBody>
      </p:sp>
      <p:pic>
        <p:nvPicPr>
          <p:cNvPr id="1165" name="Shape 1165"/>
          <p:cNvPicPr preferRelativeResize="0"/>
          <p:nvPr/>
        </p:nvPicPr>
        <p:blipFill rotWithShape="1">
          <a:blip r:embed="rId3">
            <a:alphaModFix/>
          </a:blip>
          <a:srcRect b="0" l="0" r="0" t="0"/>
          <a:stretch/>
        </p:blipFill>
        <p:spPr>
          <a:xfrm>
            <a:off x="2692400" y="2303461"/>
            <a:ext cx="3843336" cy="3843336"/>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9" name="Shape 1169"/>
        <p:cNvGrpSpPr/>
        <p:nvPr/>
      </p:nvGrpSpPr>
      <p:grpSpPr>
        <a:xfrm>
          <a:off x="0" y="0"/>
          <a:ext cx="0" cy="0"/>
          <a:chOff x="0" y="0"/>
          <a:chExt cx="0" cy="0"/>
        </a:xfrm>
      </p:grpSpPr>
      <p:sp>
        <p:nvSpPr>
          <p:cNvPr id="1170" name="Shape 1170"/>
          <p:cNvSpPr txBox="1"/>
          <p:nvPr>
            <p:ph type="title"/>
          </p:nvPr>
        </p:nvSpPr>
        <p:spPr>
          <a:xfrm>
            <a:off x="457200" y="12541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800" u="none" cap="none" strike="noStrike">
                <a:solidFill>
                  <a:schemeClr val="dk1"/>
                </a:solidFill>
                <a:latin typeface="Carme"/>
                <a:ea typeface="Carme"/>
                <a:cs typeface="Carme"/>
                <a:sym typeface="Carme"/>
              </a:rPr>
              <a:t>The ACT has a rigorous science section, while the SAT has some science items sprinkled throughout</a:t>
            </a:r>
          </a:p>
        </p:txBody>
      </p:sp>
      <p:sp>
        <p:nvSpPr>
          <p:cNvPr id="1171" name="Shape 1171"/>
          <p:cNvSpPr txBox="1"/>
          <p:nvPr/>
        </p:nvSpPr>
        <p:spPr>
          <a:xfrm>
            <a:off x="379412" y="2230436"/>
            <a:ext cx="5035549" cy="2595562"/>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700" u="none">
                <a:solidFill>
                  <a:schemeClr val="dk1"/>
                </a:solidFill>
                <a:latin typeface="Carme"/>
                <a:ea typeface="Carme"/>
                <a:cs typeface="Carme"/>
                <a:sym typeface="Carme"/>
              </a:rPr>
              <a:t>Science fluency examines one’s ability to read tables, charts, and graphs and science texts.  Students must see trends, correlations, extrapolate and interpolate data.</a:t>
            </a:r>
          </a:p>
        </p:txBody>
      </p:sp>
      <p:grpSp>
        <p:nvGrpSpPr>
          <p:cNvPr id="1172" name="Shape 1172"/>
          <p:cNvGrpSpPr/>
          <p:nvPr/>
        </p:nvGrpSpPr>
        <p:grpSpPr>
          <a:xfrm>
            <a:off x="420687" y="4895850"/>
            <a:ext cx="7985125" cy="1438275"/>
            <a:chOff x="420687" y="4895850"/>
            <a:chExt cx="7985125" cy="1438275"/>
          </a:xfrm>
        </p:grpSpPr>
        <p:pic>
          <p:nvPicPr>
            <p:cNvPr id="1173" name="Shape 1173"/>
            <p:cNvPicPr preferRelativeResize="0"/>
            <p:nvPr/>
          </p:nvPicPr>
          <p:blipFill rotWithShape="1">
            <a:blip r:embed="rId3">
              <a:alphaModFix/>
            </a:blip>
            <a:srcRect b="0" l="0" r="0" t="0"/>
            <a:stretch/>
          </p:blipFill>
          <p:spPr>
            <a:xfrm>
              <a:off x="420687" y="4895850"/>
              <a:ext cx="7985125" cy="1438275"/>
            </a:xfrm>
            <a:prstGeom prst="rect">
              <a:avLst/>
            </a:prstGeom>
            <a:noFill/>
            <a:ln>
              <a:noFill/>
            </a:ln>
          </p:spPr>
        </p:pic>
        <p:sp>
          <p:nvSpPr>
            <p:cNvPr id="1174" name="Shape 1174"/>
            <p:cNvSpPr txBox="1"/>
            <p:nvPr/>
          </p:nvSpPr>
          <p:spPr>
            <a:xfrm>
              <a:off x="663575" y="5137150"/>
              <a:ext cx="7500936" cy="9540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The ACT Science section is a far greater challenge than the “science” tested thus far on the SAT</a:t>
              </a:r>
            </a:p>
          </p:txBody>
        </p:sp>
      </p:grpSp>
      <p:pic>
        <p:nvPicPr>
          <p:cNvPr descr="C:\Users\ATS Employee\Downloads\image.png" id="1175" name="Shape 1175"/>
          <p:cNvPicPr preferRelativeResize="0"/>
          <p:nvPr/>
        </p:nvPicPr>
        <p:blipFill rotWithShape="1">
          <a:blip r:embed="rId4">
            <a:alphaModFix/>
          </a:blip>
          <a:srcRect b="0" l="0" r="0" t="0"/>
          <a:stretch/>
        </p:blipFill>
        <p:spPr>
          <a:xfrm>
            <a:off x="6111875" y="2122486"/>
            <a:ext cx="2716211" cy="2703512"/>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9" name="Shape 1179"/>
        <p:cNvGrpSpPr/>
        <p:nvPr/>
      </p:nvGrpSpPr>
      <p:grpSpPr>
        <a:xfrm>
          <a:off x="0" y="0"/>
          <a:ext cx="0" cy="0"/>
          <a:chOff x="0" y="0"/>
          <a:chExt cx="0" cy="0"/>
        </a:xfrm>
      </p:grpSpPr>
      <p:sp>
        <p:nvSpPr>
          <p:cNvPr id="1180" name="Shape 1180"/>
          <p:cNvSpPr txBox="1"/>
          <p:nvPr>
            <p:ph type="title"/>
          </p:nvPr>
        </p:nvSpPr>
        <p:spPr>
          <a:xfrm>
            <a:off x="457200" y="9604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ACT Science: many multi-part problems</a:t>
            </a:r>
          </a:p>
        </p:txBody>
      </p:sp>
      <p:pic>
        <p:nvPicPr>
          <p:cNvPr id="1181" name="Shape 1181"/>
          <p:cNvPicPr preferRelativeResize="0"/>
          <p:nvPr/>
        </p:nvPicPr>
        <p:blipFill rotWithShape="1">
          <a:blip r:embed="rId3">
            <a:alphaModFix/>
          </a:blip>
          <a:srcRect b="0" l="0" r="0" t="0"/>
          <a:stretch/>
        </p:blipFill>
        <p:spPr>
          <a:xfrm>
            <a:off x="334962" y="1704975"/>
            <a:ext cx="5302250" cy="4672011"/>
          </a:xfrm>
          <a:prstGeom prst="rect">
            <a:avLst/>
          </a:prstGeom>
          <a:noFill/>
          <a:ln>
            <a:noFill/>
          </a:ln>
        </p:spPr>
      </p:pic>
      <p:sp>
        <p:nvSpPr>
          <p:cNvPr id="1182" name="Shape 1182"/>
          <p:cNvSpPr txBox="1"/>
          <p:nvPr/>
        </p:nvSpPr>
        <p:spPr>
          <a:xfrm>
            <a:off x="5883275" y="2549525"/>
            <a:ext cx="2959100" cy="2851149"/>
          </a:xfrm>
          <a:prstGeom prst="rect">
            <a:avLst/>
          </a:prstGeom>
          <a:solidFill>
            <a:schemeClr val="lt1"/>
          </a:solidFill>
          <a:ln cap="flat" cmpd="sng" w="254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Students must quickly move between different parts of the passage, the charts, tables and graphs, making connections</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6" name="Shape 1186"/>
        <p:cNvGrpSpPr/>
        <p:nvPr/>
      </p:nvGrpSpPr>
      <p:grpSpPr>
        <a:xfrm>
          <a:off x="0" y="0"/>
          <a:ext cx="0" cy="0"/>
          <a:chOff x="0" y="0"/>
          <a:chExt cx="0" cy="0"/>
        </a:xfrm>
      </p:grpSpPr>
      <p:sp>
        <p:nvSpPr>
          <p:cNvPr id="1187" name="Shape 1187"/>
          <p:cNvSpPr txBox="1"/>
          <p:nvPr>
            <p:ph type="title"/>
          </p:nvPr>
        </p:nvSpPr>
        <p:spPr>
          <a:xfrm>
            <a:off x="457200" y="13049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ACT science, like math, is growing increasingly difficult</a:t>
            </a:r>
          </a:p>
        </p:txBody>
      </p:sp>
      <p:sp>
        <p:nvSpPr>
          <p:cNvPr id="1188" name="Shape 1188"/>
          <p:cNvSpPr txBox="1"/>
          <p:nvPr/>
        </p:nvSpPr>
        <p:spPr>
          <a:xfrm>
            <a:off x="457200" y="2259011"/>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Moving from 7 to 6 passages per test allows for a deeper testing for those passages.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Science is getting more tricky, with more complex questions, and fewer simple items.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Students more frequently asked to distinguish between scientific concepts such as independent and dependent variables.  </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On recent ACT tests, the science section is assessing more direct physics knowledge, e.g., potential vs kinetic energy, mass vs weight.</a:t>
            </a: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2" name="Shape 1192"/>
        <p:cNvGrpSpPr/>
        <p:nvPr/>
      </p:nvGrpSpPr>
      <p:grpSpPr>
        <a:xfrm>
          <a:off x="0" y="0"/>
          <a:ext cx="0" cy="0"/>
          <a:chOff x="0" y="0"/>
          <a:chExt cx="0" cy="0"/>
        </a:xfrm>
      </p:grpSpPr>
      <p:sp>
        <p:nvSpPr>
          <p:cNvPr id="1193" name="Shape 1193"/>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The optional essays on the SAT and ACT</a:t>
            </a:r>
          </a:p>
        </p:txBody>
      </p:sp>
      <p:sp>
        <p:nvSpPr>
          <p:cNvPr id="1194" name="Shape 1194"/>
          <p:cNvSpPr txBox="1"/>
          <p:nvPr>
            <p:ph idx="1" type="body"/>
          </p:nvPr>
        </p:nvSpPr>
        <p:spPr>
          <a:xfrm>
            <a:off x="457200" y="2068511"/>
            <a:ext cx="5384799" cy="37830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They are testing critical thinking and analytical skills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They require more skilled reading and planning</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It will be effectively impossible to memorize canned essay templates and employ them on these new tests.</a:t>
            </a:r>
          </a:p>
        </p:txBody>
      </p:sp>
      <p:pic>
        <p:nvPicPr>
          <p:cNvPr descr="http://www.jamesgoulding.com/Pix/essays.gif" id="1195" name="Shape 1195"/>
          <p:cNvPicPr preferRelativeResize="0"/>
          <p:nvPr/>
        </p:nvPicPr>
        <p:blipFill rotWithShape="1">
          <a:blip r:embed="rId3">
            <a:alphaModFix/>
          </a:blip>
          <a:srcRect b="0" l="0" r="0" t="0"/>
          <a:stretch/>
        </p:blipFill>
        <p:spPr>
          <a:xfrm>
            <a:off x="6175375" y="2509836"/>
            <a:ext cx="2465386" cy="2792412"/>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9" name="Shape 1199"/>
        <p:cNvGrpSpPr/>
        <p:nvPr/>
      </p:nvGrpSpPr>
      <p:grpSpPr>
        <a:xfrm>
          <a:off x="0" y="0"/>
          <a:ext cx="0" cy="0"/>
          <a:chOff x="0" y="0"/>
          <a:chExt cx="0" cy="0"/>
        </a:xfrm>
      </p:grpSpPr>
      <p:sp>
        <p:nvSpPr>
          <p:cNvPr id="1200" name="Shape 1200"/>
          <p:cNvSpPr txBox="1"/>
          <p:nvPr>
            <p:ph type="title"/>
          </p:nvPr>
        </p:nvSpPr>
        <p:spPr>
          <a:xfrm>
            <a:off x="457200" y="11017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The SAT Essay: A document based question</a:t>
            </a:r>
          </a:p>
        </p:txBody>
      </p:sp>
      <p:pic>
        <p:nvPicPr>
          <p:cNvPr id="1201" name="Shape 1201"/>
          <p:cNvPicPr preferRelativeResize="0"/>
          <p:nvPr/>
        </p:nvPicPr>
        <p:blipFill rotWithShape="1">
          <a:blip r:embed="rId3">
            <a:alphaModFix/>
          </a:blip>
          <a:srcRect b="0" l="0" r="0" t="0"/>
          <a:stretch/>
        </p:blipFill>
        <p:spPr>
          <a:xfrm>
            <a:off x="504825" y="1800225"/>
            <a:ext cx="5026025" cy="1666875"/>
          </a:xfrm>
          <a:prstGeom prst="rect">
            <a:avLst/>
          </a:prstGeom>
          <a:noFill/>
          <a:ln>
            <a:noFill/>
          </a:ln>
        </p:spPr>
      </p:pic>
      <p:pic>
        <p:nvPicPr>
          <p:cNvPr id="1202" name="Shape 1202"/>
          <p:cNvPicPr preferRelativeResize="0"/>
          <p:nvPr/>
        </p:nvPicPr>
        <p:blipFill rotWithShape="1">
          <a:blip r:embed="rId4">
            <a:alphaModFix/>
          </a:blip>
          <a:srcRect b="0" l="0" r="0" t="0"/>
          <a:stretch/>
        </p:blipFill>
        <p:spPr>
          <a:xfrm>
            <a:off x="504825" y="3598862"/>
            <a:ext cx="4879974" cy="2112962"/>
          </a:xfrm>
          <a:prstGeom prst="rect">
            <a:avLst/>
          </a:prstGeom>
          <a:noFill/>
          <a:ln>
            <a:noFill/>
          </a:ln>
        </p:spPr>
      </p:pic>
      <p:sp>
        <p:nvSpPr>
          <p:cNvPr id="1203" name="Shape 1203"/>
          <p:cNvSpPr/>
          <p:nvPr/>
        </p:nvSpPr>
        <p:spPr>
          <a:xfrm rot="5400000">
            <a:off x="4648200" y="3279775"/>
            <a:ext cx="1982787" cy="509586"/>
          </a:xfrm>
          <a:prstGeom prst="triangle">
            <a:avLst>
              <a:gd fmla="val 500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204" name="Shape 1204"/>
          <p:cNvSpPr txBox="1"/>
          <p:nvPr/>
        </p:nvSpPr>
        <p:spPr>
          <a:xfrm>
            <a:off x="6148387" y="1965325"/>
            <a:ext cx="2655887" cy="3268661"/>
          </a:xfrm>
          <a:prstGeom prst="rect">
            <a:avLst/>
          </a:prstGeom>
          <a:solidFill>
            <a:schemeClr val="lt1"/>
          </a:solidFill>
          <a:ln cap="flat" cmpd="sng" w="254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The College Board has modified free response exercises from AP Language and AP Literature exams to create this new SAT essay</a:t>
            </a:r>
          </a:p>
        </p:txBody>
      </p:sp>
      <p:pic>
        <p:nvPicPr>
          <p:cNvPr descr="https://www.dcsdk12.org/sites/default/files/schools/PonderosaHighSchool/departments/testing/apcollegeboardlogo2.png" id="1205" name="Shape 1205"/>
          <p:cNvPicPr preferRelativeResize="0"/>
          <p:nvPr/>
        </p:nvPicPr>
        <p:blipFill rotWithShape="1">
          <a:blip r:embed="rId5">
            <a:alphaModFix/>
          </a:blip>
          <a:srcRect b="0" l="0" r="0" t="0"/>
          <a:stretch/>
        </p:blipFill>
        <p:spPr>
          <a:xfrm>
            <a:off x="3505200" y="5711825"/>
            <a:ext cx="2025650" cy="644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01625" y="2752725"/>
            <a:ext cx="4168775"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200" u="none" cap="none" strike="noStrike">
                <a:solidFill>
                  <a:schemeClr val="dk1"/>
                </a:solidFill>
                <a:latin typeface="Carme"/>
                <a:ea typeface="Carme"/>
                <a:cs typeface="Carme"/>
                <a:sym typeface="Carme"/>
              </a:rPr>
              <a:t>Forecast Plus tool for student recruitment</a:t>
            </a:r>
          </a:p>
        </p:txBody>
      </p:sp>
      <p:sp>
        <p:nvSpPr>
          <p:cNvPr id="203" name="Shape 203"/>
          <p:cNvSpPr txBox="1"/>
          <p:nvPr/>
        </p:nvSpPr>
        <p:spPr>
          <a:xfrm>
            <a:off x="1095375" y="4244975"/>
            <a:ext cx="2570162" cy="923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Created by Ruffalo Levitz: Enrollment Management Consultant</a:t>
            </a:r>
          </a:p>
        </p:txBody>
      </p:sp>
      <p:pic>
        <p:nvPicPr>
          <p:cNvPr id="204" name="Shape 204"/>
          <p:cNvPicPr preferRelativeResize="0"/>
          <p:nvPr/>
        </p:nvPicPr>
        <p:blipFill rotWithShape="1">
          <a:blip r:embed="rId3">
            <a:alphaModFix/>
          </a:blip>
          <a:srcRect b="0" l="0" r="0" t="0"/>
          <a:stretch/>
        </p:blipFill>
        <p:spPr>
          <a:xfrm>
            <a:off x="4873625" y="1168400"/>
            <a:ext cx="3967162" cy="5275262"/>
          </a:xfrm>
          <a:prstGeom prst="rect">
            <a:avLst/>
          </a:prstGeom>
          <a:noFill/>
          <a:ln>
            <a:noFill/>
          </a:ln>
        </p:spPr>
      </p:pic>
      <p:sp>
        <p:nvSpPr>
          <p:cNvPr id="205" name="Shape 205"/>
          <p:cNvSpPr txBox="1"/>
          <p:nvPr/>
        </p:nvSpPr>
        <p:spPr>
          <a:xfrm>
            <a:off x="196850" y="6035675"/>
            <a:ext cx="4676775" cy="3762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800" u="sng">
                <a:solidFill>
                  <a:schemeClr val="hlink"/>
                </a:solidFill>
                <a:latin typeface="Calibri"/>
                <a:ea typeface="Calibri"/>
                <a:cs typeface="Calibri"/>
                <a:sym typeface="Calibri"/>
                <a:hlinkClick r:id="rId4"/>
              </a:rPr>
              <a:t>https://www.ruffalonl.com/enrollment-management/enrollment-marketing-services-to-target-and-recruit-students/recruitment-technologies/forecast-plus-student-recruitment-predictive-modeling</a:t>
            </a:r>
            <a:r>
              <a:rPr b="0" i="0" lang="en-US" sz="1000" u="none">
                <a:solidFill>
                  <a:schemeClr val="dk1"/>
                </a:solidFill>
                <a:latin typeface="Calibri"/>
                <a:ea typeface="Calibri"/>
                <a:cs typeface="Calibri"/>
                <a:sym typeface="Calibri"/>
              </a:rPr>
              <a:t>  </a:t>
            </a: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9" name="Shape 1209"/>
        <p:cNvGrpSpPr/>
        <p:nvPr/>
      </p:nvGrpSpPr>
      <p:grpSpPr>
        <a:xfrm>
          <a:off x="0" y="0"/>
          <a:ext cx="0" cy="0"/>
          <a:chOff x="0" y="0"/>
          <a:chExt cx="0" cy="0"/>
        </a:xfrm>
      </p:grpSpPr>
      <p:sp>
        <p:nvSpPr>
          <p:cNvPr id="1210" name="Shape 1210"/>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The ACT essay is challenging too</a:t>
            </a:r>
          </a:p>
        </p:txBody>
      </p:sp>
      <p:sp>
        <p:nvSpPr>
          <p:cNvPr id="1211" name="Shape 1211"/>
          <p:cNvSpPr txBox="1"/>
          <p:nvPr>
            <p:ph idx="1" type="body"/>
          </p:nvPr>
        </p:nvSpPr>
        <p:spPr>
          <a:xfrm>
            <a:off x="457200" y="1833561"/>
            <a:ext cx="8229600" cy="23320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Evaluates 4 areas: ideas and analysis, development and support, organization, and language use.  </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Students are provided several perspectives and asked to create their own analysis of an issue</a:t>
            </a:r>
          </a:p>
        </p:txBody>
      </p:sp>
      <p:pic>
        <p:nvPicPr>
          <p:cNvPr descr="skd182040sdc.png" id="1212" name="Shape 1212"/>
          <p:cNvPicPr preferRelativeResize="0"/>
          <p:nvPr/>
        </p:nvPicPr>
        <p:blipFill rotWithShape="1">
          <a:blip r:embed="rId3">
            <a:alphaModFix/>
          </a:blip>
          <a:srcRect b="0" l="0" r="0" t="0"/>
          <a:stretch/>
        </p:blipFill>
        <p:spPr>
          <a:xfrm>
            <a:off x="6065837" y="4225925"/>
            <a:ext cx="1563687" cy="1874836"/>
          </a:xfrm>
          <a:prstGeom prst="rect">
            <a:avLst/>
          </a:prstGeom>
          <a:noFill/>
          <a:ln>
            <a:noFill/>
          </a:ln>
        </p:spPr>
      </p:pic>
      <p:pic>
        <p:nvPicPr>
          <p:cNvPr descr="skd181973sdc.png" id="1213" name="Shape 1213"/>
          <p:cNvPicPr preferRelativeResize="0"/>
          <p:nvPr/>
        </p:nvPicPr>
        <p:blipFill rotWithShape="1">
          <a:blip r:embed="rId4">
            <a:alphaModFix/>
          </a:blip>
          <a:srcRect b="0" l="0" r="0" t="0"/>
          <a:stretch/>
        </p:blipFill>
        <p:spPr>
          <a:xfrm>
            <a:off x="1408112" y="4210050"/>
            <a:ext cx="1481137" cy="1908174"/>
          </a:xfrm>
          <a:prstGeom prst="rect">
            <a:avLst/>
          </a:prstGeom>
          <a:noFill/>
          <a:ln>
            <a:noFill/>
          </a:ln>
        </p:spPr>
      </p:pic>
      <p:sp>
        <p:nvSpPr>
          <p:cNvPr id="1214" name="Shape 1214"/>
          <p:cNvSpPr txBox="1"/>
          <p:nvPr/>
        </p:nvSpPr>
        <p:spPr>
          <a:xfrm>
            <a:off x="1516062" y="5122862"/>
            <a:ext cx="1427162"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Progressive</a:t>
            </a:r>
          </a:p>
        </p:txBody>
      </p:sp>
      <p:sp>
        <p:nvSpPr>
          <p:cNvPr id="1215" name="Shape 1215"/>
          <p:cNvSpPr txBox="1"/>
          <p:nvPr/>
        </p:nvSpPr>
        <p:spPr>
          <a:xfrm>
            <a:off x="6140450" y="5057775"/>
            <a:ext cx="1577975"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Conservative</a:t>
            </a:r>
          </a:p>
        </p:txBody>
      </p:sp>
      <p:sp>
        <p:nvSpPr>
          <p:cNvPr id="1216" name="Shape 1216"/>
          <p:cNvSpPr txBox="1"/>
          <p:nvPr/>
        </p:nvSpPr>
        <p:spPr>
          <a:xfrm>
            <a:off x="6037262" y="5897562"/>
            <a:ext cx="1411287" cy="45085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Author 3</a:t>
            </a:r>
          </a:p>
        </p:txBody>
      </p:sp>
      <p:sp>
        <p:nvSpPr>
          <p:cNvPr id="1217" name="Shape 1217"/>
          <p:cNvSpPr txBox="1"/>
          <p:nvPr/>
        </p:nvSpPr>
        <p:spPr>
          <a:xfrm>
            <a:off x="1397000" y="5897562"/>
            <a:ext cx="1411287" cy="45085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Author 1</a:t>
            </a:r>
          </a:p>
        </p:txBody>
      </p:sp>
      <p:sp>
        <p:nvSpPr>
          <p:cNvPr id="1218" name="Shape 1218"/>
          <p:cNvSpPr txBox="1"/>
          <p:nvPr/>
        </p:nvSpPr>
        <p:spPr>
          <a:xfrm>
            <a:off x="5427662" y="5154612"/>
            <a:ext cx="482599"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000" u="none">
                <a:solidFill>
                  <a:schemeClr val="dk1"/>
                </a:solidFill>
                <a:latin typeface="Calibri"/>
                <a:ea typeface="Calibri"/>
                <a:cs typeface="Calibri"/>
                <a:sym typeface="Calibri"/>
              </a:rPr>
              <a:t>Vs</a:t>
            </a:r>
            <a:r>
              <a:rPr b="0" i="0" lang="en-US" sz="1400" u="none">
                <a:solidFill>
                  <a:schemeClr val="dk1"/>
                </a:solidFill>
                <a:latin typeface="Calibri"/>
                <a:ea typeface="Calibri"/>
                <a:cs typeface="Calibri"/>
                <a:sym typeface="Calibri"/>
              </a:rPr>
              <a:t>.</a:t>
            </a:r>
          </a:p>
        </p:txBody>
      </p:sp>
      <p:pic>
        <p:nvPicPr>
          <p:cNvPr descr="skd182040sdc.png" id="1219" name="Shape 1219"/>
          <p:cNvPicPr preferRelativeResize="0"/>
          <p:nvPr/>
        </p:nvPicPr>
        <p:blipFill rotWithShape="1">
          <a:blip r:embed="rId3">
            <a:alphaModFix/>
          </a:blip>
          <a:srcRect b="0" l="0" r="0" t="0"/>
          <a:stretch/>
        </p:blipFill>
        <p:spPr>
          <a:xfrm>
            <a:off x="3698875" y="4230687"/>
            <a:ext cx="1565274" cy="1874836"/>
          </a:xfrm>
          <a:prstGeom prst="rect">
            <a:avLst/>
          </a:prstGeom>
          <a:noFill/>
          <a:ln>
            <a:noFill/>
          </a:ln>
        </p:spPr>
      </p:pic>
      <p:sp>
        <p:nvSpPr>
          <p:cNvPr id="1220" name="Shape 1220"/>
          <p:cNvSpPr txBox="1"/>
          <p:nvPr/>
        </p:nvSpPr>
        <p:spPr>
          <a:xfrm>
            <a:off x="3925887" y="5103812"/>
            <a:ext cx="1157287"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Moderate</a:t>
            </a:r>
          </a:p>
        </p:txBody>
      </p:sp>
      <p:sp>
        <p:nvSpPr>
          <p:cNvPr id="1221" name="Shape 1221"/>
          <p:cNvSpPr txBox="1"/>
          <p:nvPr/>
        </p:nvSpPr>
        <p:spPr>
          <a:xfrm>
            <a:off x="3671887" y="5911850"/>
            <a:ext cx="1411287" cy="45085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Author 2</a:t>
            </a:r>
          </a:p>
        </p:txBody>
      </p:sp>
      <p:sp>
        <p:nvSpPr>
          <p:cNvPr id="1222" name="Shape 1222"/>
          <p:cNvSpPr txBox="1"/>
          <p:nvPr/>
        </p:nvSpPr>
        <p:spPr>
          <a:xfrm>
            <a:off x="3079750" y="5145087"/>
            <a:ext cx="482599"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000" u="none">
                <a:solidFill>
                  <a:schemeClr val="dk1"/>
                </a:solidFill>
                <a:latin typeface="Calibri"/>
                <a:ea typeface="Calibri"/>
                <a:cs typeface="Calibri"/>
                <a:sym typeface="Calibri"/>
              </a:rPr>
              <a:t>Vs</a:t>
            </a:r>
            <a:r>
              <a:rPr b="0" i="0" lang="en-US" sz="1400" u="none">
                <a:solidFill>
                  <a:schemeClr val="dk1"/>
                </a:solidFill>
                <a:latin typeface="Calibri"/>
                <a:ea typeface="Calibri"/>
                <a:cs typeface="Calibri"/>
                <a:sym typeface="Calibri"/>
              </a:rPr>
              <a:t>.</a:t>
            </a: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6" name="Shape 1226"/>
        <p:cNvGrpSpPr/>
        <p:nvPr/>
      </p:nvGrpSpPr>
      <p:grpSpPr>
        <a:xfrm>
          <a:off x="0" y="0"/>
          <a:ext cx="0" cy="0"/>
          <a:chOff x="0" y="0"/>
          <a:chExt cx="0" cy="0"/>
        </a:xfrm>
      </p:grpSpPr>
      <p:pic>
        <p:nvPicPr>
          <p:cNvPr descr="http://www.collegeflagsandbanners.com/scart/public/database/product/images_products/56536_big.jpg" id="1227" name="Shape 1227"/>
          <p:cNvPicPr preferRelativeResize="0"/>
          <p:nvPr/>
        </p:nvPicPr>
        <p:blipFill rotWithShape="1">
          <a:blip r:embed="rId3">
            <a:alphaModFix/>
          </a:blip>
          <a:srcRect b="0" l="0" r="0" t="0"/>
          <a:stretch/>
        </p:blipFill>
        <p:spPr>
          <a:xfrm rot="1260000">
            <a:off x="5788024" y="3824287"/>
            <a:ext cx="2373311" cy="1381124"/>
          </a:xfrm>
          <a:prstGeom prst="rect">
            <a:avLst/>
          </a:prstGeom>
          <a:noFill/>
          <a:ln>
            <a:noFill/>
          </a:ln>
        </p:spPr>
      </p:pic>
      <p:pic>
        <p:nvPicPr>
          <p:cNvPr descr="http://ecx.images-amazon.com/images/I/4117QmHgJUL.jpg" id="1228" name="Shape 1228"/>
          <p:cNvPicPr preferRelativeResize="0"/>
          <p:nvPr/>
        </p:nvPicPr>
        <p:blipFill rotWithShape="1">
          <a:blip r:embed="rId4">
            <a:alphaModFix/>
          </a:blip>
          <a:srcRect b="0" l="0" r="0" t="0"/>
          <a:stretch/>
        </p:blipFill>
        <p:spPr>
          <a:xfrm rot="1380000">
            <a:off x="1012825" y="3708399"/>
            <a:ext cx="2525712" cy="1449387"/>
          </a:xfrm>
          <a:prstGeom prst="rect">
            <a:avLst/>
          </a:prstGeom>
          <a:noFill/>
          <a:ln>
            <a:noFill/>
          </a:ln>
        </p:spPr>
      </p:pic>
      <p:sp>
        <p:nvSpPr>
          <p:cNvPr id="1229" name="Shape 1229"/>
          <p:cNvSpPr txBox="1"/>
          <p:nvPr>
            <p:ph type="title"/>
          </p:nvPr>
        </p:nvSpPr>
        <p:spPr>
          <a:xfrm>
            <a:off x="457200" y="13366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Citing cost and validity issues, not all schools require the SAT or ACT essays</a:t>
            </a:r>
          </a:p>
        </p:txBody>
      </p:sp>
      <p:grpSp>
        <p:nvGrpSpPr>
          <p:cNvPr id="1230" name="Shape 1230"/>
          <p:cNvGrpSpPr/>
          <p:nvPr/>
        </p:nvGrpSpPr>
        <p:grpSpPr>
          <a:xfrm>
            <a:off x="292100" y="5010150"/>
            <a:ext cx="8497886" cy="1446211"/>
            <a:chOff x="292100" y="5010150"/>
            <a:chExt cx="8497886" cy="1446211"/>
          </a:xfrm>
        </p:grpSpPr>
        <p:pic>
          <p:nvPicPr>
            <p:cNvPr id="1231" name="Shape 1231"/>
            <p:cNvPicPr preferRelativeResize="0"/>
            <p:nvPr/>
          </p:nvPicPr>
          <p:blipFill rotWithShape="1">
            <a:blip r:embed="rId5">
              <a:alphaModFix/>
            </a:blip>
            <a:srcRect b="0" l="0" r="0" t="0"/>
            <a:stretch/>
          </p:blipFill>
          <p:spPr>
            <a:xfrm>
              <a:off x="292100" y="5010150"/>
              <a:ext cx="8497886" cy="1446211"/>
            </a:xfrm>
            <a:prstGeom prst="rect">
              <a:avLst/>
            </a:prstGeom>
            <a:noFill/>
            <a:ln>
              <a:noFill/>
            </a:ln>
          </p:spPr>
        </p:pic>
        <p:sp>
          <p:nvSpPr>
            <p:cNvPr id="1232" name="Shape 1232"/>
            <p:cNvSpPr txBox="1"/>
            <p:nvPr/>
          </p:nvSpPr>
          <p:spPr>
            <a:xfrm>
              <a:off x="536575" y="5256212"/>
              <a:ext cx="8007350" cy="9540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These new essays should be much more predictive of performance in 1</a:t>
              </a:r>
              <a:r>
                <a:rPr b="0" baseline="30000" i="0" lang="en-US" sz="2800" u="none">
                  <a:solidFill>
                    <a:srgbClr val="000000"/>
                  </a:solidFill>
                  <a:latin typeface="Calibri"/>
                  <a:ea typeface="Calibri"/>
                  <a:cs typeface="Calibri"/>
                  <a:sym typeface="Calibri"/>
                </a:rPr>
                <a:t>st</a:t>
              </a:r>
              <a:r>
                <a:rPr b="0" i="0" lang="en-US" sz="2800" u="none">
                  <a:solidFill>
                    <a:srgbClr val="000000"/>
                  </a:solidFill>
                  <a:latin typeface="Calibri"/>
                  <a:ea typeface="Calibri"/>
                  <a:cs typeface="Calibri"/>
                  <a:sym typeface="Calibri"/>
                </a:rPr>
                <a:t> year English and 1</a:t>
              </a:r>
              <a:r>
                <a:rPr b="0" baseline="30000" i="0" lang="en-US" sz="2800" u="none">
                  <a:solidFill>
                    <a:srgbClr val="000000"/>
                  </a:solidFill>
                  <a:latin typeface="Calibri"/>
                  <a:ea typeface="Calibri"/>
                  <a:cs typeface="Calibri"/>
                  <a:sym typeface="Calibri"/>
                </a:rPr>
                <a:t>st</a:t>
              </a:r>
              <a:r>
                <a:rPr b="0" i="0" lang="en-US" sz="2800" u="none">
                  <a:solidFill>
                    <a:srgbClr val="000000"/>
                  </a:solidFill>
                  <a:latin typeface="Calibri"/>
                  <a:ea typeface="Calibri"/>
                  <a:cs typeface="Calibri"/>
                  <a:sym typeface="Calibri"/>
                </a:rPr>
                <a:t> year GPA</a:t>
              </a:r>
            </a:p>
          </p:txBody>
        </p:sp>
      </p:grpSp>
      <p:pic>
        <p:nvPicPr>
          <p:cNvPr descr="http://staticx.ibncollege.com/wcsstore/ExtendedSitesCatalogAssetStore/992_100_10_21941/images/LARGEIMAGE_522435.jpg" id="1233" name="Shape 1233"/>
          <p:cNvPicPr preferRelativeResize="0"/>
          <p:nvPr/>
        </p:nvPicPr>
        <p:blipFill rotWithShape="1">
          <a:blip r:embed="rId6">
            <a:alphaModFix/>
          </a:blip>
          <a:srcRect b="0" l="0" r="0" t="0"/>
          <a:stretch/>
        </p:blipFill>
        <p:spPr>
          <a:xfrm>
            <a:off x="1079500" y="2243136"/>
            <a:ext cx="2643186" cy="1023936"/>
          </a:xfrm>
          <a:prstGeom prst="rect">
            <a:avLst/>
          </a:prstGeom>
          <a:noFill/>
          <a:ln>
            <a:noFill/>
          </a:ln>
        </p:spPr>
      </p:pic>
      <p:pic>
        <p:nvPicPr>
          <p:cNvPr descr="http://staticx.ibncollege.com/wcsstore/ExtendedSitesCatalogAssetStore/992_100_10_21948/images/LARGEIMAGE_249510.jpg" id="1234" name="Shape 1234"/>
          <p:cNvPicPr preferRelativeResize="0"/>
          <p:nvPr/>
        </p:nvPicPr>
        <p:blipFill rotWithShape="1">
          <a:blip r:embed="rId7">
            <a:alphaModFix/>
          </a:blip>
          <a:srcRect b="0" l="0" r="0" t="0"/>
          <a:stretch/>
        </p:blipFill>
        <p:spPr>
          <a:xfrm>
            <a:off x="5778500" y="2243136"/>
            <a:ext cx="2643186" cy="1023936"/>
          </a:xfrm>
          <a:prstGeom prst="rect">
            <a:avLst/>
          </a:prstGeom>
          <a:noFill/>
          <a:ln>
            <a:noFill/>
          </a:ln>
        </p:spPr>
      </p:pic>
      <p:pic>
        <p:nvPicPr>
          <p:cNvPr descr="http://nyubook.collegestoreonline.com/webitemimages/209/W40039.jpg" id="1235" name="Shape 1235"/>
          <p:cNvPicPr preferRelativeResize="0"/>
          <p:nvPr/>
        </p:nvPicPr>
        <p:blipFill rotWithShape="1">
          <a:blip r:embed="rId8">
            <a:alphaModFix/>
          </a:blip>
          <a:srcRect b="0" l="0" r="0" t="0"/>
          <a:stretch/>
        </p:blipFill>
        <p:spPr>
          <a:xfrm>
            <a:off x="3189286" y="2824161"/>
            <a:ext cx="2535237" cy="1449386"/>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9" name="Shape 1239"/>
        <p:cNvGrpSpPr/>
        <p:nvPr/>
      </p:nvGrpSpPr>
      <p:grpSpPr>
        <a:xfrm>
          <a:off x="0" y="0"/>
          <a:ext cx="0" cy="0"/>
          <a:chOff x="0" y="0"/>
          <a:chExt cx="0" cy="0"/>
        </a:xfrm>
      </p:grpSpPr>
      <p:sp>
        <p:nvSpPr>
          <p:cNvPr id="1240" name="Shape 1240"/>
          <p:cNvSpPr txBox="1"/>
          <p:nvPr>
            <p:ph type="title"/>
          </p:nvPr>
        </p:nvSpPr>
        <p:spPr>
          <a:xfrm>
            <a:off x="457200" y="1549400"/>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200" u="none" cap="none" strike="noStrike">
                <a:solidFill>
                  <a:schemeClr val="dk1"/>
                </a:solidFill>
                <a:latin typeface="Carme"/>
                <a:ea typeface="Carme"/>
                <a:cs typeface="Carme"/>
                <a:sym typeface="Carme"/>
              </a:rPr>
              <a:t>How about those Redesigned SAT Scores?</a:t>
            </a:r>
          </a:p>
        </p:txBody>
      </p:sp>
      <p:pic>
        <p:nvPicPr>
          <p:cNvPr id="1241" name="Shape 1241"/>
          <p:cNvPicPr preferRelativeResize="0"/>
          <p:nvPr/>
        </p:nvPicPr>
        <p:blipFill rotWithShape="1">
          <a:blip r:embed="rId3">
            <a:alphaModFix/>
          </a:blip>
          <a:srcRect b="0" l="0" r="0" t="0"/>
          <a:stretch/>
        </p:blipFill>
        <p:spPr>
          <a:xfrm>
            <a:off x="3081336" y="2773361"/>
            <a:ext cx="3308349" cy="3308349"/>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5" name="Shape 1245"/>
        <p:cNvGrpSpPr/>
        <p:nvPr/>
      </p:nvGrpSpPr>
      <p:grpSpPr>
        <a:xfrm>
          <a:off x="0" y="0"/>
          <a:ext cx="0" cy="0"/>
          <a:chOff x="0" y="0"/>
          <a:chExt cx="0" cy="0"/>
        </a:xfrm>
      </p:grpSpPr>
      <p:sp>
        <p:nvSpPr>
          <p:cNvPr id="1246" name="Shape 1246"/>
          <p:cNvSpPr txBox="1"/>
          <p:nvPr>
            <p:ph type="title"/>
          </p:nvPr>
        </p:nvSpPr>
        <p:spPr>
          <a:xfrm>
            <a:off x="457200" y="1223962"/>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700" u="none" cap="none" strike="noStrike">
                <a:solidFill>
                  <a:schemeClr val="dk1"/>
                </a:solidFill>
                <a:latin typeface="Carme"/>
                <a:ea typeface="Carme"/>
                <a:cs typeface="Carme"/>
                <a:sym typeface="Carme"/>
              </a:rPr>
              <a:t>Comparing scores from the old SAT to the Redesigned SAT can be confusing </a:t>
            </a:r>
          </a:p>
        </p:txBody>
      </p:sp>
      <p:grpSp>
        <p:nvGrpSpPr>
          <p:cNvPr id="1247" name="Shape 1247"/>
          <p:cNvGrpSpPr/>
          <p:nvPr/>
        </p:nvGrpSpPr>
        <p:grpSpPr>
          <a:xfrm>
            <a:off x="549275" y="5102225"/>
            <a:ext cx="7991475" cy="1444624"/>
            <a:chOff x="549275" y="5102225"/>
            <a:chExt cx="7991475" cy="1444624"/>
          </a:xfrm>
        </p:grpSpPr>
        <p:pic>
          <p:nvPicPr>
            <p:cNvPr id="1248" name="Shape 1248"/>
            <p:cNvPicPr preferRelativeResize="0"/>
            <p:nvPr/>
          </p:nvPicPr>
          <p:blipFill rotWithShape="1">
            <a:blip r:embed="rId3">
              <a:alphaModFix/>
            </a:blip>
            <a:srcRect b="0" l="0" r="0" t="0"/>
            <a:stretch/>
          </p:blipFill>
          <p:spPr>
            <a:xfrm>
              <a:off x="549275" y="5102225"/>
              <a:ext cx="7991475" cy="1444624"/>
            </a:xfrm>
            <a:prstGeom prst="rect">
              <a:avLst/>
            </a:prstGeom>
            <a:noFill/>
            <a:ln>
              <a:noFill/>
            </a:ln>
          </p:spPr>
        </p:pic>
        <p:sp>
          <p:nvSpPr>
            <p:cNvPr id="1249" name="Shape 1249"/>
            <p:cNvSpPr txBox="1"/>
            <p:nvPr/>
          </p:nvSpPr>
          <p:spPr>
            <a:xfrm>
              <a:off x="795337" y="5346700"/>
              <a:ext cx="7500936" cy="9540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Throw out what you know!  These two tests are on completely different curves!</a:t>
              </a:r>
            </a:p>
          </p:txBody>
        </p:sp>
      </p:grpSp>
      <p:pic>
        <p:nvPicPr>
          <p:cNvPr id="1250" name="Shape 1250"/>
          <p:cNvPicPr preferRelativeResize="0"/>
          <p:nvPr/>
        </p:nvPicPr>
        <p:blipFill rotWithShape="1">
          <a:blip r:embed="rId4">
            <a:alphaModFix/>
          </a:blip>
          <a:srcRect b="0" l="0" r="0" t="0"/>
          <a:stretch/>
        </p:blipFill>
        <p:spPr>
          <a:xfrm>
            <a:off x="2028825" y="2011361"/>
            <a:ext cx="4881562" cy="3662361"/>
          </a:xfrm>
          <a:prstGeom prst="rect">
            <a:avLst/>
          </a:prstGeom>
          <a:noFill/>
          <a:ln>
            <a:noFill/>
          </a:ln>
        </p:spPr>
      </p:pic>
      <p:sp>
        <p:nvSpPr>
          <p:cNvPr id="1251" name="Shape 1251"/>
          <p:cNvSpPr txBox="1"/>
          <p:nvPr/>
        </p:nvSpPr>
        <p:spPr>
          <a:xfrm>
            <a:off x="2652711" y="3259136"/>
            <a:ext cx="704850" cy="4016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0" i="0" lang="en-US" sz="2000" u="none">
                <a:solidFill>
                  <a:srgbClr val="FFFFFF"/>
                </a:solidFill>
                <a:latin typeface="Calibri"/>
                <a:ea typeface="Calibri"/>
                <a:cs typeface="Calibri"/>
                <a:sym typeface="Calibri"/>
              </a:rPr>
              <a:t>1040</a:t>
            </a:r>
          </a:p>
        </p:txBody>
      </p:sp>
      <p:sp>
        <p:nvSpPr>
          <p:cNvPr id="1252" name="Shape 1252"/>
          <p:cNvSpPr txBox="1"/>
          <p:nvPr/>
        </p:nvSpPr>
        <p:spPr>
          <a:xfrm>
            <a:off x="5561012" y="3460750"/>
            <a:ext cx="574674"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0" i="0" lang="en-US" sz="2000" u="none">
                <a:solidFill>
                  <a:srgbClr val="FFFFFF"/>
                </a:solidFill>
                <a:latin typeface="Calibri"/>
                <a:ea typeface="Calibri"/>
                <a:cs typeface="Calibri"/>
                <a:sym typeface="Calibri"/>
              </a:rPr>
              <a:t>970</a:t>
            </a:r>
          </a:p>
        </p:txBody>
      </p:sp>
      <p:sp>
        <p:nvSpPr>
          <p:cNvPr id="1253" name="Shape 1253"/>
          <p:cNvSpPr txBox="1"/>
          <p:nvPr/>
        </p:nvSpPr>
        <p:spPr>
          <a:xfrm>
            <a:off x="2222500" y="2193925"/>
            <a:ext cx="1674812"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Redesigned SAT</a:t>
            </a:r>
          </a:p>
        </p:txBody>
      </p:sp>
      <p:sp>
        <p:nvSpPr>
          <p:cNvPr id="1254" name="Shape 1254"/>
          <p:cNvSpPr txBox="1"/>
          <p:nvPr/>
        </p:nvSpPr>
        <p:spPr>
          <a:xfrm>
            <a:off x="5453062" y="2433636"/>
            <a:ext cx="915986"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Old SAT</a:t>
            </a: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8" name="Shape 1258"/>
        <p:cNvGrpSpPr/>
        <p:nvPr/>
      </p:nvGrpSpPr>
      <p:grpSpPr>
        <a:xfrm>
          <a:off x="0" y="0"/>
          <a:ext cx="0" cy="0"/>
          <a:chOff x="0" y="0"/>
          <a:chExt cx="0" cy="0"/>
        </a:xfrm>
      </p:grpSpPr>
      <p:sp>
        <p:nvSpPr>
          <p:cNvPr id="1259" name="Shape 1259"/>
          <p:cNvSpPr txBox="1"/>
          <p:nvPr>
            <p:ph type="title"/>
          </p:nvPr>
        </p:nvSpPr>
        <p:spPr>
          <a:xfrm>
            <a:off x="457200" y="13160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The Redesigned SAT seems inflated, but it’s merely on its own curve.</a:t>
            </a:r>
          </a:p>
        </p:txBody>
      </p:sp>
      <p:graphicFrame>
        <p:nvGraphicFramePr>
          <p:cNvPr id="1260" name="Shape 1260"/>
          <p:cNvGraphicFramePr/>
          <p:nvPr/>
        </p:nvGraphicFramePr>
        <p:xfrm>
          <a:off x="701675" y="2378075"/>
          <a:ext cx="3000000" cy="3000000"/>
        </p:xfrm>
        <a:graphic>
          <a:graphicData uri="http://schemas.openxmlformats.org/drawingml/2006/table">
            <a:tbl>
              <a:tblPr>
                <a:noFill/>
                <a:tableStyleId>{699BA59B-0292-4B79-82AD-F69A4C023946}</a:tableStyleId>
              </a:tblPr>
              <a:tblGrid>
                <a:gridCol w="1435100"/>
                <a:gridCol w="1554150"/>
              </a:tblGrid>
              <a:tr h="330200">
                <a:tc>
                  <a:txBody>
                    <a:bodyPr>
                      <a:noAutofit/>
                    </a:bodyPr>
                    <a:lstStyle/>
                    <a:p>
                      <a:pPr indent="0" lvl="0" marL="0" marR="0" rtl="0" algn="l">
                        <a:lnSpc>
                          <a:spcPct val="100000"/>
                        </a:lnSpc>
                        <a:spcBef>
                          <a:spcPts val="0"/>
                        </a:spcBef>
                        <a:spcAft>
                          <a:spcPts val="0"/>
                        </a:spcAft>
                        <a:buClr>
                          <a:srgbClr val="FFFFFF"/>
                        </a:buClr>
                        <a:buSzPct val="25000"/>
                        <a:buFont typeface="Calibri"/>
                        <a:buNone/>
                      </a:pPr>
                      <a:r>
                        <a:rPr b="1" i="0" lang="en-US" sz="1600" u="none">
                          <a:solidFill>
                            <a:srgbClr val="FFFFFF"/>
                          </a:solidFill>
                          <a:latin typeface="Calibri"/>
                          <a:ea typeface="Calibri"/>
                          <a:cs typeface="Calibri"/>
                          <a:sym typeface="Calibri"/>
                        </a:rPr>
                        <a:t>Old SAT</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Calibri"/>
                        <a:buNone/>
                      </a:pPr>
                      <a:r>
                        <a:rPr b="1" i="0" lang="en-US" sz="1600" u="none">
                          <a:solidFill>
                            <a:srgbClr val="FFFFFF"/>
                          </a:solidFill>
                          <a:latin typeface="Calibri"/>
                          <a:ea typeface="Calibri"/>
                          <a:cs typeface="Calibri"/>
                          <a:sym typeface="Calibri"/>
                        </a:rPr>
                        <a:t>Redesigned SAT</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3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670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760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730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820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317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820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900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920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1000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1000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1080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1100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1170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317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1200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1270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1230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1300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1400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1450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317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1470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1510</a:t>
                      </a:r>
                    </a:p>
                  </a:txBody>
                  <a:tcPr marT="40750" marB="40750" marR="81525" marL="815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bl>
          </a:graphicData>
        </a:graphic>
      </p:graphicFrame>
      <p:sp>
        <p:nvSpPr>
          <p:cNvPr id="1261" name="Shape 1261"/>
          <p:cNvSpPr txBox="1"/>
          <p:nvPr/>
        </p:nvSpPr>
        <p:spPr>
          <a:xfrm>
            <a:off x="4521200" y="2665411"/>
            <a:ext cx="4037012" cy="2566987"/>
          </a:xfrm>
          <a:prstGeom prst="rect">
            <a:avLst/>
          </a:prstGeom>
          <a:noFill/>
          <a:ln cap="flat" cmpd="sng" w="9525">
            <a:solidFill>
              <a:schemeClr val="dk2"/>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3200" u="none">
                <a:solidFill>
                  <a:schemeClr val="dk1"/>
                </a:solidFill>
                <a:latin typeface="Calibri"/>
                <a:ea typeface="Calibri"/>
                <a:cs typeface="Calibri"/>
                <a:sym typeface="Calibri"/>
              </a:rPr>
              <a:t>The mean score on the Old SAT is roughly 1000, compared to a mean score of 1080 on the Redesigned SAT.</a:t>
            </a:r>
          </a:p>
          <a:p>
            <a:pPr indent="0" lvl="0" marL="0" marR="0" rtl="0" algn="l">
              <a:lnSpc>
                <a:spcPct val="100000"/>
              </a:lnSpc>
              <a:spcBef>
                <a:spcPts val="640"/>
              </a:spcBef>
              <a:spcAft>
                <a:spcPts val="0"/>
              </a:spcAft>
              <a:buClr>
                <a:schemeClr val="dk1"/>
              </a:buClr>
              <a:buFont typeface="Arial"/>
              <a:buNone/>
            </a:pPr>
            <a:r>
              <a:t/>
            </a:r>
            <a:endParaRPr b="0" i="0" sz="32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200" u="none">
              <a:solidFill>
                <a:schemeClr val="dk1"/>
              </a:solidFill>
              <a:latin typeface="Calibri"/>
              <a:ea typeface="Calibri"/>
              <a:cs typeface="Calibri"/>
              <a:sym typeface="Calibri"/>
            </a:endParaRPr>
          </a:p>
        </p:txBody>
      </p:sp>
      <p:sp>
        <p:nvSpPr>
          <p:cNvPr id="1262" name="Shape 1262"/>
          <p:cNvSpPr txBox="1"/>
          <p:nvPr/>
        </p:nvSpPr>
        <p:spPr>
          <a:xfrm>
            <a:off x="0" y="6092825"/>
            <a:ext cx="91440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https://collegereadiness.collegeboard.org/educators/higher-ed/scoring-changes/concordance</a:t>
            </a: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6" name="Shape 1266"/>
        <p:cNvGrpSpPr/>
        <p:nvPr/>
      </p:nvGrpSpPr>
      <p:grpSpPr>
        <a:xfrm>
          <a:off x="0" y="0"/>
          <a:ext cx="0" cy="0"/>
          <a:chOff x="0" y="0"/>
          <a:chExt cx="0" cy="0"/>
        </a:xfrm>
      </p:grpSpPr>
      <p:sp>
        <p:nvSpPr>
          <p:cNvPr id="1267" name="Shape 126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Vertical Scaling of PSAT and SAT</a:t>
            </a:r>
          </a:p>
        </p:txBody>
      </p:sp>
      <p:sp>
        <p:nvSpPr>
          <p:cNvPr id="1268" name="Shape 1268"/>
          <p:cNvSpPr txBox="1"/>
          <p:nvPr/>
        </p:nvSpPr>
        <p:spPr>
          <a:xfrm>
            <a:off x="457200" y="5864225"/>
            <a:ext cx="8381999" cy="461961"/>
          </a:xfrm>
          <a:prstGeom prst="rect">
            <a:avLst/>
          </a:prstGeom>
          <a:gradFill>
            <a:gsLst>
              <a:gs pos="0">
                <a:srgbClr val="E5EEFF"/>
              </a:gs>
              <a:gs pos="65000">
                <a:srgbClr val="BFD5FF"/>
              </a:gs>
              <a:gs pos="100000">
                <a:srgbClr val="A3C4FF"/>
              </a:gs>
            </a:gsLst>
            <a:lin ang="5400000" scaled="0"/>
          </a:gradFill>
          <a:ln cap="flat" cmpd="sng" w="9525">
            <a:solidFill>
              <a:srgbClr val="4A7EBB"/>
            </a:solidFill>
            <a:prstDash val="solid"/>
            <a:miter/>
            <a:headEnd len="med" w="med" type="none"/>
            <a:tailEnd len="med" w="med" type="none"/>
          </a:ln>
          <a:effectLst>
            <a:outerShdw blurRad="63500" dir="5400000" dist="20000">
              <a:srgbClr val="808080">
                <a:alpha val="37647"/>
              </a:srgbClr>
            </a:outerShdw>
          </a:effectLst>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As content gets harder, the possible point total increases</a:t>
            </a:r>
          </a:p>
        </p:txBody>
      </p:sp>
      <p:sp>
        <p:nvSpPr>
          <p:cNvPr id="1269" name="Shape 1269"/>
          <p:cNvSpPr txBox="1"/>
          <p:nvPr/>
        </p:nvSpPr>
        <p:spPr>
          <a:xfrm>
            <a:off x="663575" y="3405187"/>
            <a:ext cx="661987" cy="1525587"/>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270" name="Shape 1270"/>
          <p:cNvSpPr txBox="1"/>
          <p:nvPr/>
        </p:nvSpPr>
        <p:spPr>
          <a:xfrm>
            <a:off x="593725" y="5121275"/>
            <a:ext cx="804861"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PSAT 8</a:t>
            </a:r>
          </a:p>
        </p:txBody>
      </p:sp>
      <p:sp>
        <p:nvSpPr>
          <p:cNvPr id="1271" name="Shape 1271"/>
          <p:cNvSpPr txBox="1"/>
          <p:nvPr/>
        </p:nvSpPr>
        <p:spPr>
          <a:xfrm>
            <a:off x="1743075" y="3379787"/>
            <a:ext cx="663574" cy="1525587"/>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272" name="Shape 1272"/>
          <p:cNvSpPr txBox="1"/>
          <p:nvPr/>
        </p:nvSpPr>
        <p:spPr>
          <a:xfrm>
            <a:off x="2897186" y="2862261"/>
            <a:ext cx="776286" cy="2043111"/>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273" name="Shape 1273"/>
          <p:cNvSpPr txBox="1"/>
          <p:nvPr/>
        </p:nvSpPr>
        <p:spPr>
          <a:xfrm>
            <a:off x="7110411" y="2384425"/>
            <a:ext cx="777875" cy="258762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274" name="Shape 1274"/>
          <p:cNvSpPr txBox="1"/>
          <p:nvPr/>
        </p:nvSpPr>
        <p:spPr>
          <a:xfrm>
            <a:off x="4125912" y="2862261"/>
            <a:ext cx="776286" cy="2030412"/>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275" name="Shape 1275"/>
          <p:cNvSpPr txBox="1"/>
          <p:nvPr/>
        </p:nvSpPr>
        <p:spPr>
          <a:xfrm>
            <a:off x="1697036" y="5129212"/>
            <a:ext cx="804861"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PSAT 9</a:t>
            </a:r>
          </a:p>
        </p:txBody>
      </p:sp>
      <p:sp>
        <p:nvSpPr>
          <p:cNvPr id="1276" name="Shape 1276"/>
          <p:cNvSpPr txBox="1"/>
          <p:nvPr/>
        </p:nvSpPr>
        <p:spPr>
          <a:xfrm>
            <a:off x="2824161" y="5129212"/>
            <a:ext cx="922337"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PSAT 10</a:t>
            </a:r>
          </a:p>
        </p:txBody>
      </p:sp>
      <p:sp>
        <p:nvSpPr>
          <p:cNvPr id="1277" name="Shape 1277"/>
          <p:cNvSpPr txBox="1"/>
          <p:nvPr/>
        </p:nvSpPr>
        <p:spPr>
          <a:xfrm>
            <a:off x="4078287" y="5054600"/>
            <a:ext cx="898524"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  PSAT </a:t>
            </a:r>
          </a:p>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NMSQT</a:t>
            </a:r>
          </a:p>
        </p:txBody>
      </p:sp>
      <p:sp>
        <p:nvSpPr>
          <p:cNvPr id="1278" name="Shape 1278"/>
          <p:cNvSpPr txBox="1"/>
          <p:nvPr/>
        </p:nvSpPr>
        <p:spPr>
          <a:xfrm>
            <a:off x="7269161" y="5176837"/>
            <a:ext cx="515936"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SAT</a:t>
            </a:r>
          </a:p>
        </p:txBody>
      </p:sp>
      <p:sp>
        <p:nvSpPr>
          <p:cNvPr id="1279" name="Shape 1279"/>
          <p:cNvSpPr txBox="1"/>
          <p:nvPr/>
        </p:nvSpPr>
        <p:spPr>
          <a:xfrm>
            <a:off x="950912" y="2990850"/>
            <a:ext cx="107315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240-1440</a:t>
            </a:r>
          </a:p>
        </p:txBody>
      </p:sp>
      <p:sp>
        <p:nvSpPr>
          <p:cNvPr id="1280" name="Shape 1280"/>
          <p:cNvSpPr txBox="1"/>
          <p:nvPr/>
        </p:nvSpPr>
        <p:spPr>
          <a:xfrm>
            <a:off x="3376612" y="2343150"/>
            <a:ext cx="1074737"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320-1520</a:t>
            </a:r>
          </a:p>
        </p:txBody>
      </p:sp>
      <p:sp>
        <p:nvSpPr>
          <p:cNvPr id="1281" name="Shape 1281"/>
          <p:cNvSpPr txBox="1"/>
          <p:nvPr/>
        </p:nvSpPr>
        <p:spPr>
          <a:xfrm>
            <a:off x="6913561" y="1831975"/>
            <a:ext cx="107315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400-1600</a:t>
            </a:r>
          </a:p>
        </p:txBody>
      </p:sp>
      <p:sp>
        <p:nvSpPr>
          <p:cNvPr id="1282" name="Shape 1282"/>
          <p:cNvSpPr txBox="1"/>
          <p:nvPr/>
        </p:nvSpPr>
        <p:spPr>
          <a:xfrm>
            <a:off x="5468937" y="2384425"/>
            <a:ext cx="1306511" cy="477837"/>
          </a:xfrm>
          <a:prstGeom prst="rect">
            <a:avLst/>
          </a:prstGeom>
          <a:solidFill>
            <a:schemeClr val="l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Additional content</a:t>
            </a:r>
          </a:p>
        </p:txBody>
      </p:sp>
      <p:sp>
        <p:nvSpPr>
          <p:cNvPr id="1283" name="Shape 1283"/>
          <p:cNvSpPr txBox="1"/>
          <p:nvPr/>
        </p:nvSpPr>
        <p:spPr>
          <a:xfrm>
            <a:off x="5395912" y="2905125"/>
            <a:ext cx="1416049" cy="2062162"/>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0" lang="en-US" sz="1600" u="none">
                <a:solidFill>
                  <a:schemeClr val="dk1"/>
                </a:solidFill>
                <a:latin typeface="Calibri"/>
                <a:ea typeface="Calibri"/>
                <a:cs typeface="Calibri"/>
                <a:sym typeface="Calibri"/>
              </a:rPr>
              <a:t>Passport to advanced math</a:t>
            </a:r>
          </a:p>
          <a:p>
            <a:pPr indent="-285750" lvl="0" marL="285750" marR="0" rtl="0" algn="l">
              <a:lnSpc>
                <a:spcPct val="100000"/>
              </a:lnSpc>
              <a:spcBef>
                <a:spcPts val="0"/>
              </a:spcBef>
              <a:spcAft>
                <a:spcPts val="0"/>
              </a:spcAft>
              <a:buClr>
                <a:schemeClr val="dk1"/>
              </a:buClr>
              <a:buSzPct val="100000"/>
              <a:buFont typeface="Arial"/>
              <a:buChar char="•"/>
            </a:pPr>
            <a:r>
              <a:rPr b="0" i="0" lang="en-US" sz="1600" u="none">
                <a:solidFill>
                  <a:schemeClr val="dk1"/>
                </a:solidFill>
                <a:latin typeface="Calibri"/>
                <a:ea typeface="Calibri"/>
                <a:cs typeface="Calibri"/>
                <a:sym typeface="Calibri"/>
              </a:rPr>
              <a:t>Trig</a:t>
            </a:r>
          </a:p>
          <a:p>
            <a:pPr indent="-285750" lvl="0" marL="285750" marR="0" rtl="0" algn="l">
              <a:lnSpc>
                <a:spcPct val="100000"/>
              </a:lnSpc>
              <a:spcBef>
                <a:spcPts val="0"/>
              </a:spcBef>
              <a:spcAft>
                <a:spcPts val="0"/>
              </a:spcAft>
              <a:buClr>
                <a:schemeClr val="dk1"/>
              </a:buClr>
              <a:buSzPct val="100000"/>
              <a:buFont typeface="Arial"/>
              <a:buChar char="•"/>
            </a:pPr>
            <a:r>
              <a:rPr b="0" i="0" lang="en-US" sz="1600" u="none">
                <a:solidFill>
                  <a:schemeClr val="dk1"/>
                </a:solidFill>
                <a:latin typeface="Calibri"/>
                <a:ea typeface="Calibri"/>
                <a:cs typeface="Calibri"/>
                <a:sym typeface="Calibri"/>
              </a:rPr>
              <a:t>Science reading</a:t>
            </a:r>
          </a:p>
          <a:p>
            <a:pPr indent="-285750" lvl="0" marL="285750" marR="0" rtl="0" algn="l">
              <a:lnSpc>
                <a:spcPct val="100000"/>
              </a:lnSpc>
              <a:spcBef>
                <a:spcPts val="0"/>
              </a:spcBef>
              <a:spcAft>
                <a:spcPts val="0"/>
              </a:spcAft>
              <a:buClr>
                <a:schemeClr val="dk1"/>
              </a:buClr>
              <a:buSzPct val="100000"/>
              <a:buFont typeface="Arial"/>
              <a:buChar char="•"/>
            </a:pPr>
            <a:r>
              <a:rPr b="0" i="0" lang="en-US" sz="1600" u="none">
                <a:solidFill>
                  <a:schemeClr val="dk1"/>
                </a:solidFill>
                <a:latin typeface="Calibri"/>
                <a:ea typeface="Calibri"/>
                <a:cs typeface="Calibri"/>
                <a:sym typeface="Calibri"/>
              </a:rPr>
              <a:t>Advanced Texts</a:t>
            </a:r>
          </a:p>
        </p:txBody>
      </p:sp>
      <p:sp>
        <p:nvSpPr>
          <p:cNvPr id="1284" name="Shape 1284"/>
          <p:cNvSpPr txBox="1"/>
          <p:nvPr/>
        </p:nvSpPr>
        <p:spPr>
          <a:xfrm>
            <a:off x="5045075" y="2374900"/>
            <a:ext cx="363536" cy="522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800" u="none">
                <a:solidFill>
                  <a:schemeClr val="dk1"/>
                </a:solidFill>
                <a:latin typeface="Calibri"/>
                <a:ea typeface="Calibri"/>
                <a:cs typeface="Calibri"/>
                <a:sym typeface="Calibri"/>
              </a:rPr>
              <a:t>+</a:t>
            </a: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8" name="Shape 1288"/>
        <p:cNvGrpSpPr/>
        <p:nvPr/>
      </p:nvGrpSpPr>
      <p:grpSpPr>
        <a:xfrm>
          <a:off x="0" y="0"/>
          <a:ext cx="0" cy="0"/>
          <a:chOff x="0" y="0"/>
          <a:chExt cx="0" cy="0"/>
        </a:xfrm>
      </p:grpSpPr>
      <p:sp>
        <p:nvSpPr>
          <p:cNvPr id="1289" name="Shape 1289"/>
          <p:cNvSpPr txBox="1"/>
          <p:nvPr>
            <p:ph type="title"/>
          </p:nvPr>
        </p:nvSpPr>
        <p:spPr>
          <a:xfrm>
            <a:off x="457200" y="1325562"/>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There are no historically easy or hard test dates for the SAT or ACT!</a:t>
            </a:r>
          </a:p>
        </p:txBody>
      </p:sp>
      <p:graphicFrame>
        <p:nvGraphicFramePr>
          <p:cNvPr id="1290" name="Shape 1290"/>
          <p:cNvGraphicFramePr/>
          <p:nvPr/>
        </p:nvGraphicFramePr>
        <p:xfrm>
          <a:off x="792162" y="2297111"/>
          <a:ext cx="3000000" cy="3000000"/>
        </p:xfrm>
        <a:graphic>
          <a:graphicData uri="http://schemas.openxmlformats.org/drawingml/2006/table">
            <a:tbl>
              <a:tblPr>
                <a:noFill/>
                <a:tableStyleId>{699BA59B-0292-4B79-82AD-F69A4C023946}</a:tableStyleId>
              </a:tblPr>
              <a:tblGrid>
                <a:gridCol w="993775"/>
                <a:gridCol w="150800"/>
                <a:gridCol w="763575"/>
                <a:gridCol w="150800"/>
                <a:gridCol w="522275"/>
                <a:gridCol w="150800"/>
                <a:gridCol w="150800"/>
                <a:gridCol w="609600"/>
                <a:gridCol w="149225"/>
                <a:gridCol w="836600"/>
              </a:tblGrid>
              <a:tr h="544500">
                <a:tc gridSpan="10">
                  <a:txBody>
                    <a:bodyPr>
                      <a:noAutofit/>
                    </a:bodyPr>
                    <a:lstStyle/>
                    <a:p>
                      <a:pPr indent="0" lvl="0" marL="0" marR="0" rtl="0" algn="ctr">
                        <a:lnSpc>
                          <a:spcPct val="115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Historic </a:t>
                      </a:r>
                      <a:r>
                        <a:rPr b="1" i="0" lang="en-US" sz="3100" u="none">
                          <a:solidFill>
                            <a:srgbClr val="FFFFFF"/>
                          </a:solidFill>
                          <a:latin typeface="Calibri"/>
                          <a:ea typeface="Calibri"/>
                          <a:cs typeface="Calibri"/>
                          <a:sym typeface="Calibri"/>
                        </a:rPr>
                        <a:t>SAT</a:t>
                      </a:r>
                      <a:r>
                        <a:rPr b="1" i="0" lang="en-US" sz="2000" u="none">
                          <a:solidFill>
                            <a:srgbClr val="FFFFFF"/>
                          </a:solidFill>
                          <a:latin typeface="Calibri"/>
                          <a:ea typeface="Calibri"/>
                          <a:cs typeface="Calibri"/>
                          <a:sym typeface="Calibri"/>
                        </a:rPr>
                        <a:t> Data 2006-2012</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hMerge="1"/>
                <a:tc hMerge="1"/>
                <a:tc hMerge="1"/>
                <a:tc hMerge="1"/>
                <a:tc hMerge="1"/>
                <a:tc hMerge="1"/>
                <a:tc hMerge="1"/>
                <a:tc hMerge="1"/>
                <a:tc hMerge="1"/>
              </a:tr>
              <a:tr h="244475">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4605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Reading</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Math</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Total</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Students</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685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October</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592</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595</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1187</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1359</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845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November</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585</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603</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1188</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522</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845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December</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582</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593</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1175</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621</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685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January</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588</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593</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1181</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1263</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845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March</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585</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598</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1183</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1351</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845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May</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580</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584</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1164</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1000</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685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June</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584</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594</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1178</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1285</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4605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685800">
                <a:tc>
                  <a:txBody>
                    <a:bodyPr>
                      <a:noAutofit/>
                    </a:bodyPr>
                    <a:lstStyle/>
                    <a:p>
                      <a:pPr indent="0" lvl="0" marL="0" marR="0" rtl="0" algn="l">
                        <a:lnSpc>
                          <a:spcPct val="115000"/>
                        </a:lnSpc>
                        <a:spcBef>
                          <a:spcPts val="0"/>
                        </a:spcBef>
                        <a:spcAft>
                          <a:spcPts val="0"/>
                        </a:spcAft>
                        <a:buClr>
                          <a:srgbClr val="FFFFFF"/>
                        </a:buClr>
                        <a:buSzPct val="25000"/>
                        <a:buFont typeface="Calibri"/>
                        <a:buNone/>
                      </a:pPr>
                      <a:r>
                        <a:rPr b="1" i="0" lang="en-US" sz="1400" u="none">
                          <a:solidFill>
                            <a:srgbClr val="FFFFFF"/>
                          </a:solidFill>
                          <a:latin typeface="Calibri"/>
                          <a:ea typeface="Calibri"/>
                          <a:cs typeface="Calibri"/>
                          <a:sym typeface="Calibri"/>
                        </a:rPr>
                        <a:t>Averages</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2000" u="none">
                          <a:solidFill>
                            <a:srgbClr val="000000"/>
                          </a:solidFill>
                          <a:latin typeface="Calibri"/>
                          <a:ea typeface="Calibri"/>
                          <a:cs typeface="Calibri"/>
                          <a:sym typeface="Calibri"/>
                        </a:rPr>
                        <a:t>586</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2000" u="none">
                          <a:solidFill>
                            <a:srgbClr val="000000"/>
                          </a:solidFill>
                          <a:latin typeface="Calibri"/>
                          <a:ea typeface="Calibri"/>
                          <a:cs typeface="Calibri"/>
                          <a:sym typeface="Calibri"/>
                        </a:rPr>
                        <a:t>594</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2000" u="none">
                          <a:solidFill>
                            <a:srgbClr val="000000"/>
                          </a:solidFill>
                          <a:latin typeface="Calibri"/>
                          <a:ea typeface="Calibri"/>
                          <a:cs typeface="Calibri"/>
                          <a:sym typeface="Calibri"/>
                        </a:rPr>
                        <a:t>1179</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15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7401</a:t>
                      </a:r>
                    </a:p>
                  </a:txBody>
                  <a:tcPr marT="0" marB="0" marR="48500" marL="4850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bl>
          </a:graphicData>
        </a:graphic>
      </p:graphicFrame>
      <p:sp>
        <p:nvSpPr>
          <p:cNvPr id="1291" name="Shape 1291"/>
          <p:cNvSpPr/>
          <p:nvPr/>
        </p:nvSpPr>
        <p:spPr>
          <a:xfrm>
            <a:off x="5641975" y="2970211"/>
            <a:ext cx="2905125" cy="2798762"/>
          </a:xfrm>
          <a:prstGeom prst="star32">
            <a:avLst>
              <a:gd fmla="val 375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Patterns of easy or hard sections or tests vary from year to year.  There is no pattern</a:t>
            </a: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5" name="Shape 1295"/>
        <p:cNvGrpSpPr/>
        <p:nvPr/>
      </p:nvGrpSpPr>
      <p:grpSpPr>
        <a:xfrm>
          <a:off x="0" y="0"/>
          <a:ext cx="0" cy="0"/>
          <a:chOff x="0" y="0"/>
          <a:chExt cx="0" cy="0"/>
        </a:xfrm>
      </p:grpSpPr>
      <p:sp>
        <p:nvSpPr>
          <p:cNvPr id="1296" name="Shape 1296"/>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Score Choice and SuperScoring</a:t>
            </a:r>
          </a:p>
        </p:txBody>
      </p:sp>
      <p:sp>
        <p:nvSpPr>
          <p:cNvPr id="1297" name="Shape 1297"/>
          <p:cNvSpPr txBox="1"/>
          <p:nvPr>
            <p:ph idx="1" type="body"/>
          </p:nvPr>
        </p:nvSpPr>
        <p:spPr>
          <a:xfrm>
            <a:off x="457200" y="1833561"/>
            <a:ext cx="8229600" cy="19970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For the vast majority of colleges, students can select which scores to submit and which to withhold (e.g., send March and June, withhold May). Some 100 colleges (typically highly selective institutions) require students to send all scores</a:t>
            </a:r>
          </a:p>
          <a:p>
            <a:pPr indent="-342900" lvl="0" marL="342900" marR="0" rtl="0" algn="l">
              <a:spcBef>
                <a:spcPts val="480"/>
              </a:spcBef>
              <a:spcAft>
                <a:spcPts val="0"/>
              </a:spcAft>
              <a:buClr>
                <a:schemeClr val="dk1"/>
              </a:buClr>
              <a:buSzPct val="100000"/>
              <a:buFont typeface="Arial"/>
              <a:buNone/>
            </a:pPr>
            <a:r>
              <a:t/>
            </a:r>
            <a:endParaRPr b="0" i="0" sz="2400" u="none">
              <a:solidFill>
                <a:schemeClr val="dk1"/>
              </a:solidFill>
              <a:latin typeface="Carme"/>
              <a:ea typeface="Carme"/>
              <a:cs typeface="Carme"/>
              <a:sym typeface="Carme"/>
            </a:endParaRPr>
          </a:p>
        </p:txBody>
      </p:sp>
      <p:graphicFrame>
        <p:nvGraphicFramePr>
          <p:cNvPr id="1298" name="Shape 1298"/>
          <p:cNvGraphicFramePr/>
          <p:nvPr/>
        </p:nvGraphicFramePr>
        <p:xfrm>
          <a:off x="2179636" y="3889375"/>
          <a:ext cx="3000000" cy="3000000"/>
        </p:xfrm>
        <a:graphic>
          <a:graphicData uri="http://schemas.openxmlformats.org/drawingml/2006/table">
            <a:tbl>
              <a:tblPr>
                <a:noFill/>
                <a:tableStyleId>{699BA59B-0292-4B79-82AD-F69A4C023946}</a:tableStyleId>
              </a:tblPr>
              <a:tblGrid>
                <a:gridCol w="1219200"/>
                <a:gridCol w="1219200"/>
                <a:gridCol w="1219200"/>
                <a:gridCol w="1219200"/>
              </a:tblGrid>
              <a:tr h="3714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800" u="none">
                          <a:solidFill>
                            <a:srgbClr val="000000"/>
                          </a:solidFill>
                          <a:latin typeface="Calibri"/>
                          <a:ea typeface="Calibri"/>
                          <a:cs typeface="Calibri"/>
                          <a:sym typeface="Calibri"/>
                        </a:rPr>
                        <a:t>Test Date</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800" u="none">
                          <a:solidFill>
                            <a:srgbClr val="000000"/>
                          </a:solidFill>
                          <a:latin typeface="Calibri"/>
                          <a:ea typeface="Calibri"/>
                          <a:cs typeface="Calibri"/>
                          <a:sym typeface="Calibri"/>
                        </a:rPr>
                        <a:t>Verbal</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800" u="none">
                          <a:solidFill>
                            <a:srgbClr val="000000"/>
                          </a:solidFill>
                          <a:latin typeface="Calibri"/>
                          <a:ea typeface="Calibri"/>
                          <a:cs typeface="Calibri"/>
                          <a:sym typeface="Calibri"/>
                        </a:rPr>
                        <a:t>Math</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800" u="none">
                          <a:solidFill>
                            <a:srgbClr val="000000"/>
                          </a:solidFill>
                          <a:latin typeface="Calibri"/>
                          <a:ea typeface="Calibri"/>
                          <a:cs typeface="Calibri"/>
                          <a:sym typeface="Calibri"/>
                        </a:rPr>
                        <a:t>Composite</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r>
              <a:tr h="3698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March</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630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800" u="none">
                          <a:solidFill>
                            <a:srgbClr val="000000"/>
                          </a:solidFill>
                          <a:latin typeface="Calibri"/>
                          <a:ea typeface="Calibri"/>
                          <a:cs typeface="Calibri"/>
                          <a:sym typeface="Calibri"/>
                        </a:rPr>
                        <a:t>670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1300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r>
              <a:tr h="3714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May</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610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630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1240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r>
              <a:tr h="3714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June</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800" u="none">
                          <a:solidFill>
                            <a:srgbClr val="000000"/>
                          </a:solidFill>
                          <a:latin typeface="Calibri"/>
                          <a:ea typeface="Calibri"/>
                          <a:cs typeface="Calibri"/>
                          <a:sym typeface="Calibri"/>
                        </a:rPr>
                        <a:t>660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650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800" u="none">
                          <a:solidFill>
                            <a:srgbClr val="000000"/>
                          </a:solidFill>
                          <a:latin typeface="Calibri"/>
                          <a:ea typeface="Calibri"/>
                          <a:cs typeface="Calibri"/>
                          <a:sym typeface="Calibri"/>
                        </a:rPr>
                        <a:t>1310</a:t>
                      </a:r>
                    </a:p>
                  </a:txBody>
                  <a:tcPr marT="0" marB="0" marR="0" marL="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r>
            </a:tbl>
          </a:graphicData>
        </a:graphic>
      </p:graphicFrame>
      <p:pic>
        <p:nvPicPr>
          <p:cNvPr id="1299" name="Shape 1299"/>
          <p:cNvPicPr preferRelativeResize="0"/>
          <p:nvPr/>
        </p:nvPicPr>
        <p:blipFill rotWithShape="1">
          <a:blip r:embed="rId3">
            <a:alphaModFix/>
          </a:blip>
          <a:srcRect b="0" l="0" r="0" t="0"/>
          <a:stretch/>
        </p:blipFill>
        <p:spPr>
          <a:xfrm>
            <a:off x="1652586" y="4267200"/>
            <a:ext cx="295275" cy="311149"/>
          </a:xfrm>
          <a:prstGeom prst="rect">
            <a:avLst/>
          </a:prstGeom>
          <a:noFill/>
          <a:ln>
            <a:noFill/>
          </a:ln>
        </p:spPr>
      </p:pic>
      <p:pic>
        <p:nvPicPr>
          <p:cNvPr id="1300" name="Shape 1300"/>
          <p:cNvPicPr preferRelativeResize="0"/>
          <p:nvPr/>
        </p:nvPicPr>
        <p:blipFill rotWithShape="1">
          <a:blip r:embed="rId4">
            <a:alphaModFix/>
          </a:blip>
          <a:srcRect b="0" l="0" r="0" t="0"/>
          <a:stretch/>
        </p:blipFill>
        <p:spPr>
          <a:xfrm>
            <a:off x="1611312" y="4681537"/>
            <a:ext cx="422275" cy="319087"/>
          </a:xfrm>
          <a:prstGeom prst="rect">
            <a:avLst/>
          </a:prstGeom>
          <a:noFill/>
          <a:ln>
            <a:noFill/>
          </a:ln>
        </p:spPr>
      </p:pic>
      <p:pic>
        <p:nvPicPr>
          <p:cNvPr id="1301" name="Shape 1301"/>
          <p:cNvPicPr preferRelativeResize="0"/>
          <p:nvPr/>
        </p:nvPicPr>
        <p:blipFill rotWithShape="1">
          <a:blip r:embed="rId3">
            <a:alphaModFix/>
          </a:blip>
          <a:srcRect b="0" l="0" r="0" t="0"/>
          <a:stretch/>
        </p:blipFill>
        <p:spPr>
          <a:xfrm>
            <a:off x="1663700" y="5032375"/>
            <a:ext cx="296861" cy="312737"/>
          </a:xfrm>
          <a:prstGeom prst="rect">
            <a:avLst/>
          </a:prstGeom>
          <a:noFill/>
          <a:ln>
            <a:noFill/>
          </a:ln>
        </p:spPr>
      </p:pic>
      <p:grpSp>
        <p:nvGrpSpPr>
          <p:cNvPr id="1302" name="Shape 1302"/>
          <p:cNvGrpSpPr/>
          <p:nvPr/>
        </p:nvGrpSpPr>
        <p:grpSpPr>
          <a:xfrm>
            <a:off x="-12700" y="5486400"/>
            <a:ext cx="9175749" cy="920749"/>
            <a:chOff x="-12700" y="5486400"/>
            <a:chExt cx="9175749" cy="920749"/>
          </a:xfrm>
        </p:grpSpPr>
        <p:pic>
          <p:nvPicPr>
            <p:cNvPr id="1303" name="Shape 1303"/>
            <p:cNvPicPr preferRelativeResize="0"/>
            <p:nvPr/>
          </p:nvPicPr>
          <p:blipFill rotWithShape="1">
            <a:blip r:embed="rId5">
              <a:alphaModFix/>
            </a:blip>
            <a:srcRect b="0" l="0" r="0" t="0"/>
            <a:stretch/>
          </p:blipFill>
          <p:spPr>
            <a:xfrm>
              <a:off x="-12700" y="5486400"/>
              <a:ext cx="9175749" cy="920749"/>
            </a:xfrm>
            <a:prstGeom prst="rect">
              <a:avLst/>
            </a:prstGeom>
            <a:noFill/>
            <a:ln>
              <a:noFill/>
            </a:ln>
          </p:spPr>
        </p:pic>
        <p:sp>
          <p:nvSpPr>
            <p:cNvPr id="1304" name="Shape 1304"/>
            <p:cNvSpPr txBox="1"/>
            <p:nvPr/>
          </p:nvSpPr>
          <p:spPr>
            <a:xfrm>
              <a:off x="234950" y="5732462"/>
              <a:ext cx="868521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200" u="none">
                  <a:solidFill>
                    <a:srgbClr val="000000"/>
                  </a:solidFill>
                  <a:latin typeface="Calibri"/>
                  <a:ea typeface="Calibri"/>
                  <a:cs typeface="Calibri"/>
                  <a:sym typeface="Calibri"/>
                </a:rPr>
                <a:t>Send a score if it strengthens the application, top section or top composite</a:t>
              </a:r>
            </a:p>
          </p:txBody>
        </p:sp>
      </p:gr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8" name="Shape 1308"/>
        <p:cNvGrpSpPr/>
        <p:nvPr/>
      </p:nvGrpSpPr>
      <p:grpSpPr>
        <a:xfrm>
          <a:off x="0" y="0"/>
          <a:ext cx="0" cy="0"/>
          <a:chOff x="0" y="0"/>
          <a:chExt cx="0" cy="0"/>
        </a:xfrm>
      </p:grpSpPr>
      <p:sp>
        <p:nvSpPr>
          <p:cNvPr id="1309" name="Shape 1309"/>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Superscoring</a:t>
            </a:r>
          </a:p>
        </p:txBody>
      </p:sp>
      <p:sp>
        <p:nvSpPr>
          <p:cNvPr id="1310" name="Shape 1310"/>
          <p:cNvSpPr txBox="1"/>
          <p:nvPr>
            <p:ph idx="1" type="body"/>
          </p:nvPr>
        </p:nvSpPr>
        <p:spPr>
          <a:xfrm>
            <a:off x="457200" y="1833561"/>
            <a:ext cx="8229600" cy="1743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500" u="none">
                <a:solidFill>
                  <a:schemeClr val="dk1"/>
                </a:solidFill>
                <a:latin typeface="Carme"/>
                <a:ea typeface="Carme"/>
                <a:cs typeface="Carme"/>
                <a:sym typeface="Carme"/>
              </a:rPr>
              <a:t>A majority of colleges will superscore the SAT and many will superscore the ACT, combining the top section scores to form a new composite score, the only score to be used in the admissions process.</a:t>
            </a:r>
          </a:p>
        </p:txBody>
      </p:sp>
      <p:grpSp>
        <p:nvGrpSpPr>
          <p:cNvPr id="1311" name="Shape 1311"/>
          <p:cNvGrpSpPr/>
          <p:nvPr/>
        </p:nvGrpSpPr>
        <p:grpSpPr>
          <a:xfrm>
            <a:off x="774700" y="5237162"/>
            <a:ext cx="7631112" cy="1316037"/>
            <a:chOff x="774700" y="5237162"/>
            <a:chExt cx="7631112" cy="1316037"/>
          </a:xfrm>
        </p:grpSpPr>
        <p:pic>
          <p:nvPicPr>
            <p:cNvPr id="1312" name="Shape 1312"/>
            <p:cNvPicPr preferRelativeResize="0"/>
            <p:nvPr/>
          </p:nvPicPr>
          <p:blipFill rotWithShape="1">
            <a:blip r:embed="rId3">
              <a:alphaModFix/>
            </a:blip>
            <a:srcRect b="0" l="0" r="0" t="0"/>
            <a:stretch/>
          </p:blipFill>
          <p:spPr>
            <a:xfrm>
              <a:off x="774700" y="5237162"/>
              <a:ext cx="7631112" cy="1316037"/>
            </a:xfrm>
            <a:prstGeom prst="rect">
              <a:avLst/>
            </a:prstGeom>
            <a:noFill/>
            <a:ln>
              <a:noFill/>
            </a:ln>
          </p:spPr>
        </p:pic>
        <p:sp>
          <p:nvSpPr>
            <p:cNvPr id="1313" name="Shape 1313"/>
            <p:cNvSpPr txBox="1"/>
            <p:nvPr/>
          </p:nvSpPr>
          <p:spPr>
            <a:xfrm>
              <a:off x="1019175" y="5480050"/>
              <a:ext cx="7145336"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March and June contribute to the superscore, May does not. Withhold May unless a school requires all tests</a:t>
              </a:r>
            </a:p>
          </p:txBody>
        </p:sp>
      </p:grpSp>
      <p:graphicFrame>
        <p:nvGraphicFramePr>
          <p:cNvPr id="1314" name="Shape 1314"/>
          <p:cNvGraphicFramePr/>
          <p:nvPr/>
        </p:nvGraphicFramePr>
        <p:xfrm>
          <a:off x="2701925" y="3559175"/>
          <a:ext cx="3000000" cy="3000000"/>
        </p:xfrm>
        <a:graphic>
          <a:graphicData uri="http://schemas.openxmlformats.org/drawingml/2006/table">
            <a:tbl>
              <a:tblPr>
                <a:noFill/>
                <a:tableStyleId>{699BA59B-0292-4B79-82AD-F69A4C023946}</a:tableStyleId>
              </a:tblPr>
              <a:tblGrid>
                <a:gridCol w="1158875"/>
                <a:gridCol w="974725"/>
                <a:gridCol w="1066800"/>
                <a:gridCol w="1066800"/>
              </a:tblGrid>
              <a:tr h="323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Test Date</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Verbal</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Math</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Composite</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r>
              <a:tr h="32542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March</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630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670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1300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r>
              <a:tr h="323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May</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610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630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1240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r>
              <a:tr h="323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June</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660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650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1310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D0D8E8"/>
                    </a:solidFill>
                  </a:tcPr>
                </a:tc>
              </a:tr>
              <a:tr h="32542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Superscore</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660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670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1330</a:t>
                      </a:r>
                    </a:p>
                  </a:txBody>
                  <a:tcPr marT="40000" marB="40000" marR="80000" marL="80000">
                    <a:lnL cap="flat" cmpd="sng" w="12700">
                      <a:solidFill>
                        <a:schemeClr val="accent1"/>
                      </a:solidFill>
                      <a:prstDash val="solid"/>
                      <a:round/>
                      <a:headEnd len="med" w="med" type="none"/>
                      <a:tailEnd len="med" w="med" type="none"/>
                    </a:lnL>
                    <a:lnR cap="flat" cmpd="sng" w="12700">
                      <a:solidFill>
                        <a:schemeClr val="accent1"/>
                      </a:solidFill>
                      <a:prstDash val="solid"/>
                      <a:round/>
                      <a:headEnd len="med" w="med" type="none"/>
                      <a:tailEnd len="med" w="med" type="none"/>
                    </a:lnR>
                    <a:lnT cap="flat" cmpd="sng" w="12700">
                      <a:solidFill>
                        <a:schemeClr val="accent1"/>
                      </a:solidFill>
                      <a:prstDash val="solid"/>
                      <a:round/>
                      <a:headEnd len="med" w="med" type="none"/>
                      <a:tailEnd len="med" w="med" type="none"/>
                    </a:lnT>
                    <a:lnB cap="flat" cmpd="sng" w="12700">
                      <a:solidFill>
                        <a:schemeClr val="accent1"/>
                      </a:solidFill>
                      <a:prstDash val="solid"/>
                      <a:round/>
                      <a:headEnd len="med" w="med" type="none"/>
                      <a:tailEnd len="med" w="med" type="none"/>
                    </a:lnB>
                    <a:solidFill>
                      <a:srgbClr val="E9EDF4"/>
                    </a:solidFill>
                  </a:tcPr>
                </a:tc>
              </a:tr>
            </a:tbl>
          </a:graphicData>
        </a:graphic>
      </p:graphicFrame>
      <p:cxnSp>
        <p:nvCxnSpPr>
          <p:cNvPr id="1315" name="Shape 1315"/>
          <p:cNvCxnSpPr/>
          <p:nvPr/>
        </p:nvCxnSpPr>
        <p:spPr>
          <a:xfrm>
            <a:off x="2701925" y="5187950"/>
            <a:ext cx="4267199"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1316" name="Shape 1316"/>
          <p:cNvSpPr/>
          <p:nvPr/>
        </p:nvSpPr>
        <p:spPr>
          <a:xfrm>
            <a:off x="4649787" y="3908425"/>
            <a:ext cx="857250" cy="292100"/>
          </a:xfrm>
          <a:prstGeom prst="ellipse">
            <a:avLst/>
          </a:prstGeom>
          <a:noFill/>
          <a:ln cap="flat" cmpd="sng" w="254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317" name="Shape 1317"/>
          <p:cNvSpPr/>
          <p:nvPr/>
        </p:nvSpPr>
        <p:spPr>
          <a:xfrm>
            <a:off x="3690937" y="4575175"/>
            <a:ext cx="858836" cy="290512"/>
          </a:xfrm>
          <a:prstGeom prst="ellipse">
            <a:avLst/>
          </a:prstGeom>
          <a:noFill/>
          <a:ln cap="flat" cmpd="sng" w="254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318" name="Shape 1318"/>
          <p:cNvSpPr/>
          <p:nvPr/>
        </p:nvSpPr>
        <p:spPr>
          <a:xfrm>
            <a:off x="5745162" y="4895850"/>
            <a:ext cx="858836" cy="292100"/>
          </a:xfrm>
          <a:prstGeom prst="ellipse">
            <a:avLst/>
          </a:prstGeom>
          <a:noFill/>
          <a:ln cap="flat" cmpd="sng" w="254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2" name="Shape 1322"/>
        <p:cNvGrpSpPr/>
        <p:nvPr/>
      </p:nvGrpSpPr>
      <p:grpSpPr>
        <a:xfrm>
          <a:off x="0" y="0"/>
          <a:ext cx="0" cy="0"/>
          <a:chOff x="0" y="0"/>
          <a:chExt cx="0" cy="0"/>
        </a:xfrm>
      </p:grpSpPr>
      <p:sp>
        <p:nvSpPr>
          <p:cNvPr id="1323" name="Shape 1323"/>
          <p:cNvSpPr txBox="1"/>
          <p:nvPr>
            <p:ph type="title"/>
          </p:nvPr>
        </p:nvSpPr>
        <p:spPr>
          <a:xfrm>
            <a:off x="457200" y="11842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You can also permanently expunge any bad ACT scores from your record.</a:t>
            </a:r>
          </a:p>
        </p:txBody>
      </p:sp>
      <p:sp>
        <p:nvSpPr>
          <p:cNvPr id="1324" name="Shape 1324"/>
          <p:cNvSpPr txBox="1"/>
          <p:nvPr/>
        </p:nvSpPr>
        <p:spPr>
          <a:xfrm>
            <a:off x="457200" y="2149475"/>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To delete your scores for a particular test date, you must submit a written request. </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All scores from that test date will be deleted.</a:t>
            </a:r>
          </a:p>
          <a:p>
            <a:pPr indent="-342900" lvl="0" marL="342900" marR="0" rtl="0" algn="l">
              <a:lnSpc>
                <a:spcPct val="100000"/>
              </a:lnSpc>
              <a:spcBef>
                <a:spcPts val="500"/>
              </a:spcBef>
              <a:spcAft>
                <a:spcPts val="0"/>
              </a:spcAft>
              <a:buClr>
                <a:schemeClr val="dk1"/>
              </a:buClr>
              <a:buFont typeface="Calibri"/>
              <a:buNone/>
            </a:pPr>
            <a:r>
              <a:t/>
            </a:r>
            <a:endParaRPr b="0" i="0" sz="2500" u="none">
              <a:solidFill>
                <a:schemeClr val="dk1"/>
              </a:solidFill>
              <a:latin typeface="Carme"/>
              <a:ea typeface="Carme"/>
              <a:cs typeface="Carme"/>
              <a:sym typeface="Carme"/>
            </a:endParaRPr>
          </a:p>
          <a:p>
            <a:pPr indent="-342900" lvl="0" marL="342900" marR="0" rtl="0" algn="l">
              <a:lnSpc>
                <a:spcPct val="100000"/>
              </a:lnSpc>
              <a:spcBef>
                <a:spcPts val="500"/>
              </a:spcBef>
              <a:spcAft>
                <a:spcPts val="0"/>
              </a:spcAft>
              <a:buClr>
                <a:schemeClr val="dk1"/>
              </a:buClr>
              <a:buFont typeface="Calibri"/>
              <a:buNone/>
            </a:pPr>
            <a:r>
              <a:t/>
            </a:r>
            <a:endParaRPr b="0" i="0" sz="2500" u="none">
              <a:solidFill>
                <a:schemeClr val="dk1"/>
              </a:solidFill>
              <a:latin typeface="Carme"/>
              <a:ea typeface="Carme"/>
              <a:cs typeface="Carme"/>
              <a:sym typeface="Carme"/>
            </a:endParaRPr>
          </a:p>
          <a:p>
            <a:pPr indent="-342900" lvl="0" marL="342900" marR="0" rtl="0" algn="l">
              <a:lnSpc>
                <a:spcPct val="100000"/>
              </a:lnSpc>
              <a:spcBef>
                <a:spcPts val="500"/>
              </a:spcBef>
              <a:spcAft>
                <a:spcPts val="0"/>
              </a:spcAft>
              <a:buClr>
                <a:schemeClr val="dk1"/>
              </a:buClr>
              <a:buSzPct val="100000"/>
              <a:buFont typeface="Arial"/>
              <a:buChar char="•"/>
            </a:pPr>
            <a:r>
              <a:rPr b="0" i="0" lang="en-US" sz="2500" u="sng">
                <a:solidFill>
                  <a:schemeClr val="hlink"/>
                </a:solidFill>
                <a:latin typeface="Calibri"/>
                <a:ea typeface="Calibri"/>
                <a:cs typeface="Calibri"/>
                <a:sym typeface="Calibri"/>
                <a:hlinkClick r:id="rId3"/>
              </a:rPr>
              <a:t>http://www.act.org/content/act/en/products-and-services/the-act/help.html</a:t>
            </a:r>
          </a:p>
        </p:txBody>
      </p:sp>
      <p:sp>
        <p:nvSpPr>
          <p:cNvPr id="1325" name="Shape 1325"/>
          <p:cNvSpPr txBox="1"/>
          <p:nvPr/>
        </p:nvSpPr>
        <p:spPr>
          <a:xfrm>
            <a:off x="3041650" y="3333750"/>
            <a:ext cx="2609849" cy="11382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700" u="none">
                <a:solidFill>
                  <a:schemeClr val="dk1"/>
                </a:solidFill>
                <a:latin typeface="Calibri"/>
                <a:ea typeface="Calibri"/>
                <a:cs typeface="Calibri"/>
                <a:sym typeface="Calibri"/>
              </a:rPr>
              <a:t>Write to:</a:t>
            </a:r>
          </a:p>
          <a:p>
            <a:pPr indent="0" lvl="0" marL="0" marR="0" rtl="0" algn="l">
              <a:lnSpc>
                <a:spcPct val="100000"/>
              </a:lnSpc>
              <a:spcBef>
                <a:spcPts val="0"/>
              </a:spcBef>
              <a:spcAft>
                <a:spcPts val="0"/>
              </a:spcAft>
              <a:buClr>
                <a:schemeClr val="dk1"/>
              </a:buClr>
              <a:buSzPct val="25000"/>
              <a:buFont typeface="Calibri"/>
              <a:buNone/>
            </a:pPr>
            <a:r>
              <a:rPr b="0" i="0" lang="en-US" sz="1700" u="none">
                <a:solidFill>
                  <a:schemeClr val="dk1"/>
                </a:solidFill>
                <a:latin typeface="Calibri"/>
                <a:ea typeface="Calibri"/>
                <a:cs typeface="Calibri"/>
                <a:sym typeface="Calibri"/>
              </a:rPr>
              <a:t>ACT Institutional Services</a:t>
            </a:r>
          </a:p>
          <a:p>
            <a:pPr indent="0" lvl="0" marL="0" marR="0" rtl="0" algn="l">
              <a:lnSpc>
                <a:spcPct val="100000"/>
              </a:lnSpc>
              <a:spcBef>
                <a:spcPts val="0"/>
              </a:spcBef>
              <a:spcAft>
                <a:spcPts val="0"/>
              </a:spcAft>
              <a:buClr>
                <a:schemeClr val="dk1"/>
              </a:buClr>
              <a:buSzPct val="25000"/>
              <a:buFont typeface="Calibri"/>
              <a:buNone/>
            </a:pPr>
            <a:r>
              <a:rPr b="0" i="0" lang="en-US" sz="1700" u="none">
                <a:solidFill>
                  <a:schemeClr val="dk1"/>
                </a:solidFill>
                <a:latin typeface="Calibri"/>
                <a:ea typeface="Calibri"/>
                <a:cs typeface="Calibri"/>
                <a:sym typeface="Calibri"/>
              </a:rPr>
              <a:t>P.O. Box 168</a:t>
            </a:r>
          </a:p>
          <a:p>
            <a:pPr indent="0" lvl="0" marL="0" marR="0" rtl="0" algn="l">
              <a:lnSpc>
                <a:spcPct val="100000"/>
              </a:lnSpc>
              <a:spcBef>
                <a:spcPts val="0"/>
              </a:spcBef>
              <a:spcAft>
                <a:spcPts val="0"/>
              </a:spcAft>
              <a:buClr>
                <a:schemeClr val="dk1"/>
              </a:buClr>
              <a:buSzPct val="25000"/>
              <a:buFont typeface="Calibri"/>
              <a:buNone/>
            </a:pPr>
            <a:r>
              <a:rPr b="0" i="0" lang="en-US" sz="1700" u="none">
                <a:solidFill>
                  <a:schemeClr val="dk1"/>
                </a:solidFill>
                <a:latin typeface="Calibri"/>
                <a:ea typeface="Calibri"/>
                <a:cs typeface="Calibri"/>
                <a:sym typeface="Calibri"/>
              </a:rPr>
              <a:t>Iowa City, IA 52243-0168</a:t>
            </a:r>
          </a:p>
        </p:txBody>
      </p:sp>
      <p:grpSp>
        <p:nvGrpSpPr>
          <p:cNvPr id="1326" name="Shape 1326"/>
          <p:cNvGrpSpPr/>
          <p:nvPr/>
        </p:nvGrpSpPr>
        <p:grpSpPr>
          <a:xfrm>
            <a:off x="774700" y="5211762"/>
            <a:ext cx="7631112" cy="1317624"/>
            <a:chOff x="774700" y="5211762"/>
            <a:chExt cx="7631112" cy="1317624"/>
          </a:xfrm>
        </p:grpSpPr>
        <p:pic>
          <p:nvPicPr>
            <p:cNvPr id="1327" name="Shape 1327"/>
            <p:cNvPicPr preferRelativeResize="0"/>
            <p:nvPr/>
          </p:nvPicPr>
          <p:blipFill rotWithShape="1">
            <a:blip r:embed="rId4">
              <a:alphaModFix/>
            </a:blip>
            <a:srcRect b="0" l="0" r="0" t="0"/>
            <a:stretch/>
          </p:blipFill>
          <p:spPr>
            <a:xfrm>
              <a:off x="774700" y="5211762"/>
              <a:ext cx="7631112" cy="1317624"/>
            </a:xfrm>
            <a:prstGeom prst="rect">
              <a:avLst/>
            </a:prstGeom>
            <a:noFill/>
            <a:ln>
              <a:noFill/>
            </a:ln>
          </p:spPr>
        </p:pic>
        <p:sp>
          <p:nvSpPr>
            <p:cNvPr id="1328" name="Shape 1328"/>
            <p:cNvSpPr txBox="1"/>
            <p:nvPr/>
          </p:nvSpPr>
          <p:spPr>
            <a:xfrm>
              <a:off x="1019175" y="5454650"/>
              <a:ext cx="7145336"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This eliminates the ACT scores for the few schools who deny Score Choice (e.g.,Georgetown, Stanford)</a:t>
              </a: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0" y="1154112"/>
            <a:ext cx="8518524"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900" u="none" cap="none" strike="noStrike">
                <a:solidFill>
                  <a:schemeClr val="dk1"/>
                </a:solidFill>
                <a:latin typeface="Carme"/>
                <a:ea typeface="Carme"/>
                <a:cs typeface="Carme"/>
                <a:sym typeface="Carme"/>
              </a:rPr>
              <a:t>Colleges attend more to student’s </a:t>
            </a:r>
            <a:r>
              <a:rPr b="1" i="0" lang="en-US" sz="2900" u="none" cap="none" strike="noStrike">
                <a:solidFill>
                  <a:schemeClr val="dk1"/>
                </a:solidFill>
                <a:latin typeface="Carme"/>
                <a:ea typeface="Carme"/>
                <a:cs typeface="Carme"/>
                <a:sym typeface="Carme"/>
              </a:rPr>
              <a:t>online</a:t>
            </a:r>
            <a:r>
              <a:rPr b="0" i="0" lang="en-US" sz="2900" u="none" cap="none" strike="noStrike">
                <a:solidFill>
                  <a:schemeClr val="dk1"/>
                </a:solidFill>
                <a:latin typeface="Carme"/>
                <a:ea typeface="Carme"/>
                <a:cs typeface="Carme"/>
                <a:sym typeface="Carme"/>
              </a:rPr>
              <a:t> behavior</a:t>
            </a:r>
          </a:p>
        </p:txBody>
      </p:sp>
      <p:sp>
        <p:nvSpPr>
          <p:cNvPr id="211" name="Shape 211"/>
          <p:cNvSpPr txBox="1"/>
          <p:nvPr>
            <p:ph idx="1" type="body"/>
          </p:nvPr>
        </p:nvSpPr>
        <p:spPr>
          <a:xfrm>
            <a:off x="457200" y="1833561"/>
            <a:ext cx="8229600" cy="3276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700" u="none">
                <a:solidFill>
                  <a:schemeClr val="dk1"/>
                </a:solidFill>
                <a:latin typeface="Carme"/>
                <a:ea typeface="Carme"/>
                <a:cs typeface="Carme"/>
                <a:sym typeface="Carme"/>
              </a:rPr>
              <a:t>“There are so many silent electronic footprints they’re leaving nowadays….[we track] whether individual applicants </a:t>
            </a:r>
          </a:p>
          <a:p>
            <a:pPr indent="0" lvl="0" marL="0" marR="0" rtl="0" algn="l">
              <a:lnSpc>
                <a:spcPct val="100000"/>
              </a:lnSpc>
              <a:spcBef>
                <a:spcPts val="5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clicked to open email communications</a:t>
            </a:r>
          </a:p>
          <a:p>
            <a:pPr indent="0" lvl="0" marL="0" marR="0" rtl="0" algn="l">
              <a:lnSpc>
                <a:spcPct val="100000"/>
              </a:lnSpc>
              <a:spcBef>
                <a:spcPts val="5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logged into the system to check the status of an application</a:t>
            </a:r>
          </a:p>
          <a:p>
            <a:pPr indent="0" lvl="0" marL="0" marR="0" rtl="0" algn="l">
              <a:lnSpc>
                <a:spcPct val="100000"/>
              </a:lnSpc>
              <a:spcBef>
                <a:spcPts val="5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called the school and how long the call lasted ”  </a:t>
            </a:r>
          </a:p>
        </p:txBody>
      </p:sp>
      <p:pic>
        <p:nvPicPr>
          <p:cNvPr id="212" name="Shape 212"/>
          <p:cNvPicPr preferRelativeResize="0"/>
          <p:nvPr/>
        </p:nvPicPr>
        <p:blipFill rotWithShape="1">
          <a:blip r:embed="rId3">
            <a:alphaModFix/>
          </a:blip>
          <a:srcRect b="0" l="0" r="0" t="0"/>
          <a:stretch/>
        </p:blipFill>
        <p:spPr>
          <a:xfrm flipH="1">
            <a:off x="1322386" y="5110162"/>
            <a:ext cx="885825" cy="1306511"/>
          </a:xfrm>
          <a:prstGeom prst="rect">
            <a:avLst/>
          </a:prstGeom>
          <a:noFill/>
          <a:ln>
            <a:noFill/>
          </a:ln>
        </p:spPr>
      </p:pic>
      <p:sp>
        <p:nvSpPr>
          <p:cNvPr id="213" name="Shape 213"/>
          <p:cNvSpPr txBox="1"/>
          <p:nvPr/>
        </p:nvSpPr>
        <p:spPr>
          <a:xfrm>
            <a:off x="3997325" y="5122862"/>
            <a:ext cx="4203699" cy="1200150"/>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Calibri"/>
              <a:buChar char="-"/>
            </a:pPr>
            <a:r>
              <a:rPr b="0" i="0" lang="en-US" sz="2400" u="none">
                <a:solidFill>
                  <a:schemeClr val="dk1"/>
                </a:solidFill>
                <a:latin typeface="Calibri"/>
                <a:ea typeface="Calibri"/>
                <a:cs typeface="Calibri"/>
                <a:sym typeface="Calibri"/>
              </a:rPr>
              <a:t>Sundar Kumarasamy, VP enrollment management and marketing, U. Dayton</a:t>
            </a: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2" name="Shape 1332"/>
        <p:cNvGrpSpPr/>
        <p:nvPr/>
      </p:nvGrpSpPr>
      <p:grpSpPr>
        <a:xfrm>
          <a:off x="0" y="0"/>
          <a:ext cx="0" cy="0"/>
          <a:chOff x="0" y="0"/>
          <a:chExt cx="0" cy="0"/>
        </a:xfrm>
      </p:grpSpPr>
      <p:sp>
        <p:nvSpPr>
          <p:cNvPr id="1333" name="Shape 1333"/>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Elements to Successful Prep</a:t>
            </a:r>
          </a:p>
        </p:txBody>
      </p:sp>
      <p:sp>
        <p:nvSpPr>
          <p:cNvPr id="1334" name="Shape 1334"/>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Mock tests: testing effects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Distributed practice</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Starting early</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Time on Task</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Finishing strong</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Having a goal (use Collegeboard.org to calibrate)</a:t>
            </a: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8" name="Shape 1338"/>
        <p:cNvGrpSpPr/>
        <p:nvPr/>
      </p:nvGrpSpPr>
      <p:grpSpPr>
        <a:xfrm>
          <a:off x="0" y="0"/>
          <a:ext cx="0" cy="0"/>
          <a:chOff x="0" y="0"/>
          <a:chExt cx="0" cy="0"/>
        </a:xfrm>
      </p:grpSpPr>
      <p:sp>
        <p:nvSpPr>
          <p:cNvPr id="1339" name="Shape 1339"/>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Momentum: Go in Strong</a:t>
            </a:r>
          </a:p>
        </p:txBody>
      </p:sp>
      <p:sp>
        <p:nvSpPr>
          <p:cNvPr id="1340" name="Shape 1340"/>
          <p:cNvSpPr txBox="1"/>
          <p:nvPr>
            <p:ph idx="1" type="body"/>
          </p:nvPr>
        </p:nvSpPr>
        <p:spPr>
          <a:xfrm>
            <a:off x="3159125" y="1833561"/>
            <a:ext cx="5527675"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Don’t spread this out evenly over the year; kids can and do burn out on testing  </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Go hard before the actual tests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Take a mock test within a month of every real test</a:t>
            </a: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pic>
        <p:nvPicPr>
          <p:cNvPr id="1341" name="Shape 1341"/>
          <p:cNvPicPr preferRelativeResize="0"/>
          <p:nvPr/>
        </p:nvPicPr>
        <p:blipFill rotWithShape="1">
          <a:blip r:embed="rId3">
            <a:alphaModFix/>
          </a:blip>
          <a:srcRect b="0" l="0" r="0" t="0"/>
          <a:stretch/>
        </p:blipFill>
        <p:spPr>
          <a:xfrm>
            <a:off x="304800" y="2014536"/>
            <a:ext cx="2822574" cy="1916112"/>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5" name="Shape 1345"/>
        <p:cNvGrpSpPr/>
        <p:nvPr/>
      </p:nvGrpSpPr>
      <p:grpSpPr>
        <a:xfrm>
          <a:off x="0" y="0"/>
          <a:ext cx="0" cy="0"/>
          <a:chOff x="0" y="0"/>
          <a:chExt cx="0" cy="0"/>
        </a:xfrm>
      </p:grpSpPr>
      <p:sp>
        <p:nvSpPr>
          <p:cNvPr id="1346" name="Shape 1346"/>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Allow Enough Time to Prep</a:t>
            </a:r>
          </a:p>
        </p:txBody>
      </p:sp>
      <p:sp>
        <p:nvSpPr>
          <p:cNvPr id="1347" name="Shape 1347"/>
          <p:cNvSpPr txBox="1"/>
          <p:nvPr>
            <p:ph idx="1" type="body"/>
          </p:nvPr>
        </p:nvSpPr>
        <p:spPr>
          <a:xfrm>
            <a:off x="3971925" y="1833561"/>
            <a:ext cx="4714874" cy="4573586"/>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This is a process, not a one-shot deal.</a:t>
            </a:r>
          </a:p>
          <a:p>
            <a:pPr indent="-457200" lvl="0" marL="4572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Cram jobs almost never work.</a:t>
            </a:r>
          </a:p>
          <a:p>
            <a:pPr indent="-457200" lvl="0" marL="4572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Plan on taking the test 2-3 times. </a:t>
            </a:r>
          </a:p>
          <a:p>
            <a:pPr indent="-457200" lvl="0" marL="4572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It’s smart to start early!</a:t>
            </a:r>
          </a:p>
        </p:txBody>
      </p:sp>
      <p:pic>
        <p:nvPicPr>
          <p:cNvPr id="1348" name="Shape 1348"/>
          <p:cNvPicPr preferRelativeResize="0"/>
          <p:nvPr/>
        </p:nvPicPr>
        <p:blipFill rotWithShape="1">
          <a:blip r:embed="rId3">
            <a:alphaModFix/>
          </a:blip>
          <a:srcRect b="0" l="0" r="0" t="0"/>
          <a:stretch/>
        </p:blipFill>
        <p:spPr>
          <a:xfrm>
            <a:off x="592137" y="2143125"/>
            <a:ext cx="3121024" cy="3122611"/>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2" name="Shape 1352"/>
        <p:cNvGrpSpPr/>
        <p:nvPr/>
      </p:nvGrpSpPr>
      <p:grpSpPr>
        <a:xfrm>
          <a:off x="0" y="0"/>
          <a:ext cx="0" cy="0"/>
          <a:chOff x="0" y="0"/>
          <a:chExt cx="0" cy="0"/>
        </a:xfrm>
      </p:grpSpPr>
      <p:sp>
        <p:nvSpPr>
          <p:cNvPr id="1353" name="Shape 1353"/>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Mock Tests: You MUST Practice</a:t>
            </a:r>
          </a:p>
        </p:txBody>
      </p:sp>
      <p:sp>
        <p:nvSpPr>
          <p:cNvPr id="1354" name="Shape 1354"/>
          <p:cNvSpPr txBox="1"/>
          <p:nvPr>
            <p:ph idx="1" type="body"/>
          </p:nvPr>
        </p:nvSpPr>
        <p:spPr>
          <a:xfrm>
            <a:off x="884237" y="1833561"/>
            <a:ext cx="4306887" cy="45735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Carme"/>
                <a:ea typeface="Carme"/>
                <a:cs typeface="Carme"/>
                <a:sym typeface="Carme"/>
              </a:rPr>
              <a:t>These tests reveal:</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Wrong answer patterns</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Time management</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Mental fatigue</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Guessing efficacy</a:t>
            </a:r>
          </a:p>
          <a:p>
            <a:pPr indent="0" lvl="0" marL="0" marR="0" rtl="0" algn="l">
              <a:lnSpc>
                <a:spcPct val="100000"/>
              </a:lnSpc>
              <a:spcBef>
                <a:spcPts val="400"/>
              </a:spcBef>
              <a:spcAft>
                <a:spcPts val="0"/>
              </a:spcAft>
              <a:buClr>
                <a:schemeClr val="dk1"/>
              </a:buClr>
              <a:buSzPct val="100000"/>
              <a:buFont typeface="Arial"/>
              <a:buNone/>
            </a:pPr>
            <a:r>
              <a:t/>
            </a:r>
            <a:endParaRPr b="0" i="0" sz="2000" u="none">
              <a:solidFill>
                <a:schemeClr val="dk1"/>
              </a:solidFill>
              <a:latin typeface="Carme"/>
              <a:ea typeface="Carme"/>
              <a:cs typeface="Carme"/>
              <a:sym typeface="Carme"/>
            </a:endParaRPr>
          </a:p>
          <a:p>
            <a:pPr indent="-342900" lvl="0" marL="342900" marR="0" rtl="0" algn="l">
              <a:spcBef>
                <a:spcPts val="400"/>
              </a:spcBef>
              <a:spcAft>
                <a:spcPts val="0"/>
              </a:spcAft>
              <a:buClr>
                <a:schemeClr val="dk1"/>
              </a:buClr>
              <a:buSzPct val="100000"/>
              <a:buFont typeface="Arial"/>
              <a:buNone/>
            </a:pPr>
            <a:r>
              <a:t/>
            </a:r>
            <a:endParaRPr b="0" i="0" sz="2000" u="none">
              <a:solidFill>
                <a:schemeClr val="dk1"/>
              </a:solidFill>
              <a:latin typeface="Carme"/>
              <a:ea typeface="Carme"/>
              <a:cs typeface="Carme"/>
              <a:sym typeface="Carme"/>
            </a:endParaRPr>
          </a:p>
        </p:txBody>
      </p:sp>
      <p:pic>
        <p:nvPicPr>
          <p:cNvPr id="1355" name="Shape 1355"/>
          <p:cNvPicPr preferRelativeResize="0"/>
          <p:nvPr/>
        </p:nvPicPr>
        <p:blipFill rotWithShape="1">
          <a:blip r:embed="rId3">
            <a:alphaModFix/>
          </a:blip>
          <a:srcRect b="0" l="0" r="0" t="0"/>
          <a:stretch/>
        </p:blipFill>
        <p:spPr>
          <a:xfrm>
            <a:off x="5740400" y="1833561"/>
            <a:ext cx="2184399" cy="327660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9" name="Shape 1359"/>
        <p:cNvGrpSpPr/>
        <p:nvPr/>
      </p:nvGrpSpPr>
      <p:grpSpPr>
        <a:xfrm>
          <a:off x="0" y="0"/>
          <a:ext cx="0" cy="0"/>
          <a:chOff x="0" y="0"/>
          <a:chExt cx="0" cy="0"/>
        </a:xfrm>
      </p:grpSpPr>
      <p:sp>
        <p:nvSpPr>
          <p:cNvPr id="1360" name="Shape 1360"/>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Find score ranges online</a:t>
            </a:r>
          </a:p>
        </p:txBody>
      </p:sp>
      <p:grpSp>
        <p:nvGrpSpPr>
          <p:cNvPr id="1361" name="Shape 1361"/>
          <p:cNvGrpSpPr/>
          <p:nvPr/>
        </p:nvGrpSpPr>
        <p:grpSpPr>
          <a:xfrm>
            <a:off x="774700" y="5224462"/>
            <a:ext cx="7631112" cy="1322386"/>
            <a:chOff x="774700" y="5224462"/>
            <a:chExt cx="7631112" cy="1322386"/>
          </a:xfrm>
        </p:grpSpPr>
        <p:pic>
          <p:nvPicPr>
            <p:cNvPr id="1362" name="Shape 1362"/>
            <p:cNvPicPr preferRelativeResize="0"/>
            <p:nvPr/>
          </p:nvPicPr>
          <p:blipFill rotWithShape="1">
            <a:blip r:embed="rId3">
              <a:alphaModFix/>
            </a:blip>
            <a:srcRect b="0" l="0" r="0" t="0"/>
            <a:stretch/>
          </p:blipFill>
          <p:spPr>
            <a:xfrm>
              <a:off x="774700" y="5224462"/>
              <a:ext cx="7631112" cy="1322386"/>
            </a:xfrm>
            <a:prstGeom prst="rect">
              <a:avLst/>
            </a:prstGeom>
            <a:noFill/>
            <a:ln>
              <a:noFill/>
            </a:ln>
          </p:spPr>
        </p:pic>
        <p:sp>
          <p:nvSpPr>
            <p:cNvPr id="1363" name="Shape 1363"/>
            <p:cNvSpPr txBox="1"/>
            <p:nvPr/>
          </p:nvSpPr>
          <p:spPr>
            <a:xfrm>
              <a:off x="1019175" y="5468937"/>
              <a:ext cx="7145336" cy="8318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Use the College Board.com site to see how your scores compare to other applicants</a:t>
              </a:r>
            </a:p>
          </p:txBody>
        </p:sp>
      </p:grpSp>
      <p:sp>
        <p:nvSpPr>
          <p:cNvPr id="1364" name="Shape 1364"/>
          <p:cNvSpPr txBox="1"/>
          <p:nvPr/>
        </p:nvSpPr>
        <p:spPr>
          <a:xfrm>
            <a:off x="5694362" y="3494087"/>
            <a:ext cx="3097211" cy="1708149"/>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500" u="none">
                <a:solidFill>
                  <a:schemeClr val="dk1"/>
                </a:solidFill>
                <a:latin typeface="Calibri"/>
                <a:ea typeface="Calibri"/>
                <a:cs typeface="Calibri"/>
                <a:sym typeface="Calibri"/>
              </a:rPr>
              <a:t>Remember that the bottom quartile is predominately hooked applicants (i.e., athletes, development…), not straight academic admits.  The median score for unhooked applicants is closer to the right side of the middle 50% range.</a:t>
            </a:r>
          </a:p>
        </p:txBody>
      </p:sp>
      <p:sp>
        <p:nvSpPr>
          <p:cNvPr id="1365" name="Shape 1365"/>
          <p:cNvSpPr txBox="1"/>
          <p:nvPr/>
        </p:nvSpPr>
        <p:spPr>
          <a:xfrm>
            <a:off x="6454775" y="2501900"/>
            <a:ext cx="314324" cy="190500"/>
          </a:xfrm>
          <a:prstGeom prst="rect">
            <a:avLst/>
          </a:prstGeom>
          <a:solidFill>
            <a:srgbClr val="FF0000"/>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366" name="Shape 1366"/>
          <p:cNvSpPr txBox="1"/>
          <p:nvPr/>
        </p:nvSpPr>
        <p:spPr>
          <a:xfrm>
            <a:off x="6826250" y="2501900"/>
            <a:ext cx="633412" cy="190500"/>
          </a:xfrm>
          <a:prstGeom prst="rect">
            <a:avLst/>
          </a:prstGeom>
          <a:solidFill>
            <a:srgbClr val="4A452A"/>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367" name="Shape 1367"/>
          <p:cNvSpPr txBox="1"/>
          <p:nvPr/>
        </p:nvSpPr>
        <p:spPr>
          <a:xfrm>
            <a:off x="7507286" y="2501900"/>
            <a:ext cx="314324" cy="190500"/>
          </a:xfrm>
          <a:prstGeom prst="rect">
            <a:avLst/>
          </a:prstGeom>
          <a:solidFill>
            <a:srgbClr val="4A452A"/>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368" name="Shape 1368"/>
          <p:cNvSpPr txBox="1"/>
          <p:nvPr/>
        </p:nvSpPr>
        <p:spPr>
          <a:xfrm>
            <a:off x="6702425" y="1752600"/>
            <a:ext cx="865187" cy="2619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100" u="none">
                <a:solidFill>
                  <a:schemeClr val="dk1"/>
                </a:solidFill>
                <a:latin typeface="Calibri"/>
                <a:ea typeface="Calibri"/>
                <a:cs typeface="Calibri"/>
                <a:sym typeface="Calibri"/>
              </a:rPr>
              <a:t>Middle 50%</a:t>
            </a:r>
          </a:p>
        </p:txBody>
      </p:sp>
      <p:sp>
        <p:nvSpPr>
          <p:cNvPr id="1369" name="Shape 1369"/>
          <p:cNvSpPr txBox="1"/>
          <p:nvPr/>
        </p:nvSpPr>
        <p:spPr>
          <a:xfrm>
            <a:off x="5861050" y="1958975"/>
            <a:ext cx="892174" cy="2619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100" u="none">
                <a:solidFill>
                  <a:schemeClr val="dk1"/>
                </a:solidFill>
                <a:latin typeface="Calibri"/>
                <a:ea typeface="Calibri"/>
                <a:cs typeface="Calibri"/>
                <a:sym typeface="Calibri"/>
              </a:rPr>
              <a:t>Bottom 25%</a:t>
            </a:r>
          </a:p>
        </p:txBody>
      </p:sp>
      <p:sp>
        <p:nvSpPr>
          <p:cNvPr id="1370" name="Shape 1370"/>
          <p:cNvSpPr txBox="1"/>
          <p:nvPr/>
        </p:nvSpPr>
        <p:spPr>
          <a:xfrm>
            <a:off x="7497761" y="1909761"/>
            <a:ext cx="679449" cy="260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100" u="none">
                <a:solidFill>
                  <a:schemeClr val="dk1"/>
                </a:solidFill>
                <a:latin typeface="Calibri"/>
                <a:ea typeface="Calibri"/>
                <a:cs typeface="Calibri"/>
                <a:sym typeface="Calibri"/>
              </a:rPr>
              <a:t>Top 25%</a:t>
            </a:r>
          </a:p>
        </p:txBody>
      </p:sp>
      <p:cxnSp>
        <p:nvCxnSpPr>
          <p:cNvPr id="1371" name="Shape 1371"/>
          <p:cNvCxnSpPr/>
          <p:nvPr/>
        </p:nvCxnSpPr>
        <p:spPr>
          <a:xfrm>
            <a:off x="6753225" y="2090736"/>
            <a:ext cx="15875" cy="506412"/>
          </a:xfrm>
          <a:prstGeom prst="straightConnector1">
            <a:avLst/>
          </a:prstGeom>
          <a:noFill/>
          <a:ln cap="flat" cmpd="sng" w="12700">
            <a:solidFill>
              <a:schemeClr val="dk1"/>
            </a:solidFill>
            <a:prstDash val="solid"/>
            <a:miter/>
            <a:headEnd len="med" w="med" type="none"/>
            <a:tailEnd len="med" w="med" type="none"/>
          </a:ln>
          <a:effectLst>
            <a:outerShdw blurRad="63500" dir="5400000" dist="20000">
              <a:srgbClr val="808080">
                <a:alpha val="37647"/>
              </a:srgbClr>
            </a:outerShdw>
          </a:effectLst>
        </p:spPr>
      </p:cxnSp>
      <p:cxnSp>
        <p:nvCxnSpPr>
          <p:cNvPr id="1372" name="Shape 1372"/>
          <p:cNvCxnSpPr/>
          <p:nvPr/>
        </p:nvCxnSpPr>
        <p:spPr>
          <a:xfrm>
            <a:off x="5861050" y="2090736"/>
            <a:ext cx="593724" cy="469899"/>
          </a:xfrm>
          <a:prstGeom prst="straightConnector1">
            <a:avLst/>
          </a:prstGeom>
          <a:noFill/>
          <a:ln cap="flat" cmpd="sng" w="12700">
            <a:solidFill>
              <a:schemeClr val="dk1"/>
            </a:solidFill>
            <a:prstDash val="solid"/>
            <a:miter/>
            <a:headEnd len="med" w="med" type="none"/>
            <a:tailEnd len="med" w="med" type="none"/>
          </a:ln>
          <a:effectLst>
            <a:outerShdw blurRad="63500" dir="5400000" dist="20000">
              <a:srgbClr val="808080">
                <a:alpha val="37647"/>
              </a:srgbClr>
            </a:outerShdw>
          </a:effectLst>
        </p:spPr>
      </p:cxnSp>
      <p:cxnSp>
        <p:nvCxnSpPr>
          <p:cNvPr id="1373" name="Shape 1373"/>
          <p:cNvCxnSpPr/>
          <p:nvPr/>
        </p:nvCxnSpPr>
        <p:spPr>
          <a:xfrm>
            <a:off x="6810375" y="1976436"/>
            <a:ext cx="15875" cy="506412"/>
          </a:xfrm>
          <a:prstGeom prst="straightConnector1">
            <a:avLst/>
          </a:prstGeom>
          <a:noFill/>
          <a:ln cap="flat" cmpd="sng" w="12700">
            <a:solidFill>
              <a:schemeClr val="dk1"/>
            </a:solidFill>
            <a:prstDash val="solid"/>
            <a:miter/>
            <a:headEnd len="med" w="med" type="none"/>
            <a:tailEnd len="med" w="med" type="none"/>
          </a:ln>
          <a:effectLst>
            <a:outerShdw blurRad="63500" dir="5400000" dist="20000">
              <a:srgbClr val="808080">
                <a:alpha val="37647"/>
              </a:srgbClr>
            </a:outerShdw>
          </a:effectLst>
        </p:spPr>
      </p:cxnSp>
      <p:cxnSp>
        <p:nvCxnSpPr>
          <p:cNvPr id="1374" name="Shape 1374"/>
          <p:cNvCxnSpPr/>
          <p:nvPr/>
        </p:nvCxnSpPr>
        <p:spPr>
          <a:xfrm>
            <a:off x="7448550" y="1995486"/>
            <a:ext cx="15875" cy="506412"/>
          </a:xfrm>
          <a:prstGeom prst="straightConnector1">
            <a:avLst/>
          </a:prstGeom>
          <a:noFill/>
          <a:ln cap="flat" cmpd="sng" w="12700">
            <a:solidFill>
              <a:schemeClr val="dk1"/>
            </a:solidFill>
            <a:prstDash val="solid"/>
            <a:miter/>
            <a:headEnd len="med" w="med" type="none"/>
            <a:tailEnd len="med" w="med" type="none"/>
          </a:ln>
          <a:effectLst>
            <a:outerShdw blurRad="63500" dir="5400000" dist="20000">
              <a:srgbClr val="808080">
                <a:alpha val="37647"/>
              </a:srgbClr>
            </a:outerShdw>
          </a:effectLst>
        </p:spPr>
      </p:cxnSp>
      <p:cxnSp>
        <p:nvCxnSpPr>
          <p:cNvPr id="1375" name="Shape 1375"/>
          <p:cNvCxnSpPr/>
          <p:nvPr/>
        </p:nvCxnSpPr>
        <p:spPr>
          <a:xfrm>
            <a:off x="7505700" y="1995486"/>
            <a:ext cx="15875" cy="506412"/>
          </a:xfrm>
          <a:prstGeom prst="straightConnector1">
            <a:avLst/>
          </a:prstGeom>
          <a:noFill/>
          <a:ln cap="flat" cmpd="sng" w="12700">
            <a:solidFill>
              <a:schemeClr val="dk1"/>
            </a:solidFill>
            <a:prstDash val="solid"/>
            <a:miter/>
            <a:headEnd len="med" w="med" type="none"/>
            <a:tailEnd len="med" w="med" type="none"/>
          </a:ln>
          <a:effectLst>
            <a:outerShdw blurRad="63500" dir="5400000" dist="20000">
              <a:srgbClr val="808080">
                <a:alpha val="37647"/>
              </a:srgbClr>
            </a:outerShdw>
          </a:effectLst>
        </p:spPr>
      </p:cxnSp>
      <p:cxnSp>
        <p:nvCxnSpPr>
          <p:cNvPr id="1376" name="Shape 1376"/>
          <p:cNvCxnSpPr/>
          <p:nvPr/>
        </p:nvCxnSpPr>
        <p:spPr>
          <a:xfrm flipH="1">
            <a:off x="7821611" y="2039936"/>
            <a:ext cx="485775" cy="557211"/>
          </a:xfrm>
          <a:prstGeom prst="straightConnector1">
            <a:avLst/>
          </a:prstGeom>
          <a:noFill/>
          <a:ln cap="flat" cmpd="sng" w="12700">
            <a:solidFill>
              <a:schemeClr val="dk1"/>
            </a:solidFill>
            <a:prstDash val="solid"/>
            <a:miter/>
            <a:headEnd len="med" w="med" type="none"/>
            <a:tailEnd len="med" w="med" type="none"/>
          </a:ln>
          <a:effectLst>
            <a:outerShdw blurRad="63500" dir="5400000" dist="20000">
              <a:srgbClr val="808080">
                <a:alpha val="37647"/>
              </a:srgbClr>
            </a:outerShdw>
          </a:effectLst>
        </p:spPr>
      </p:cxnSp>
      <p:cxnSp>
        <p:nvCxnSpPr>
          <p:cNvPr id="1377" name="Shape 1377"/>
          <p:cNvCxnSpPr/>
          <p:nvPr/>
        </p:nvCxnSpPr>
        <p:spPr>
          <a:xfrm rot="10800000">
            <a:off x="7143750" y="2501899"/>
            <a:ext cx="0" cy="19050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1378" name="Shape 1378"/>
          <p:cNvSpPr/>
          <p:nvPr/>
        </p:nvSpPr>
        <p:spPr>
          <a:xfrm rot="5400000">
            <a:off x="7165180" y="2489993"/>
            <a:ext cx="317500" cy="995362"/>
          </a:xfrm>
          <a:prstGeom prst="rightBrace">
            <a:avLst>
              <a:gd fmla="val 573"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379" name="Shape 1379"/>
          <p:cNvSpPr txBox="1"/>
          <p:nvPr/>
        </p:nvSpPr>
        <p:spPr>
          <a:xfrm>
            <a:off x="6502400" y="3124200"/>
            <a:ext cx="1681161" cy="3063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Your competitive set</a:t>
            </a:r>
          </a:p>
        </p:txBody>
      </p:sp>
      <p:cxnSp>
        <p:nvCxnSpPr>
          <p:cNvPr id="1380" name="Shape 1380"/>
          <p:cNvCxnSpPr/>
          <p:nvPr/>
        </p:nvCxnSpPr>
        <p:spPr>
          <a:xfrm>
            <a:off x="5256212" y="1863725"/>
            <a:ext cx="0" cy="3259137"/>
          </a:xfrm>
          <a:prstGeom prst="straightConnector1">
            <a:avLst/>
          </a:prstGeom>
          <a:noFill/>
          <a:ln cap="flat" cmpd="sng" w="15875">
            <a:solidFill>
              <a:schemeClr val="accent1"/>
            </a:solidFill>
            <a:prstDash val="solid"/>
            <a:miter/>
            <a:headEnd len="med" w="med" type="none"/>
            <a:tailEnd len="med" w="med" type="none"/>
          </a:ln>
          <a:effectLst>
            <a:outerShdw blurRad="63500" dir="5400000" dist="20000">
              <a:srgbClr val="808080">
                <a:alpha val="37647"/>
              </a:srgbClr>
            </a:outerShdw>
          </a:effectLst>
        </p:spPr>
      </p:cxnSp>
      <p:pic>
        <p:nvPicPr>
          <p:cNvPr id="1381" name="Shape 1381"/>
          <p:cNvPicPr preferRelativeResize="0"/>
          <p:nvPr/>
        </p:nvPicPr>
        <p:blipFill rotWithShape="1">
          <a:blip r:embed="rId4">
            <a:alphaModFix/>
          </a:blip>
          <a:srcRect b="0" l="0" r="0" t="0"/>
          <a:stretch/>
        </p:blipFill>
        <p:spPr>
          <a:xfrm>
            <a:off x="314325" y="2024061"/>
            <a:ext cx="3133724" cy="3140074"/>
          </a:xfrm>
          <a:prstGeom prst="rect">
            <a:avLst/>
          </a:prstGeom>
          <a:noFill/>
          <a:ln>
            <a:noFill/>
          </a:ln>
        </p:spPr>
      </p:pic>
      <p:cxnSp>
        <p:nvCxnSpPr>
          <p:cNvPr id="1382" name="Shape 1382"/>
          <p:cNvCxnSpPr/>
          <p:nvPr/>
        </p:nvCxnSpPr>
        <p:spPr>
          <a:xfrm rot="10800000">
            <a:off x="2427286" y="2638424"/>
            <a:ext cx="1427162" cy="112711"/>
          </a:xfrm>
          <a:prstGeom prst="straightConnector1">
            <a:avLst/>
          </a:prstGeom>
          <a:noFill/>
          <a:ln cap="flat" cmpd="sng" w="25400">
            <a:solidFill>
              <a:schemeClr val="accent1"/>
            </a:solidFill>
            <a:prstDash val="solid"/>
            <a:miter/>
            <a:headEnd len="med" w="med" type="none"/>
            <a:tailEnd len="lg" w="lg" type="stealth"/>
          </a:ln>
          <a:effectLst>
            <a:outerShdw blurRad="63500" dir="5400000" dist="20000">
              <a:srgbClr val="808080">
                <a:alpha val="37647"/>
              </a:srgbClr>
            </a:outerShdw>
          </a:effectLst>
        </p:spPr>
      </p:cxnSp>
      <p:sp>
        <p:nvSpPr>
          <p:cNvPr id="1383" name="Shape 1383"/>
          <p:cNvSpPr/>
          <p:nvPr/>
        </p:nvSpPr>
        <p:spPr>
          <a:xfrm>
            <a:off x="2236786" y="2555875"/>
            <a:ext cx="190500" cy="163511"/>
          </a:xfrm>
          <a:prstGeom prst="ellipse">
            <a:avLst/>
          </a:prstGeom>
          <a:noFill/>
          <a:ln cap="flat" cmpd="sng" w="12700">
            <a:solidFill>
              <a:srgbClr val="558ED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a</a:t>
            </a:r>
          </a:p>
        </p:txBody>
      </p:sp>
      <p:sp>
        <p:nvSpPr>
          <p:cNvPr id="1384" name="Shape 1384"/>
          <p:cNvSpPr/>
          <p:nvPr/>
        </p:nvSpPr>
        <p:spPr>
          <a:xfrm>
            <a:off x="2278061" y="3103561"/>
            <a:ext cx="182561" cy="176212"/>
          </a:xfrm>
          <a:prstGeom prst="ellipse">
            <a:avLst/>
          </a:prstGeom>
          <a:noFill/>
          <a:ln cap="flat" cmpd="sng" w="12700">
            <a:solidFill>
              <a:srgbClr val="558ED5"/>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cxnSp>
        <p:nvCxnSpPr>
          <p:cNvPr id="1385" name="Shape 1385"/>
          <p:cNvCxnSpPr/>
          <p:nvPr/>
        </p:nvCxnSpPr>
        <p:spPr>
          <a:xfrm flipH="1">
            <a:off x="2433636" y="2887661"/>
            <a:ext cx="1376361" cy="241299"/>
          </a:xfrm>
          <a:prstGeom prst="straightConnector1">
            <a:avLst/>
          </a:prstGeom>
          <a:noFill/>
          <a:ln cap="flat" cmpd="sng" w="25400">
            <a:solidFill>
              <a:schemeClr val="accent1"/>
            </a:solidFill>
            <a:prstDash val="solid"/>
            <a:miter/>
            <a:headEnd len="med" w="med" type="none"/>
            <a:tailEnd len="lg" w="lg" type="stealth"/>
          </a:ln>
          <a:effectLst>
            <a:outerShdw blurRad="63500" dir="5400000" dist="20000">
              <a:srgbClr val="808080">
                <a:alpha val="37647"/>
              </a:srgbClr>
            </a:outerShdw>
          </a:effectLst>
        </p:spPr>
      </p:cxnSp>
      <p:sp>
        <p:nvSpPr>
          <p:cNvPr id="1386" name="Shape 1386"/>
          <p:cNvSpPr/>
          <p:nvPr/>
        </p:nvSpPr>
        <p:spPr>
          <a:xfrm>
            <a:off x="3684587" y="2149475"/>
            <a:ext cx="1389061" cy="1289049"/>
          </a:xfrm>
          <a:prstGeom prst="ellipse">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600" u="none">
                <a:solidFill>
                  <a:srgbClr val="FFFFFF"/>
                </a:solidFill>
                <a:latin typeface="Calibri"/>
                <a:ea typeface="Calibri"/>
                <a:cs typeface="Calibri"/>
                <a:sym typeface="Calibri"/>
              </a:rPr>
              <a:t>Right side of the range is safer</a:t>
            </a:r>
          </a:p>
        </p:txBody>
      </p:sp>
      <p:sp>
        <p:nvSpPr>
          <p:cNvPr id="1387" name="Shape 1387"/>
          <p:cNvSpPr txBox="1"/>
          <p:nvPr/>
        </p:nvSpPr>
        <p:spPr>
          <a:xfrm>
            <a:off x="1476375" y="1751011"/>
            <a:ext cx="611187"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UGA</a:t>
            </a: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1" name="Shape 1391"/>
        <p:cNvGrpSpPr/>
        <p:nvPr/>
      </p:nvGrpSpPr>
      <p:grpSpPr>
        <a:xfrm>
          <a:off x="0" y="0"/>
          <a:ext cx="0" cy="0"/>
          <a:chOff x="0" y="0"/>
          <a:chExt cx="0" cy="0"/>
        </a:xfrm>
      </p:grpSpPr>
      <p:sp>
        <p:nvSpPr>
          <p:cNvPr id="1392" name="Shape 1392"/>
          <p:cNvSpPr txBox="1"/>
          <p:nvPr>
            <p:ph type="title"/>
          </p:nvPr>
        </p:nvSpPr>
        <p:spPr>
          <a:xfrm>
            <a:off x="339725" y="1204912"/>
            <a:ext cx="4940299" cy="11699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400" u="none" cap="none" strike="noStrike">
                <a:solidFill>
                  <a:schemeClr val="dk1"/>
                </a:solidFill>
                <a:latin typeface="Carme"/>
                <a:ea typeface="Carme"/>
                <a:cs typeface="Carme"/>
                <a:sym typeface="Carme"/>
              </a:rPr>
              <a:t>Naviance &amp; Cappex Scattergrams:</a:t>
            </a:r>
            <a:br>
              <a:rPr b="0" i="0" lang="en-US" sz="3400" u="none" cap="none" strike="noStrike">
                <a:solidFill>
                  <a:schemeClr val="dk1"/>
                </a:solidFill>
                <a:latin typeface="Carme"/>
                <a:ea typeface="Carme"/>
                <a:cs typeface="Carme"/>
                <a:sym typeface="Carme"/>
              </a:rPr>
            </a:br>
            <a:r>
              <a:rPr b="0" i="0" lang="en-US" sz="3400" u="none" cap="none" strike="noStrike">
                <a:solidFill>
                  <a:schemeClr val="dk1"/>
                </a:solidFill>
                <a:latin typeface="Carme"/>
                <a:ea typeface="Carme"/>
                <a:cs typeface="Carme"/>
                <a:sym typeface="Carme"/>
              </a:rPr>
              <a:t>What do schools want?</a:t>
            </a:r>
          </a:p>
        </p:txBody>
      </p:sp>
      <p:grpSp>
        <p:nvGrpSpPr>
          <p:cNvPr id="1393" name="Shape 1393"/>
          <p:cNvGrpSpPr/>
          <p:nvPr/>
        </p:nvGrpSpPr>
        <p:grpSpPr>
          <a:xfrm>
            <a:off x="5554662" y="1093786"/>
            <a:ext cx="2884486" cy="1700211"/>
            <a:chOff x="0" y="0"/>
            <a:chExt cx="2147483647" cy="2147483646"/>
          </a:xfrm>
        </p:grpSpPr>
        <p:pic>
          <p:nvPicPr>
            <p:cNvPr id="1394" name="Shape 1394"/>
            <p:cNvPicPr preferRelativeResize="0"/>
            <p:nvPr/>
          </p:nvPicPr>
          <p:blipFill rotWithShape="1">
            <a:blip r:embed="rId3">
              <a:alphaModFix/>
            </a:blip>
            <a:srcRect b="0" l="0" r="0" t="0"/>
            <a:stretch/>
          </p:blipFill>
          <p:spPr>
            <a:xfrm>
              <a:off x="0" y="0"/>
              <a:ext cx="2147483647" cy="2147483646"/>
            </a:xfrm>
            <a:prstGeom prst="rect">
              <a:avLst/>
            </a:prstGeom>
            <a:noFill/>
            <a:ln>
              <a:noFill/>
            </a:ln>
          </p:spPr>
        </p:pic>
        <p:sp>
          <p:nvSpPr>
            <p:cNvPr id="1395" name="Shape 1395"/>
            <p:cNvSpPr txBox="1"/>
            <p:nvPr/>
          </p:nvSpPr>
          <p:spPr>
            <a:xfrm>
              <a:off x="155420609" y="1710549839"/>
              <a:ext cx="1221655307" cy="204522254"/>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grpSp>
        <p:nvGrpSpPr>
          <p:cNvPr id="1396" name="Shape 1396"/>
          <p:cNvGrpSpPr/>
          <p:nvPr/>
        </p:nvGrpSpPr>
        <p:grpSpPr>
          <a:xfrm>
            <a:off x="5510211" y="2892424"/>
            <a:ext cx="2928937" cy="1714499"/>
            <a:chOff x="0" y="0"/>
            <a:chExt cx="2147483647" cy="2147483647"/>
          </a:xfrm>
        </p:grpSpPr>
        <p:pic>
          <p:nvPicPr>
            <p:cNvPr id="1397" name="Shape 1397"/>
            <p:cNvPicPr preferRelativeResize="0"/>
            <p:nvPr/>
          </p:nvPicPr>
          <p:blipFill rotWithShape="1">
            <a:blip r:embed="rId4">
              <a:alphaModFix/>
            </a:blip>
            <a:srcRect b="0" l="0" r="0" t="0"/>
            <a:stretch/>
          </p:blipFill>
          <p:spPr>
            <a:xfrm>
              <a:off x="0" y="0"/>
              <a:ext cx="2147483647" cy="2147483647"/>
            </a:xfrm>
            <a:prstGeom prst="rect">
              <a:avLst/>
            </a:prstGeom>
            <a:noFill/>
            <a:ln>
              <a:noFill/>
            </a:ln>
          </p:spPr>
        </p:pic>
        <p:sp>
          <p:nvSpPr>
            <p:cNvPr id="1398" name="Shape 1398"/>
            <p:cNvSpPr txBox="1"/>
            <p:nvPr/>
          </p:nvSpPr>
          <p:spPr>
            <a:xfrm>
              <a:off x="199640331" y="1659000259"/>
              <a:ext cx="1289569240" cy="221200028"/>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grpSp>
        <p:nvGrpSpPr>
          <p:cNvPr id="1399" name="Shape 1399"/>
          <p:cNvGrpSpPr/>
          <p:nvPr/>
        </p:nvGrpSpPr>
        <p:grpSpPr>
          <a:xfrm>
            <a:off x="1052511" y="2754312"/>
            <a:ext cx="2833686" cy="1722436"/>
            <a:chOff x="0" y="0"/>
            <a:chExt cx="2147483647" cy="2147483647"/>
          </a:xfrm>
        </p:grpSpPr>
        <p:pic>
          <p:nvPicPr>
            <p:cNvPr id="1400" name="Shape 1400"/>
            <p:cNvPicPr preferRelativeResize="0"/>
            <p:nvPr/>
          </p:nvPicPr>
          <p:blipFill rotWithShape="1">
            <a:blip r:embed="rId5">
              <a:alphaModFix/>
            </a:blip>
            <a:srcRect b="0" l="0" r="0" t="0"/>
            <a:stretch/>
          </p:blipFill>
          <p:spPr>
            <a:xfrm>
              <a:off x="0" y="0"/>
              <a:ext cx="2147483647" cy="2147483647"/>
            </a:xfrm>
            <a:prstGeom prst="rect">
              <a:avLst/>
            </a:prstGeom>
            <a:noFill/>
            <a:ln>
              <a:noFill/>
            </a:ln>
          </p:spPr>
        </p:pic>
        <p:sp>
          <p:nvSpPr>
            <p:cNvPr id="1401" name="Shape 1401"/>
            <p:cNvSpPr txBox="1"/>
            <p:nvPr/>
          </p:nvSpPr>
          <p:spPr>
            <a:xfrm>
              <a:off x="178492151" y="1697796784"/>
              <a:ext cx="1243867247" cy="201900168"/>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grpSp>
        <p:nvGrpSpPr>
          <p:cNvPr id="1402" name="Shape 1402"/>
          <p:cNvGrpSpPr/>
          <p:nvPr/>
        </p:nvGrpSpPr>
        <p:grpSpPr>
          <a:xfrm>
            <a:off x="5510211" y="4708524"/>
            <a:ext cx="2833686" cy="1744661"/>
            <a:chOff x="0" y="0"/>
            <a:chExt cx="2147483647" cy="2147483647"/>
          </a:xfrm>
        </p:grpSpPr>
        <p:pic>
          <p:nvPicPr>
            <p:cNvPr id="1403" name="Shape 1403"/>
            <p:cNvPicPr preferRelativeResize="0"/>
            <p:nvPr/>
          </p:nvPicPr>
          <p:blipFill rotWithShape="1">
            <a:blip r:embed="rId6">
              <a:alphaModFix/>
            </a:blip>
            <a:srcRect b="0" l="0" r="0" t="0"/>
            <a:stretch/>
          </p:blipFill>
          <p:spPr>
            <a:xfrm>
              <a:off x="0" y="0"/>
              <a:ext cx="2147483647" cy="2147483647"/>
            </a:xfrm>
            <a:prstGeom prst="rect">
              <a:avLst/>
            </a:prstGeom>
            <a:noFill/>
            <a:ln>
              <a:noFill/>
            </a:ln>
          </p:spPr>
        </p:pic>
        <p:sp>
          <p:nvSpPr>
            <p:cNvPr id="1404" name="Shape 1404"/>
            <p:cNvSpPr txBox="1"/>
            <p:nvPr/>
          </p:nvSpPr>
          <p:spPr>
            <a:xfrm>
              <a:off x="189647957" y="1676305877"/>
              <a:ext cx="1333113209" cy="217466693"/>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grpSp>
        <p:nvGrpSpPr>
          <p:cNvPr id="1405" name="Shape 1405"/>
          <p:cNvGrpSpPr/>
          <p:nvPr/>
        </p:nvGrpSpPr>
        <p:grpSpPr>
          <a:xfrm>
            <a:off x="1052511" y="4708525"/>
            <a:ext cx="2884486" cy="1708150"/>
            <a:chOff x="0" y="0"/>
            <a:chExt cx="2147483647" cy="2147483647"/>
          </a:xfrm>
        </p:grpSpPr>
        <p:pic>
          <p:nvPicPr>
            <p:cNvPr id="1406" name="Shape 1406"/>
            <p:cNvPicPr preferRelativeResize="0"/>
            <p:nvPr/>
          </p:nvPicPr>
          <p:blipFill rotWithShape="1">
            <a:blip r:embed="rId7">
              <a:alphaModFix/>
            </a:blip>
            <a:srcRect b="0" l="0" r="0" t="0"/>
            <a:stretch/>
          </p:blipFill>
          <p:spPr>
            <a:xfrm>
              <a:off x="0" y="0"/>
              <a:ext cx="2147483647" cy="2147483647"/>
            </a:xfrm>
            <a:prstGeom prst="rect">
              <a:avLst/>
            </a:prstGeom>
            <a:noFill/>
            <a:ln>
              <a:noFill/>
            </a:ln>
          </p:spPr>
        </p:pic>
        <p:sp>
          <p:nvSpPr>
            <p:cNvPr id="1407" name="Shape 1407"/>
            <p:cNvSpPr txBox="1"/>
            <p:nvPr/>
          </p:nvSpPr>
          <p:spPr>
            <a:xfrm>
              <a:off x="219130994" y="1703176322"/>
              <a:ext cx="1221655307" cy="203640677"/>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sp>
        <p:nvSpPr>
          <p:cNvPr id="1408" name="Shape 1408"/>
          <p:cNvSpPr txBox="1"/>
          <p:nvPr/>
        </p:nvSpPr>
        <p:spPr>
          <a:xfrm>
            <a:off x="1952625" y="2876550"/>
            <a:ext cx="611187"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UGA</a:t>
            </a:r>
          </a:p>
        </p:txBody>
      </p:sp>
      <p:sp>
        <p:nvSpPr>
          <p:cNvPr id="1409" name="Shape 1409"/>
          <p:cNvSpPr txBox="1"/>
          <p:nvPr/>
        </p:nvSpPr>
        <p:spPr>
          <a:xfrm>
            <a:off x="2166936" y="4733925"/>
            <a:ext cx="7620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Vandy</a:t>
            </a:r>
          </a:p>
        </p:txBody>
      </p:sp>
      <p:sp>
        <p:nvSpPr>
          <p:cNvPr id="1410" name="Shape 1410"/>
          <p:cNvSpPr txBox="1"/>
          <p:nvPr/>
        </p:nvSpPr>
        <p:spPr>
          <a:xfrm>
            <a:off x="6453187" y="4729162"/>
            <a:ext cx="1087437"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Princeton</a:t>
            </a:r>
          </a:p>
        </p:txBody>
      </p:sp>
      <p:sp>
        <p:nvSpPr>
          <p:cNvPr id="1411" name="Shape 1411"/>
          <p:cNvSpPr txBox="1"/>
          <p:nvPr/>
        </p:nvSpPr>
        <p:spPr>
          <a:xfrm>
            <a:off x="6453187" y="2974975"/>
            <a:ext cx="942975"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GA Tech</a:t>
            </a:r>
          </a:p>
        </p:txBody>
      </p:sp>
      <p:sp>
        <p:nvSpPr>
          <p:cNvPr id="1412" name="Shape 1412"/>
          <p:cNvSpPr txBox="1"/>
          <p:nvPr/>
        </p:nvSpPr>
        <p:spPr>
          <a:xfrm>
            <a:off x="6621461" y="1152525"/>
            <a:ext cx="100964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Alabama</a:t>
            </a: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6" name="Shape 1416"/>
        <p:cNvGrpSpPr/>
        <p:nvPr/>
      </p:nvGrpSpPr>
      <p:grpSpPr>
        <a:xfrm>
          <a:off x="0" y="0"/>
          <a:ext cx="0" cy="0"/>
          <a:chOff x="0" y="0"/>
          <a:chExt cx="0" cy="0"/>
        </a:xfrm>
      </p:grpSpPr>
      <p:sp>
        <p:nvSpPr>
          <p:cNvPr id="1417" name="Shape 141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Which</a:t>
            </a:r>
            <a:r>
              <a:rPr b="0" i="0" lang="en-US" sz="2000" u="none" cap="none" strike="noStrike">
                <a:solidFill>
                  <a:srgbClr val="595959"/>
                </a:solidFill>
                <a:latin typeface="Carme"/>
                <a:ea typeface="Carme"/>
                <a:cs typeface="Carme"/>
                <a:sym typeface="Carme"/>
              </a:rPr>
              <a:t> </a:t>
            </a:r>
            <a:r>
              <a:rPr b="0" i="0" lang="en-US" sz="3000" u="none" cap="none" strike="noStrike">
                <a:solidFill>
                  <a:schemeClr val="dk1"/>
                </a:solidFill>
                <a:latin typeface="Carme"/>
                <a:ea typeface="Carme"/>
                <a:cs typeface="Carme"/>
                <a:sym typeface="Carme"/>
              </a:rPr>
              <a:t>Test Should I Try First?</a:t>
            </a:r>
          </a:p>
        </p:txBody>
      </p:sp>
      <p:sp>
        <p:nvSpPr>
          <p:cNvPr id="1418" name="Shape 1418"/>
          <p:cNvSpPr txBox="1"/>
          <p:nvPr>
            <p:ph idx="1" type="body"/>
          </p:nvPr>
        </p:nvSpPr>
        <p:spPr>
          <a:xfrm>
            <a:off x="457200" y="3775075"/>
            <a:ext cx="8229600" cy="260984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Both, ideally, to establish dual baselines</a:t>
            </a:r>
          </a:p>
          <a:p>
            <a:pPr indent="-285750" lvl="1" marL="742950" marR="0" rtl="0" algn="l">
              <a:lnSpc>
                <a:spcPct val="90000"/>
              </a:lnSpc>
              <a:spcBef>
                <a:spcPts val="1700"/>
              </a:spcBef>
              <a:spcAft>
                <a:spcPts val="0"/>
              </a:spcAft>
              <a:buClr>
                <a:schemeClr val="dk1"/>
              </a:buClr>
              <a:buSzPct val="100000"/>
              <a:buFont typeface="Arial"/>
              <a:buChar char="–"/>
            </a:pPr>
            <a:r>
              <a:rPr b="0" i="0" lang="en-US" sz="2500" u="none" cap="none" strike="noStrike">
                <a:solidFill>
                  <a:schemeClr val="dk1"/>
                </a:solidFill>
                <a:latin typeface="Carme"/>
                <a:ea typeface="Carme"/>
                <a:cs typeface="Carme"/>
                <a:sym typeface="Carme"/>
              </a:rPr>
              <a:t>1.  Start with your </a:t>
            </a:r>
            <a:r>
              <a:rPr b="0" i="0" lang="en-US" sz="2500" u="sng" cap="none" strike="noStrike">
                <a:solidFill>
                  <a:srgbClr val="4F6228"/>
                </a:solidFill>
                <a:latin typeface="Carme"/>
                <a:ea typeface="Carme"/>
                <a:cs typeface="Carme"/>
                <a:sym typeface="Carme"/>
              </a:rPr>
              <a:t>STRENGTH</a:t>
            </a:r>
            <a:r>
              <a:rPr b="0" i="0" lang="en-US" sz="2500" u="none" cap="none" strike="noStrike">
                <a:solidFill>
                  <a:srgbClr val="000000"/>
                </a:solidFill>
                <a:latin typeface="Carme"/>
                <a:ea typeface="Carme"/>
                <a:cs typeface="Carme"/>
                <a:sym typeface="Carme"/>
              </a:rPr>
              <a:t>.  If none,</a:t>
            </a:r>
          </a:p>
          <a:p>
            <a:pPr indent="-285750" lvl="1" marL="742950" marR="0" rtl="0" algn="l">
              <a:lnSpc>
                <a:spcPct val="90000"/>
              </a:lnSpc>
              <a:spcBef>
                <a:spcPts val="500"/>
              </a:spcBef>
              <a:spcAft>
                <a:spcPts val="0"/>
              </a:spcAft>
              <a:buClr>
                <a:srgbClr val="000000"/>
              </a:buClr>
              <a:buSzPct val="100000"/>
              <a:buFont typeface="Arial"/>
              <a:buChar char="–"/>
            </a:pPr>
            <a:r>
              <a:rPr b="0" i="0" lang="en-US" sz="2500" u="none" cap="none" strike="noStrike">
                <a:solidFill>
                  <a:srgbClr val="000000"/>
                </a:solidFill>
                <a:latin typeface="Carme"/>
                <a:ea typeface="Carme"/>
                <a:cs typeface="Carme"/>
                <a:sym typeface="Carme"/>
              </a:rPr>
              <a:t>2.  Prep to your </a:t>
            </a:r>
            <a:r>
              <a:rPr b="0" i="0" lang="en-US" sz="2500" u="sng" cap="none" strike="noStrike">
                <a:solidFill>
                  <a:srgbClr val="953735"/>
                </a:solidFill>
                <a:latin typeface="Carme"/>
                <a:ea typeface="Carme"/>
                <a:cs typeface="Carme"/>
                <a:sym typeface="Carme"/>
              </a:rPr>
              <a:t>PREFERENCE</a:t>
            </a:r>
            <a:r>
              <a:rPr b="0" i="0" lang="en-US" sz="2500" u="none" cap="none" strike="noStrike">
                <a:solidFill>
                  <a:srgbClr val="000000"/>
                </a:solidFill>
                <a:latin typeface="Carme"/>
                <a:ea typeface="Carme"/>
                <a:cs typeface="Carme"/>
                <a:sym typeface="Carme"/>
              </a:rPr>
              <a:t>.  </a:t>
            </a:r>
          </a:p>
          <a:p>
            <a:pPr indent="-285750" lvl="1" marL="742950" marR="0" rtl="0" algn="l">
              <a:lnSpc>
                <a:spcPct val="90000"/>
              </a:lnSpc>
              <a:spcBef>
                <a:spcPts val="500"/>
              </a:spcBef>
              <a:spcAft>
                <a:spcPts val="0"/>
              </a:spcAft>
              <a:buClr>
                <a:srgbClr val="000000"/>
              </a:buClr>
              <a:buSzPct val="100000"/>
              <a:buFont typeface="Arial"/>
              <a:buChar char="–"/>
            </a:pPr>
            <a:r>
              <a:rPr b="0" i="0" lang="en-US" sz="2500" u="none" cap="none" strike="noStrike">
                <a:solidFill>
                  <a:srgbClr val="000000"/>
                </a:solidFill>
                <a:latin typeface="Carme"/>
                <a:ea typeface="Carme"/>
                <a:cs typeface="Carme"/>
                <a:sym typeface="Carme"/>
              </a:rPr>
              <a:t>3.  If prep is not yielding results, switch to the other test.  If you have to switch, 90% of the content transfers</a:t>
            </a:r>
          </a:p>
        </p:txBody>
      </p:sp>
      <p:pic>
        <p:nvPicPr>
          <p:cNvPr id="1419" name="Shape 1419"/>
          <p:cNvPicPr preferRelativeResize="0"/>
          <p:nvPr/>
        </p:nvPicPr>
        <p:blipFill rotWithShape="1">
          <a:blip r:embed="rId3">
            <a:alphaModFix/>
          </a:blip>
          <a:srcRect b="0" l="0" r="0" t="0"/>
          <a:stretch/>
        </p:blipFill>
        <p:spPr>
          <a:xfrm flipH="1">
            <a:off x="1593850" y="1939925"/>
            <a:ext cx="1906586" cy="1689100"/>
          </a:xfrm>
          <a:prstGeom prst="rect">
            <a:avLst/>
          </a:prstGeom>
          <a:noFill/>
          <a:ln>
            <a:noFill/>
          </a:ln>
        </p:spPr>
      </p:pic>
      <p:pic>
        <p:nvPicPr>
          <p:cNvPr id="1420" name="Shape 1420"/>
          <p:cNvPicPr preferRelativeResize="0"/>
          <p:nvPr/>
        </p:nvPicPr>
        <p:blipFill rotWithShape="1">
          <a:blip r:embed="rId3">
            <a:alphaModFix/>
          </a:blip>
          <a:srcRect b="0" l="0" r="0" t="0"/>
          <a:stretch/>
        </p:blipFill>
        <p:spPr>
          <a:xfrm>
            <a:off x="5341937" y="1870075"/>
            <a:ext cx="1908174" cy="1687511"/>
          </a:xfrm>
          <a:prstGeom prst="rect">
            <a:avLst/>
          </a:prstGeom>
          <a:noFill/>
          <a:ln>
            <a:noFill/>
          </a:ln>
        </p:spPr>
      </p:pic>
      <p:pic>
        <p:nvPicPr>
          <p:cNvPr id="1421" name="Shape 1421"/>
          <p:cNvPicPr preferRelativeResize="0"/>
          <p:nvPr/>
        </p:nvPicPr>
        <p:blipFill rotWithShape="1">
          <a:blip r:embed="rId4">
            <a:alphaModFix/>
          </a:blip>
          <a:srcRect b="0" l="0" r="0" t="0"/>
          <a:stretch/>
        </p:blipFill>
        <p:spPr>
          <a:xfrm>
            <a:off x="2257425" y="2747961"/>
            <a:ext cx="938212" cy="474661"/>
          </a:xfrm>
          <a:prstGeom prst="rect">
            <a:avLst/>
          </a:prstGeom>
          <a:noFill/>
          <a:ln>
            <a:noFill/>
          </a:ln>
        </p:spPr>
      </p:pic>
      <p:pic>
        <p:nvPicPr>
          <p:cNvPr id="1422" name="Shape 1422"/>
          <p:cNvPicPr preferRelativeResize="0"/>
          <p:nvPr/>
        </p:nvPicPr>
        <p:blipFill rotWithShape="1">
          <a:blip r:embed="rId5">
            <a:alphaModFix/>
          </a:blip>
          <a:srcRect b="0" l="0" r="0" t="0"/>
          <a:stretch/>
        </p:blipFill>
        <p:spPr>
          <a:xfrm>
            <a:off x="5708650" y="2747961"/>
            <a:ext cx="820737" cy="320675"/>
          </a:xfrm>
          <a:prstGeom prst="rect">
            <a:avLst/>
          </a:prstGeom>
          <a:noFill/>
          <a:ln>
            <a:noFill/>
          </a:ln>
        </p:spPr>
      </p:pic>
      <p:pic>
        <p:nvPicPr>
          <p:cNvPr id="1423" name="Shape 1423"/>
          <p:cNvPicPr preferRelativeResize="0"/>
          <p:nvPr/>
        </p:nvPicPr>
        <p:blipFill rotWithShape="1">
          <a:blip r:embed="rId6">
            <a:alphaModFix/>
          </a:blip>
          <a:srcRect b="0" l="0" r="0" t="0"/>
          <a:stretch/>
        </p:blipFill>
        <p:spPr>
          <a:xfrm>
            <a:off x="3997325" y="3063875"/>
            <a:ext cx="661987" cy="493711"/>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7" name="Shape 1427"/>
        <p:cNvGrpSpPr/>
        <p:nvPr/>
      </p:nvGrpSpPr>
      <p:grpSpPr>
        <a:xfrm>
          <a:off x="0" y="0"/>
          <a:ext cx="0" cy="0"/>
          <a:chOff x="0" y="0"/>
          <a:chExt cx="0" cy="0"/>
        </a:xfrm>
      </p:grpSpPr>
      <p:sp>
        <p:nvSpPr>
          <p:cNvPr id="1428" name="Shape 142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Prep for the SAT Subject Tests?</a:t>
            </a:r>
          </a:p>
        </p:txBody>
      </p:sp>
      <p:sp>
        <p:nvSpPr>
          <p:cNvPr id="1429" name="Shape 1429"/>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Fewer than 100 colleges use Subject Tests for admissions </a:t>
            </a:r>
          </a:p>
          <a:p>
            <a:pPr indent="-342900" lvl="0" marL="342900" marR="0" rtl="0" algn="l">
              <a:lnSpc>
                <a:spcPct val="100000"/>
              </a:lnSpc>
              <a:spcBef>
                <a:spcPts val="5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Timing: May and June are ideal, aligned with APs</a:t>
            </a:r>
          </a:p>
          <a:p>
            <a:pPr indent="-342900" lvl="0" marL="342900" marR="0" rtl="0" algn="l">
              <a:lnSpc>
                <a:spcPct val="100000"/>
              </a:lnSpc>
              <a:spcBef>
                <a:spcPts val="5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Some schools accept the ACT as a replacement for the SAT+ SAT subject tests</a:t>
            </a:r>
          </a:p>
          <a:p>
            <a:pPr indent="-342900" lvl="0" marL="342900" marR="0" rtl="0" algn="l">
              <a:lnSpc>
                <a:spcPct val="100000"/>
              </a:lnSpc>
              <a:spcBef>
                <a:spcPts val="5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Some schools require subject tests for admission into particular programs/majors (e.g., Math 2 for finance or engineering)</a:t>
            </a:r>
          </a:p>
          <a:p>
            <a:pPr indent="-342900" lvl="0" marL="342900" marR="0" rtl="0" algn="l">
              <a:lnSpc>
                <a:spcPct val="100000"/>
              </a:lnSpc>
              <a:spcBef>
                <a:spcPts val="5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“Recommended” typically means, take them.</a:t>
            </a:r>
          </a:p>
          <a:p>
            <a:pPr indent="-342900" lvl="0" marL="342900" marR="0" rtl="0" algn="l">
              <a:lnSpc>
                <a:spcPct val="100000"/>
              </a:lnSpc>
              <a:spcBef>
                <a:spcPts val="540"/>
              </a:spcBef>
              <a:spcAft>
                <a:spcPts val="0"/>
              </a:spcAft>
              <a:buClr>
                <a:schemeClr val="dk1"/>
              </a:buClr>
              <a:buSzPct val="25000"/>
              <a:buFont typeface="Arial"/>
              <a:buNone/>
            </a:pPr>
            <a:r>
              <a:t/>
            </a:r>
            <a:endParaRPr b="0" i="0" sz="2700" u="none">
              <a:solidFill>
                <a:schemeClr val="dk1"/>
              </a:solidFill>
              <a:latin typeface="Carme"/>
              <a:ea typeface="Carme"/>
              <a:cs typeface="Carme"/>
              <a:sym typeface="Carme"/>
            </a:endParaRPr>
          </a:p>
          <a:p>
            <a:pPr indent="-342900" lvl="0" marL="342900" marR="0" rtl="0" algn="l">
              <a:lnSpc>
                <a:spcPct val="100000"/>
              </a:lnSpc>
              <a:spcBef>
                <a:spcPts val="540"/>
              </a:spcBef>
              <a:spcAft>
                <a:spcPts val="0"/>
              </a:spcAft>
              <a:buClr>
                <a:schemeClr val="dk1"/>
              </a:buClr>
              <a:buSzPct val="100000"/>
              <a:buFont typeface="Arial"/>
              <a:buNone/>
            </a:pPr>
            <a:r>
              <a:t/>
            </a:r>
            <a:endParaRPr b="0" i="0" sz="2700" u="none">
              <a:solidFill>
                <a:schemeClr val="dk1"/>
              </a:solidFill>
              <a:latin typeface="Carme"/>
              <a:ea typeface="Carme"/>
              <a:cs typeface="Carme"/>
              <a:sym typeface="Carme"/>
            </a:endParaRPr>
          </a:p>
          <a:p>
            <a:pPr indent="-342900" lvl="0" marL="342900" marR="0" rtl="0" algn="l">
              <a:spcBef>
                <a:spcPts val="540"/>
              </a:spcBef>
              <a:spcAft>
                <a:spcPts val="0"/>
              </a:spcAft>
              <a:buClr>
                <a:schemeClr val="dk1"/>
              </a:buClr>
              <a:buSzPct val="100000"/>
              <a:buFont typeface="Arial"/>
              <a:buNone/>
            </a:pPr>
            <a:r>
              <a:t/>
            </a:r>
            <a:endParaRPr b="0" i="0" sz="2700" u="none">
              <a:solidFill>
                <a:schemeClr val="dk1"/>
              </a:solidFill>
              <a:latin typeface="Carme"/>
              <a:ea typeface="Carme"/>
              <a:cs typeface="Carme"/>
              <a:sym typeface="Carme"/>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3" name="Shape 1433"/>
        <p:cNvGrpSpPr/>
        <p:nvPr/>
      </p:nvGrpSpPr>
      <p:grpSpPr>
        <a:xfrm>
          <a:off x="0" y="0"/>
          <a:ext cx="0" cy="0"/>
          <a:chOff x="0" y="0"/>
          <a:chExt cx="0" cy="0"/>
        </a:xfrm>
      </p:grpSpPr>
      <p:sp>
        <p:nvSpPr>
          <p:cNvPr id="1434" name="Shape 1434"/>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Prep for the PSAT?</a:t>
            </a:r>
          </a:p>
        </p:txBody>
      </p:sp>
      <p:sp>
        <p:nvSpPr>
          <p:cNvPr id="1435" name="Shape 1435"/>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Only if you are on the cusp of National Merit </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NM Scholarships can translate into serious money- Families can leverage the $2,500 Award for merit based scholarships which may lead to free tuition at particular schools, a savings of $100,000+.</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Junior PSAT informs National Merit, otherwise these scores have no bearing upon college admissions.</a:t>
            </a: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9" name="Shape 1439"/>
        <p:cNvGrpSpPr/>
        <p:nvPr/>
      </p:nvGrpSpPr>
      <p:grpSpPr>
        <a:xfrm>
          <a:off x="0" y="0"/>
          <a:ext cx="0" cy="0"/>
          <a:chOff x="0" y="0"/>
          <a:chExt cx="0" cy="0"/>
        </a:xfrm>
      </p:grpSpPr>
      <p:sp>
        <p:nvSpPr>
          <p:cNvPr id="1440" name="Shape 1440"/>
          <p:cNvSpPr txBox="1"/>
          <p:nvPr>
            <p:ph type="title"/>
          </p:nvPr>
        </p:nvSpPr>
        <p:spPr>
          <a:xfrm>
            <a:off x="0" y="1106487"/>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4000" u="none" cap="none" strike="noStrike">
                <a:solidFill>
                  <a:schemeClr val="dk1"/>
                </a:solidFill>
                <a:latin typeface="Carme"/>
                <a:ea typeface="Carme"/>
                <a:cs typeface="Carme"/>
                <a:sym typeface="Carme"/>
              </a:rPr>
              <a:t>Our Services</a:t>
            </a:r>
          </a:p>
        </p:txBody>
      </p:sp>
      <p:sp>
        <p:nvSpPr>
          <p:cNvPr id="1441" name="Shape 1441"/>
          <p:cNvSpPr txBox="1"/>
          <p:nvPr>
            <p:ph idx="1" type="body"/>
          </p:nvPr>
        </p:nvSpPr>
        <p:spPr>
          <a:xfrm>
            <a:off x="457200" y="1833561"/>
            <a:ext cx="8229600" cy="24225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400" u="none">
                <a:solidFill>
                  <a:schemeClr val="dk1"/>
                </a:solidFill>
                <a:latin typeface="Carme"/>
                <a:ea typeface="Carme"/>
                <a:cs typeface="Carme"/>
                <a:sym typeface="Carme"/>
              </a:rPr>
              <a:t>SAT &amp; ACT prep (online, private, group)</a:t>
            </a:r>
          </a:p>
          <a:p>
            <a:pPr indent="-342900" lvl="0" marL="342900" marR="0" rtl="0" algn="l">
              <a:lnSpc>
                <a:spcPct val="100000"/>
              </a:lnSpc>
              <a:spcBef>
                <a:spcPts val="680"/>
              </a:spcBef>
              <a:spcAft>
                <a:spcPts val="0"/>
              </a:spcAft>
              <a:buClr>
                <a:schemeClr val="dk1"/>
              </a:buClr>
              <a:buSzPct val="100000"/>
              <a:buFont typeface="Arial"/>
              <a:buChar char="•"/>
            </a:pPr>
            <a:r>
              <a:rPr b="0" i="0" lang="en-US" sz="3400" u="none">
                <a:solidFill>
                  <a:schemeClr val="dk1"/>
                </a:solidFill>
                <a:latin typeface="Carme"/>
                <a:ea typeface="Carme"/>
                <a:cs typeface="Carme"/>
                <a:sym typeface="Carme"/>
              </a:rPr>
              <a:t>SAT Subject and AP prep</a:t>
            </a:r>
          </a:p>
          <a:p>
            <a:pPr indent="-342900" lvl="0" marL="342900" marR="0" rtl="0" algn="l">
              <a:lnSpc>
                <a:spcPct val="100000"/>
              </a:lnSpc>
              <a:spcBef>
                <a:spcPts val="680"/>
              </a:spcBef>
              <a:spcAft>
                <a:spcPts val="0"/>
              </a:spcAft>
              <a:buClr>
                <a:schemeClr val="dk1"/>
              </a:buClr>
              <a:buSzPct val="100000"/>
              <a:buFont typeface="Arial"/>
              <a:buChar char="•"/>
            </a:pPr>
            <a:r>
              <a:rPr b="0" i="0" lang="en-US" sz="3400" u="none">
                <a:solidFill>
                  <a:schemeClr val="dk1"/>
                </a:solidFill>
                <a:latin typeface="Carme"/>
                <a:ea typeface="Carme"/>
                <a:cs typeface="Carme"/>
                <a:sym typeface="Carme"/>
              </a:rPr>
              <a:t>HS subject assistance</a:t>
            </a:r>
          </a:p>
          <a:p>
            <a:pPr indent="-342900" lvl="0" marL="342900" marR="0" rtl="0" algn="l">
              <a:lnSpc>
                <a:spcPct val="100000"/>
              </a:lnSpc>
              <a:spcBef>
                <a:spcPts val="680"/>
              </a:spcBef>
              <a:spcAft>
                <a:spcPts val="0"/>
              </a:spcAft>
              <a:buClr>
                <a:schemeClr val="dk1"/>
              </a:buClr>
              <a:buSzPct val="100000"/>
              <a:buFont typeface="Arial"/>
              <a:buChar char="•"/>
            </a:pPr>
            <a:r>
              <a:rPr b="0" i="0" lang="en-US" sz="3400" u="none">
                <a:solidFill>
                  <a:schemeClr val="dk1"/>
                </a:solidFill>
                <a:latin typeface="Carme"/>
                <a:ea typeface="Carme"/>
                <a:cs typeface="Carme"/>
                <a:sym typeface="Carme"/>
              </a:rPr>
              <a:t>Study Skills</a:t>
            </a:r>
          </a:p>
          <a:p>
            <a:pPr indent="-342900" lvl="0" marL="342900" marR="0" rtl="0" algn="l">
              <a:lnSpc>
                <a:spcPct val="100000"/>
              </a:lnSpc>
              <a:spcBef>
                <a:spcPts val="680"/>
              </a:spcBef>
              <a:spcAft>
                <a:spcPts val="0"/>
              </a:spcAft>
              <a:buClr>
                <a:schemeClr val="dk1"/>
              </a:buClr>
              <a:buSzPct val="25000"/>
              <a:buFont typeface="Arial"/>
              <a:buNone/>
            </a:pPr>
            <a:r>
              <a:t/>
            </a:r>
            <a:endParaRPr b="0" i="0" sz="3400" u="none">
              <a:solidFill>
                <a:schemeClr val="dk1"/>
              </a:solidFill>
              <a:latin typeface="Carme"/>
              <a:ea typeface="Carme"/>
              <a:cs typeface="Carme"/>
              <a:sym typeface="Carme"/>
            </a:endParaRPr>
          </a:p>
          <a:p>
            <a:pPr indent="-342900" lvl="0" marL="342900" marR="0" rtl="0" algn="l">
              <a:spcBef>
                <a:spcPts val="680"/>
              </a:spcBef>
              <a:spcAft>
                <a:spcPts val="0"/>
              </a:spcAft>
              <a:buClr>
                <a:schemeClr val="dk1"/>
              </a:buClr>
              <a:buSzPct val="100000"/>
              <a:buFont typeface="Arial"/>
              <a:buNone/>
            </a:pPr>
            <a:r>
              <a:t/>
            </a:r>
            <a:endParaRPr b="0" i="0" sz="3400" u="none">
              <a:solidFill>
                <a:schemeClr val="dk1"/>
              </a:solidFill>
              <a:latin typeface="Carme"/>
              <a:ea typeface="Carme"/>
              <a:cs typeface="Carme"/>
              <a:sym typeface="Carme"/>
            </a:endParaRPr>
          </a:p>
        </p:txBody>
      </p:sp>
      <p:pic>
        <p:nvPicPr>
          <p:cNvPr descr="Applerouth_logo.png" id="1442" name="Shape 1442"/>
          <p:cNvPicPr preferRelativeResize="0"/>
          <p:nvPr/>
        </p:nvPicPr>
        <p:blipFill rotWithShape="1">
          <a:blip r:embed="rId3">
            <a:alphaModFix/>
          </a:blip>
          <a:srcRect b="0" l="0" r="0" t="0"/>
          <a:stretch/>
        </p:blipFill>
        <p:spPr>
          <a:xfrm>
            <a:off x="2316161" y="4637087"/>
            <a:ext cx="4630736" cy="1174749"/>
          </a:xfrm>
          <a:prstGeom prst="rect">
            <a:avLst/>
          </a:prstGeom>
          <a:noFill/>
          <a:ln>
            <a:noFill/>
          </a:ln>
        </p:spPr>
      </p:pic>
      <p:sp>
        <p:nvSpPr>
          <p:cNvPr id="1443" name="Shape 1443"/>
          <p:cNvSpPr txBox="1"/>
          <p:nvPr/>
        </p:nvSpPr>
        <p:spPr>
          <a:xfrm>
            <a:off x="1081087" y="5924550"/>
            <a:ext cx="7008811" cy="4492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000" u="none">
                <a:solidFill>
                  <a:schemeClr val="dk1"/>
                </a:solidFill>
                <a:latin typeface="Calibri"/>
                <a:ea typeface="Calibri"/>
                <a:cs typeface="Calibri"/>
                <a:sym typeface="Calibri"/>
              </a:rPr>
              <a:t>Helping prepare students for higher scores and grades since 2001</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800" u="none" cap="none" strike="noStrike">
                <a:solidFill>
                  <a:schemeClr val="dk1"/>
                </a:solidFill>
                <a:latin typeface="Carme"/>
                <a:ea typeface="Carme"/>
                <a:cs typeface="Carme"/>
                <a:sym typeface="Carme"/>
              </a:rPr>
              <a:t>Sample model: small liberal arts school in MA</a:t>
            </a:r>
          </a:p>
        </p:txBody>
      </p:sp>
      <p:graphicFrame>
        <p:nvGraphicFramePr>
          <p:cNvPr id="219" name="Shape 219"/>
          <p:cNvGraphicFramePr/>
          <p:nvPr/>
        </p:nvGraphicFramePr>
        <p:xfrm>
          <a:off x="1466850" y="1828800"/>
          <a:ext cx="3000000" cy="3000000"/>
        </p:xfrm>
        <a:graphic>
          <a:graphicData uri="http://schemas.openxmlformats.org/drawingml/2006/table">
            <a:tbl>
              <a:tblPr>
                <a:noFill/>
                <a:tableStyleId>{699BA59B-0292-4B79-82AD-F69A4C023946}</a:tableStyleId>
              </a:tblPr>
              <a:tblGrid>
                <a:gridCol w="2087550"/>
                <a:gridCol w="2087550"/>
                <a:gridCol w="2089150"/>
              </a:tblGrid>
              <a:tr h="296850">
                <a:tc>
                  <a:txBody>
                    <a:bodyPr>
                      <a:noAutofit/>
                    </a:bodyPr>
                    <a:lstStyle/>
                    <a:p>
                      <a:pPr indent="0" lvl="0" marL="0" marR="0" rtl="0" algn="ctr">
                        <a:lnSpc>
                          <a:spcPct val="100000"/>
                        </a:lnSpc>
                        <a:spcBef>
                          <a:spcPts val="0"/>
                        </a:spcBef>
                        <a:spcAft>
                          <a:spcPts val="0"/>
                        </a:spcAft>
                        <a:buClr>
                          <a:schemeClr val="lt1"/>
                        </a:buClr>
                        <a:buSzPct val="25000"/>
                        <a:buFont typeface="Calibri"/>
                        <a:buNone/>
                      </a:pPr>
                      <a:r>
                        <a:rPr b="0" i="0" lang="en-US" sz="1900" u="none" cap="none" strike="noStrike">
                          <a:solidFill>
                            <a:schemeClr val="lt1"/>
                          </a:solidFill>
                          <a:latin typeface="Calibri"/>
                          <a:ea typeface="Calibri"/>
                          <a:cs typeface="Calibri"/>
                          <a:sym typeface="Calibri"/>
                        </a:rPr>
                        <a:t>Variable</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chemeClr val="lt1"/>
                        </a:buClr>
                        <a:buSzPct val="25000"/>
                        <a:buFont typeface="Calibri"/>
                        <a:buNone/>
                      </a:pPr>
                      <a:r>
                        <a:rPr b="0" i="0" lang="en-US" sz="1900" u="none" cap="none" strike="noStrike">
                          <a:solidFill>
                            <a:schemeClr val="lt1"/>
                          </a:solidFill>
                          <a:latin typeface="Calibri"/>
                          <a:ea typeface="Calibri"/>
                          <a:cs typeface="Calibri"/>
                          <a:sym typeface="Calibri"/>
                        </a:rPr>
                        <a:t>Model Effect </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chemeClr val="lt1"/>
                        </a:buClr>
                        <a:buSzPct val="25000"/>
                        <a:buFont typeface="Calibri"/>
                        <a:buNone/>
                      </a:pPr>
                      <a:r>
                        <a:rPr b="0" i="0" lang="en-US" sz="1900" u="none" cap="none" strike="noStrike">
                          <a:solidFill>
                            <a:schemeClr val="lt1"/>
                          </a:solidFill>
                          <a:latin typeface="Calibri"/>
                          <a:ea typeface="Calibri"/>
                          <a:cs typeface="Calibri"/>
                          <a:sym typeface="Calibri"/>
                        </a:rPr>
                        <a:t>Predictor Group</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4349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Being From Within 100 Miles of Campus </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cap="none" strike="noStrike">
                          <a:solidFill>
                            <a:srgbClr val="000000"/>
                          </a:solidFill>
                          <a:latin typeface="Calibri"/>
                          <a:ea typeface="Calibri"/>
                          <a:cs typeface="Calibri"/>
                          <a:sym typeface="Calibri"/>
                        </a:rPr>
                        <a:t>+</a:t>
                      </a:r>
                    </a:p>
                  </a:txBody>
                  <a:tcPr marT="7250" marB="0" marR="7250" marL="72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rowSpan="4">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Best Predictors</a:t>
                      </a:r>
                    </a:p>
                  </a:txBody>
                  <a:tcPr marT="7250" marB="0" marR="7250" marL="72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6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400" u="none" cap="none" strike="noStrike">
                          <a:solidFill>
                            <a:srgbClr val="000000"/>
                          </a:solidFill>
                          <a:latin typeface="Calibri"/>
                          <a:ea typeface="Calibri"/>
                          <a:cs typeface="Calibri"/>
                          <a:sym typeface="Calibri"/>
                        </a:rPr>
                        <a:t>Campus Visit Flag</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cap="none" strike="noStrik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vMerge="1"/>
              </a:tr>
              <a:tr h="296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Public High School</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cap="none" strike="noStrik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vMerge="1"/>
              </a:tr>
              <a:tr h="296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Student Athlete Flag</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cap="none" strike="noStrik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vMerge="1"/>
              </a:tr>
              <a:tr h="29845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4333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Being From Lower Income Zip Code</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a:t>
                      </a:r>
                    </a:p>
                  </a:txBody>
                  <a:tcPr marT="7250" marB="0" marR="7250" marL="72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rowSpan="5">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Moderate Predictors</a:t>
                      </a:r>
                    </a:p>
                  </a:txBody>
                  <a:tcPr marT="7250" marB="0" marR="7250" marL="72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6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Private High School</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vMerge="1"/>
              </a:tr>
              <a:tr h="296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Low Rated High School</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vMerge="1"/>
              </a:tr>
              <a:tr h="298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Being From Massachusetts </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vMerge="1"/>
              </a:tr>
              <a:tr h="296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Being From a City </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vMerge="1"/>
              </a:tr>
              <a:tr h="29685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68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400" u="none">
                          <a:solidFill>
                            <a:srgbClr val="000000"/>
                          </a:solidFill>
                          <a:latin typeface="Calibri"/>
                          <a:ea typeface="Calibri"/>
                          <a:cs typeface="Calibri"/>
                          <a:sym typeface="Calibri"/>
                        </a:rPr>
                        <a:t>College Fair Attendee </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rowSpan="2">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Minor Predictors</a:t>
                      </a:r>
                    </a:p>
                  </a:txBody>
                  <a:tcPr marT="7250" marB="0" marR="7250" marL="72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4349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Coming From a Strong High School Feeder</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a:t>
                      </a:r>
                    </a:p>
                  </a:txBody>
                  <a:tcPr marT="7250" marB="0" marR="7250" marL="72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v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b="0" l="0" r="0" t="0"/>
          <a:stretch/>
        </p:blipFill>
        <p:spPr>
          <a:xfrm>
            <a:off x="0" y="-96836"/>
            <a:ext cx="9144000" cy="6611937"/>
          </a:xfrm>
          <a:prstGeom prst="rect">
            <a:avLst/>
          </a:prstGeom>
          <a:noFill/>
          <a:ln>
            <a:noFill/>
          </a:ln>
        </p:spPr>
      </p:pic>
      <p:sp>
        <p:nvSpPr>
          <p:cNvPr id="225" name="Shape 225"/>
          <p:cNvSpPr txBox="1"/>
          <p:nvPr>
            <p:ph type="title"/>
          </p:nvPr>
        </p:nvSpPr>
        <p:spPr>
          <a:xfrm>
            <a:off x="309562" y="695325"/>
            <a:ext cx="8445500" cy="1143000"/>
          </a:xfrm>
          <a:prstGeom prst="rect">
            <a:avLst/>
          </a:prstGeom>
          <a:solidFill>
            <a:schemeClr val="lt1">
              <a:alpha val="82745"/>
            </a:scheme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The money crunch: a dual crisis of affordability and degree completion</a:t>
            </a:r>
          </a:p>
        </p:txBody>
      </p:sp>
      <p:grpSp>
        <p:nvGrpSpPr>
          <p:cNvPr id="226" name="Shape 226"/>
          <p:cNvGrpSpPr/>
          <p:nvPr/>
        </p:nvGrpSpPr>
        <p:grpSpPr>
          <a:xfrm>
            <a:off x="933450" y="4632325"/>
            <a:ext cx="7077075" cy="1444624"/>
            <a:chOff x="933450" y="4632325"/>
            <a:chExt cx="7077075" cy="1444624"/>
          </a:xfrm>
        </p:grpSpPr>
        <p:pic>
          <p:nvPicPr>
            <p:cNvPr id="227" name="Shape 227"/>
            <p:cNvPicPr preferRelativeResize="0"/>
            <p:nvPr/>
          </p:nvPicPr>
          <p:blipFill rotWithShape="1">
            <a:blip r:embed="rId4">
              <a:alphaModFix/>
            </a:blip>
            <a:srcRect b="0" l="0" r="0" t="0"/>
            <a:stretch/>
          </p:blipFill>
          <p:spPr>
            <a:xfrm>
              <a:off x="933450" y="4632325"/>
              <a:ext cx="7077075" cy="1444624"/>
            </a:xfrm>
            <a:prstGeom prst="rect">
              <a:avLst/>
            </a:prstGeom>
            <a:noFill/>
            <a:ln>
              <a:noFill/>
            </a:ln>
          </p:spPr>
        </p:pic>
        <p:sp>
          <p:nvSpPr>
            <p:cNvPr id="228" name="Shape 228"/>
            <p:cNvSpPr txBox="1"/>
            <p:nvPr/>
          </p:nvSpPr>
          <p:spPr>
            <a:xfrm>
              <a:off x="1176337" y="4878387"/>
              <a:ext cx="6586536" cy="9540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The cost of college and perceptions of value play an even bigger role in college selection</a:t>
              </a: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144461" y="1335087"/>
            <a:ext cx="8858249"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700" u="none" cap="none" strike="noStrike">
                <a:solidFill>
                  <a:schemeClr val="dk1"/>
                </a:solidFill>
                <a:latin typeface="Carme"/>
                <a:ea typeface="Carme"/>
                <a:cs typeface="Carme"/>
                <a:sym typeface="Carme"/>
              </a:rPr>
              <a:t>It’s expensive to run a college: </a:t>
            </a:r>
            <a:br>
              <a:rPr b="0" i="0" lang="en-US" sz="2700" u="none" cap="none" strike="noStrike">
                <a:solidFill>
                  <a:schemeClr val="dk1"/>
                </a:solidFill>
                <a:latin typeface="Carme"/>
                <a:ea typeface="Carme"/>
                <a:cs typeface="Carme"/>
                <a:sym typeface="Carme"/>
              </a:rPr>
            </a:br>
            <a:r>
              <a:rPr b="0" i="0" lang="en-US" sz="2700" u="none" cap="none" strike="noStrike">
                <a:solidFill>
                  <a:schemeClr val="dk1"/>
                </a:solidFill>
                <a:latin typeface="Carme"/>
                <a:ea typeface="Carme"/>
                <a:cs typeface="Carme"/>
                <a:sym typeface="Carme"/>
              </a:rPr>
              <a:t>Promises to keep tuition under control appear ineffective</a:t>
            </a:r>
          </a:p>
        </p:txBody>
      </p:sp>
      <p:graphicFrame>
        <p:nvGraphicFramePr>
          <p:cNvPr id="234" name="Shape 234"/>
          <p:cNvGraphicFramePr/>
          <p:nvPr/>
        </p:nvGraphicFramePr>
        <p:xfrm>
          <a:off x="465137" y="2328861"/>
          <a:ext cx="3000000" cy="3000000"/>
        </p:xfrm>
        <a:graphic>
          <a:graphicData uri="http://schemas.openxmlformats.org/drawingml/2006/table">
            <a:tbl>
              <a:tblPr>
                <a:noFill/>
                <a:tableStyleId>{699BA59B-0292-4B79-82AD-F69A4C023946}</a:tableStyleId>
              </a:tblPr>
              <a:tblGrid>
                <a:gridCol w="2338375"/>
                <a:gridCol w="3536950"/>
                <a:gridCol w="2444750"/>
              </a:tblGrid>
              <a:tr h="1008050">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1" i="0" lang="en-US" sz="1800" u="none" cap="none" strike="noStrike">
                          <a:solidFill>
                            <a:srgbClr val="000000"/>
                          </a:solidFill>
                          <a:latin typeface="Merriweather Sans"/>
                          <a:ea typeface="Merriweather Sans"/>
                          <a:cs typeface="Merriweather Sans"/>
                          <a:sym typeface="Merriweather Sans"/>
                        </a:rPr>
                        <a:t>Institution</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1" i="0" lang="en-US" sz="1800" u="none" cap="none" strike="noStrike">
                          <a:solidFill>
                            <a:srgbClr val="000000"/>
                          </a:solidFill>
                          <a:latin typeface="Merriweather Sans"/>
                          <a:ea typeface="Merriweather Sans"/>
                          <a:cs typeface="Merriweather Sans"/>
                          <a:sym typeface="Merriweather Sans"/>
                        </a:rPr>
                        <a:t>2009-10 tuition, room, board and fees before Middlebury's CPI+1 policy</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1" i="0" lang="en-US" sz="1800" u="none" cap="none" strike="noStrike">
                          <a:solidFill>
                            <a:srgbClr val="000000"/>
                          </a:solidFill>
                          <a:latin typeface="Merriweather Sans"/>
                          <a:ea typeface="Merriweather Sans"/>
                          <a:cs typeface="Merriweather Sans"/>
                          <a:sym typeface="Merriweather Sans"/>
                        </a:rPr>
                        <a:t>2014-15 tuition, room, board and fees</a:t>
                      </a:r>
                    </a:p>
                  </a:txBody>
                  <a:tcPr marT="0" marB="0" marR="28575" marL="28575" anchor="b"/>
                </a:tc>
              </a:tr>
              <a:tr h="403225">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Amherst College</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$50,290</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$61,206</a:t>
                      </a:r>
                    </a:p>
                  </a:txBody>
                  <a:tcPr marT="0" marB="0" marR="28575" marL="28575" anchor="b"/>
                </a:tc>
              </a:tr>
              <a:tr h="403225">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Hamilton College</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$49,860</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$59,970</a:t>
                      </a:r>
                    </a:p>
                  </a:txBody>
                  <a:tcPr marT="0" marB="0" marR="28575" marL="28575" anchor="b"/>
                </a:tc>
              </a:tr>
              <a:tr h="404800">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Middlebury College</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$50,780</a:t>
                      </a:r>
                    </a:p>
                  </a:txBody>
                  <a:tcPr marT="0" marB="0" marR="28575" marL="28575" anchor="b"/>
                </a:tc>
                <a:tc>
                  <a:txBody>
                    <a:bodyPr>
                      <a:noAutofit/>
                    </a:bodyPr>
                    <a:lstStyle/>
                    <a:p>
                      <a:pPr indent="0" lvl="0" marL="0" marR="0" rtl="0" algn="ctr">
                        <a:lnSpc>
                          <a:spcPct val="100000"/>
                        </a:lnSpc>
                        <a:spcBef>
                          <a:spcPts val="0"/>
                        </a:spcBef>
                        <a:spcAft>
                          <a:spcPts val="0"/>
                        </a:spcAft>
                        <a:buClr>
                          <a:srgbClr val="000000"/>
                        </a:buClr>
                        <a:buSzPct val="25000"/>
                        <a:buFont typeface="Merriweather Sans"/>
                        <a:buNone/>
                      </a:pPr>
                      <a:r>
                        <a:rPr b="0" i="0" lang="en-US" sz="1800" u="none" cap="none" strike="noStrike">
                          <a:solidFill>
                            <a:srgbClr val="000000"/>
                          </a:solidFill>
                          <a:latin typeface="Merriweather Sans"/>
                          <a:ea typeface="Merriweather Sans"/>
                          <a:cs typeface="Merriweather Sans"/>
                          <a:sym typeface="Merriweather Sans"/>
                        </a:rPr>
                        <a:t>$59,160</a:t>
                      </a:r>
                    </a:p>
                  </a:txBody>
                  <a:tcPr marT="0" marB="0" marR="28575" marL="28575" anchor="b"/>
                </a:tc>
              </a:tr>
            </a:tbl>
          </a:graphicData>
        </a:graphic>
      </p:graphicFrame>
      <p:grpSp>
        <p:nvGrpSpPr>
          <p:cNvPr id="235" name="Shape 235"/>
          <p:cNvGrpSpPr/>
          <p:nvPr/>
        </p:nvGrpSpPr>
        <p:grpSpPr>
          <a:xfrm>
            <a:off x="377825" y="4705350"/>
            <a:ext cx="8315325" cy="1781175"/>
            <a:chOff x="377825" y="4705350"/>
            <a:chExt cx="8315325" cy="1781175"/>
          </a:xfrm>
        </p:grpSpPr>
        <p:pic>
          <p:nvPicPr>
            <p:cNvPr id="236" name="Shape 236"/>
            <p:cNvPicPr preferRelativeResize="0"/>
            <p:nvPr/>
          </p:nvPicPr>
          <p:blipFill rotWithShape="1">
            <a:blip r:embed="rId3">
              <a:alphaModFix/>
            </a:blip>
            <a:srcRect b="0" l="0" r="0" t="0"/>
            <a:stretch/>
          </p:blipFill>
          <p:spPr>
            <a:xfrm>
              <a:off x="377825" y="4705350"/>
              <a:ext cx="8315325" cy="1781175"/>
            </a:xfrm>
            <a:prstGeom prst="rect">
              <a:avLst/>
            </a:prstGeom>
            <a:noFill/>
            <a:ln>
              <a:noFill/>
            </a:ln>
          </p:spPr>
        </p:pic>
        <p:sp>
          <p:nvSpPr>
            <p:cNvPr id="237" name="Shape 237"/>
            <p:cNvSpPr txBox="1"/>
            <p:nvPr/>
          </p:nvSpPr>
          <p:spPr>
            <a:xfrm>
              <a:off x="622300" y="4949825"/>
              <a:ext cx="7823199" cy="1292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Middlebury, Williams, Mt. Holyoke are all abandoning their CPI + 1 tuition control pledge.  Meanwhile the max Pell grant only increased from $5350 to $5645 ‘09 to ‘15.</a:t>
              </a: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State funding continues its long decline</a:t>
            </a:r>
          </a:p>
        </p:txBody>
      </p:sp>
      <p:grpSp>
        <p:nvGrpSpPr>
          <p:cNvPr id="243" name="Shape 243"/>
          <p:cNvGrpSpPr/>
          <p:nvPr/>
        </p:nvGrpSpPr>
        <p:grpSpPr>
          <a:xfrm>
            <a:off x="109536" y="5340350"/>
            <a:ext cx="8869362" cy="920749"/>
            <a:chOff x="109536" y="5340350"/>
            <a:chExt cx="8869362" cy="920749"/>
          </a:xfrm>
        </p:grpSpPr>
        <p:pic>
          <p:nvPicPr>
            <p:cNvPr id="244" name="Shape 244"/>
            <p:cNvPicPr preferRelativeResize="0"/>
            <p:nvPr/>
          </p:nvPicPr>
          <p:blipFill rotWithShape="1">
            <a:blip r:embed="rId3">
              <a:alphaModFix/>
            </a:blip>
            <a:srcRect b="0" l="0" r="0" t="0"/>
            <a:stretch/>
          </p:blipFill>
          <p:spPr>
            <a:xfrm>
              <a:off x="109536" y="5340350"/>
              <a:ext cx="8869362" cy="920749"/>
            </a:xfrm>
            <a:prstGeom prst="rect">
              <a:avLst/>
            </a:prstGeom>
            <a:noFill/>
            <a:ln>
              <a:noFill/>
            </a:ln>
          </p:spPr>
        </p:pic>
        <p:sp>
          <p:nvSpPr>
            <p:cNvPr id="245" name="Shape 245"/>
            <p:cNvSpPr txBox="1"/>
            <p:nvPr/>
          </p:nvSpPr>
          <p:spPr>
            <a:xfrm>
              <a:off x="350837" y="5583237"/>
              <a:ext cx="8383586" cy="4302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100" u="none">
                  <a:solidFill>
                    <a:srgbClr val="000000"/>
                  </a:solidFill>
                  <a:latin typeface="Calibri"/>
                  <a:ea typeface="Calibri"/>
                  <a:cs typeface="Calibri"/>
                  <a:sym typeface="Calibri"/>
                </a:rPr>
                <a:t>23% Decline in 6 years. 30+ years of decreased state funding for higher ed. </a:t>
              </a:r>
            </a:p>
          </p:txBody>
        </p:sp>
      </p:grpSp>
      <p:sp>
        <p:nvSpPr>
          <p:cNvPr id="246" name="Shape 246"/>
          <p:cNvSpPr txBox="1"/>
          <p:nvPr/>
        </p:nvSpPr>
        <p:spPr>
          <a:xfrm>
            <a:off x="0" y="6200775"/>
            <a:ext cx="9144000" cy="260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000" u="sng">
                <a:solidFill>
                  <a:schemeClr val="hlink"/>
                </a:solidFill>
                <a:latin typeface="Calibri"/>
                <a:ea typeface="Calibri"/>
                <a:cs typeface="Calibri"/>
                <a:sym typeface="Calibri"/>
                <a:hlinkClick r:id="rId4"/>
              </a:rPr>
              <a:t>https://secure-media.collegeboard.org/digitalServices/misc/trends/2014-trends-college-pricing-report-final.pdf</a:t>
            </a:r>
          </a:p>
        </p:txBody>
      </p:sp>
      <p:pic>
        <p:nvPicPr>
          <p:cNvPr id="247" name="Shape 247"/>
          <p:cNvPicPr preferRelativeResize="0"/>
          <p:nvPr/>
        </p:nvPicPr>
        <p:blipFill rotWithShape="1">
          <a:blip r:embed="rId5">
            <a:alphaModFix/>
          </a:blip>
          <a:srcRect b="0" l="0" r="0" t="0"/>
          <a:stretch/>
        </p:blipFill>
        <p:spPr>
          <a:xfrm>
            <a:off x="1214437" y="2579686"/>
            <a:ext cx="6197600" cy="2862261"/>
          </a:xfrm>
          <a:prstGeom prst="rect">
            <a:avLst/>
          </a:prstGeom>
          <a:noFill/>
          <a:ln>
            <a:noFill/>
          </a:ln>
        </p:spPr>
      </p:pic>
      <p:sp>
        <p:nvSpPr>
          <p:cNvPr id="248" name="Shape 248"/>
          <p:cNvSpPr txBox="1"/>
          <p:nvPr/>
        </p:nvSpPr>
        <p:spPr>
          <a:xfrm>
            <a:off x="207962" y="1895475"/>
            <a:ext cx="8229600" cy="706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2000" u="none">
                <a:solidFill>
                  <a:srgbClr val="000000"/>
                </a:solidFill>
                <a:latin typeface="Calibri"/>
                <a:ea typeface="Calibri"/>
                <a:cs typeface="Calibri"/>
                <a:sym typeface="Calibri"/>
              </a:rPr>
              <a:t>Public Colleges and Universities, Dollars received per Full Time Equivalent </a:t>
            </a:r>
          </a:p>
          <a:p>
            <a:pPr indent="0" lvl="0" marL="0" marR="0" rtl="0" algn="ctr">
              <a:lnSpc>
                <a:spcPct val="100000"/>
              </a:lnSpc>
              <a:spcBef>
                <a:spcPts val="0"/>
              </a:spcBef>
              <a:spcAft>
                <a:spcPts val="0"/>
              </a:spcAft>
              <a:buClr>
                <a:srgbClr val="000000"/>
              </a:buClr>
              <a:buSzPct val="25000"/>
              <a:buFont typeface="Calibri"/>
              <a:buNone/>
            </a:pPr>
            <a:r>
              <a:rPr b="1" i="0" lang="en-US" sz="2000" u="none">
                <a:solidFill>
                  <a:srgbClr val="000000"/>
                </a:solidFill>
                <a:latin typeface="Calibri"/>
                <a:ea typeface="Calibri"/>
                <a:cs typeface="Calibri"/>
                <a:sym typeface="Calibri"/>
              </a:rPr>
              <a:t>(In 2013 Dollars)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133508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Colleges have tried to control costs by gutting their faculties or course offerings</a:t>
            </a:r>
          </a:p>
        </p:txBody>
      </p:sp>
      <p:sp>
        <p:nvSpPr>
          <p:cNvPr id="254" name="Shape 254"/>
          <p:cNvSpPr txBox="1"/>
          <p:nvPr/>
        </p:nvSpPr>
        <p:spPr>
          <a:xfrm>
            <a:off x="457200" y="2528886"/>
            <a:ext cx="8229600" cy="14462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900" u="none">
                <a:solidFill>
                  <a:schemeClr val="dk1"/>
                </a:solidFill>
                <a:latin typeface="Carme"/>
                <a:ea typeface="Carme"/>
                <a:cs typeface="Carme"/>
                <a:sym typeface="Carme"/>
              </a:rPr>
              <a:t>Replacing full-time professors with part-time adjunct instructors:  no benefits and abysmal pay- ballpark $3,000 per course.</a:t>
            </a:r>
          </a:p>
          <a:p>
            <a:pPr indent="-342900" lvl="0" marL="342900" marR="0" rtl="0" algn="l">
              <a:lnSpc>
                <a:spcPct val="100000"/>
              </a:lnSpc>
              <a:spcBef>
                <a:spcPts val="640"/>
              </a:spcBef>
              <a:spcAft>
                <a:spcPts val="0"/>
              </a:spcAft>
              <a:buClr>
                <a:schemeClr val="dk1"/>
              </a:buClr>
              <a:buFont typeface="Calibri"/>
              <a:buNone/>
            </a:pPr>
            <a:r>
              <a:t/>
            </a:r>
            <a:endParaRPr b="0" i="0" sz="3200" u="none">
              <a:solidFill>
                <a:schemeClr val="dk1"/>
              </a:solidFill>
              <a:latin typeface="Carme"/>
              <a:ea typeface="Carme"/>
              <a:cs typeface="Carme"/>
              <a:sym typeface="Carme"/>
            </a:endParaRPr>
          </a:p>
          <a:p>
            <a:pPr indent="0" lvl="0" marL="0" marR="0" rtl="0" algn="l">
              <a:lnSpc>
                <a:spcPct val="100000"/>
              </a:lnSpc>
              <a:spcBef>
                <a:spcPts val="0"/>
              </a:spcBef>
              <a:spcAft>
                <a:spcPts val="0"/>
              </a:spcAft>
              <a:buNone/>
            </a:pPr>
            <a:r>
              <a:t/>
            </a:r>
            <a:endParaRPr b="0" i="0" sz="3200" u="none">
              <a:solidFill>
                <a:schemeClr val="dk1"/>
              </a:solidFill>
              <a:latin typeface="Carme"/>
              <a:ea typeface="Carme"/>
              <a:cs typeface="Carme"/>
              <a:sym typeface="Carme"/>
            </a:endParaRPr>
          </a:p>
        </p:txBody>
      </p:sp>
      <p:sp>
        <p:nvSpPr>
          <p:cNvPr id="255" name="Shape 255"/>
          <p:cNvSpPr txBox="1"/>
          <p:nvPr/>
        </p:nvSpPr>
        <p:spPr>
          <a:xfrm>
            <a:off x="457200" y="4165600"/>
            <a:ext cx="5010150" cy="1876424"/>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0" lang="en-US" sz="2900" u="none">
                <a:solidFill>
                  <a:schemeClr val="dk1"/>
                </a:solidFill>
                <a:latin typeface="Calibri"/>
                <a:ea typeface="Calibri"/>
                <a:cs typeface="Calibri"/>
                <a:sym typeface="Calibri"/>
              </a:rPr>
              <a:t>Cancelling classes that are not full- making it harder to graduate in a timely fashion- (UC system!)</a:t>
            </a:r>
          </a:p>
        </p:txBody>
      </p:sp>
      <p:pic>
        <p:nvPicPr>
          <p:cNvPr id="256" name="Shape 256"/>
          <p:cNvPicPr preferRelativeResize="0"/>
          <p:nvPr/>
        </p:nvPicPr>
        <p:blipFill rotWithShape="1">
          <a:blip r:embed="rId3">
            <a:alphaModFix/>
          </a:blip>
          <a:srcRect b="0" l="0" r="0" t="0"/>
          <a:stretch/>
        </p:blipFill>
        <p:spPr>
          <a:xfrm>
            <a:off x="6270625" y="3802062"/>
            <a:ext cx="2416175" cy="2374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457200" y="14176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000" u="none" cap="none" strike="noStrike">
                <a:solidFill>
                  <a:schemeClr val="dk1"/>
                </a:solidFill>
                <a:latin typeface="Carme"/>
                <a:ea typeface="Carme"/>
                <a:cs typeface="Carme"/>
                <a:sym typeface="Carme"/>
              </a:rPr>
              <a:t>And colleges are passing on their higher costs to students</a:t>
            </a:r>
          </a:p>
        </p:txBody>
      </p:sp>
      <p:pic>
        <p:nvPicPr>
          <p:cNvPr id="262" name="Shape 262"/>
          <p:cNvPicPr preferRelativeResize="0"/>
          <p:nvPr/>
        </p:nvPicPr>
        <p:blipFill rotWithShape="1">
          <a:blip r:embed="rId3">
            <a:alphaModFix/>
          </a:blip>
          <a:srcRect b="0" l="0" r="0" t="0"/>
          <a:stretch/>
        </p:blipFill>
        <p:spPr>
          <a:xfrm>
            <a:off x="712787" y="2332036"/>
            <a:ext cx="7323137" cy="4071936"/>
          </a:xfrm>
          <a:prstGeom prst="rect">
            <a:avLst/>
          </a:prstGeom>
          <a:noFill/>
          <a:ln>
            <a:noFill/>
          </a:ln>
        </p:spPr>
      </p:pic>
      <p:pic>
        <p:nvPicPr>
          <p:cNvPr descr="http://www.clipartbest.com/cliparts/ncE/Gdk/ncEGdkjcA.jpeg" id="263" name="Shape 263"/>
          <p:cNvPicPr preferRelativeResize="0"/>
          <p:nvPr/>
        </p:nvPicPr>
        <p:blipFill rotWithShape="1">
          <a:blip r:embed="rId4">
            <a:alphaModFix/>
          </a:blip>
          <a:srcRect b="0" l="0" r="0" t="0"/>
          <a:stretch/>
        </p:blipFill>
        <p:spPr>
          <a:xfrm>
            <a:off x="6884986" y="2670175"/>
            <a:ext cx="1725612" cy="17256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0" y="1154112"/>
            <a:ext cx="8837611"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Costs continue a decades long trend of increasing</a:t>
            </a:r>
          </a:p>
        </p:txBody>
      </p:sp>
      <p:pic>
        <p:nvPicPr>
          <p:cNvPr id="269" name="Shape 269"/>
          <p:cNvPicPr preferRelativeResize="0"/>
          <p:nvPr/>
        </p:nvPicPr>
        <p:blipFill rotWithShape="1">
          <a:blip r:embed="rId3">
            <a:alphaModFix/>
          </a:blip>
          <a:srcRect b="0" l="0" r="0" t="0"/>
          <a:stretch/>
        </p:blipFill>
        <p:spPr>
          <a:xfrm>
            <a:off x="1516062" y="1844675"/>
            <a:ext cx="5762624" cy="4267199"/>
          </a:xfrm>
          <a:prstGeom prst="rect">
            <a:avLst/>
          </a:prstGeom>
          <a:noFill/>
          <a:ln>
            <a:noFill/>
          </a:ln>
        </p:spPr>
      </p:pic>
      <p:sp>
        <p:nvSpPr>
          <p:cNvPr id="270" name="Shape 270"/>
          <p:cNvSpPr txBox="1"/>
          <p:nvPr/>
        </p:nvSpPr>
        <p:spPr>
          <a:xfrm>
            <a:off x="185736" y="6167437"/>
            <a:ext cx="8156574" cy="2762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a:solidFill>
                  <a:schemeClr val="dk1"/>
                </a:solidFill>
                <a:latin typeface="Calibri"/>
                <a:ea typeface="Calibri"/>
                <a:cs typeface="Calibri"/>
                <a:sym typeface="Calibri"/>
              </a:rPr>
              <a:t>https://secure-media.collegeboard.org/digitalServices/misc/trends/2014-trends-college-pricing-report-final.pdf</a:t>
            </a:r>
          </a:p>
        </p:txBody>
      </p:sp>
      <p:sp>
        <p:nvSpPr>
          <p:cNvPr id="271" name="Shape 271"/>
          <p:cNvSpPr/>
          <p:nvPr/>
        </p:nvSpPr>
        <p:spPr>
          <a:xfrm>
            <a:off x="6473825" y="2287586"/>
            <a:ext cx="720724" cy="703262"/>
          </a:xfrm>
          <a:prstGeom prst="ellipse">
            <a:avLst/>
          </a:prstGeom>
          <a:noFill/>
          <a:ln cap="flat" cmpd="sng" w="254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272" name="Shape 272"/>
          <p:cNvSpPr/>
          <p:nvPr/>
        </p:nvSpPr>
        <p:spPr>
          <a:xfrm>
            <a:off x="6410325" y="3522662"/>
            <a:ext cx="784224" cy="835025"/>
          </a:xfrm>
          <a:prstGeom prst="ellipse">
            <a:avLst/>
          </a:prstGeom>
          <a:noFill/>
          <a:ln cap="flat" cmpd="sng" w="254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273" name="Shape 273"/>
          <p:cNvSpPr txBox="1"/>
          <p:nvPr/>
        </p:nvSpPr>
        <p:spPr>
          <a:xfrm>
            <a:off x="7410450" y="2454275"/>
            <a:ext cx="70008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325%</a:t>
            </a:r>
          </a:p>
        </p:txBody>
      </p:sp>
      <p:sp>
        <p:nvSpPr>
          <p:cNvPr id="274" name="Shape 274"/>
          <p:cNvSpPr txBox="1"/>
          <p:nvPr/>
        </p:nvSpPr>
        <p:spPr>
          <a:xfrm>
            <a:off x="7410450" y="3844925"/>
            <a:ext cx="70008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246%</a:t>
            </a:r>
          </a:p>
        </p:txBody>
      </p:sp>
      <p:cxnSp>
        <p:nvCxnSpPr>
          <p:cNvPr id="275" name="Shape 275"/>
          <p:cNvCxnSpPr/>
          <p:nvPr/>
        </p:nvCxnSpPr>
        <p:spPr>
          <a:xfrm rot="10800000">
            <a:off x="8174036" y="2454274"/>
            <a:ext cx="0" cy="369886"/>
          </a:xfrm>
          <a:prstGeom prst="straightConnector1">
            <a:avLst/>
          </a:prstGeom>
          <a:noFill/>
          <a:ln cap="flat" cmpd="sng" w="25400">
            <a:solidFill>
              <a:schemeClr val="accent1"/>
            </a:solidFill>
            <a:prstDash val="solid"/>
            <a:miter/>
            <a:headEnd len="med" w="med" type="none"/>
            <a:tailEnd len="lg" w="lg" type="stealth"/>
          </a:ln>
          <a:effectLst>
            <a:outerShdw blurRad="63500" dir="5400000" dist="20000">
              <a:srgbClr val="808080">
                <a:alpha val="37647"/>
              </a:srgbClr>
            </a:outerShdw>
          </a:effectLst>
        </p:spPr>
      </p:cxnSp>
      <p:cxnSp>
        <p:nvCxnSpPr>
          <p:cNvPr id="276" name="Shape 276"/>
          <p:cNvCxnSpPr/>
          <p:nvPr/>
        </p:nvCxnSpPr>
        <p:spPr>
          <a:xfrm rot="10800000">
            <a:off x="8116886" y="3794125"/>
            <a:ext cx="0" cy="369886"/>
          </a:xfrm>
          <a:prstGeom prst="straightConnector1">
            <a:avLst/>
          </a:prstGeom>
          <a:noFill/>
          <a:ln cap="flat" cmpd="sng" w="25400">
            <a:solidFill>
              <a:schemeClr val="accent1"/>
            </a:solidFill>
            <a:prstDash val="solid"/>
            <a:miter/>
            <a:headEnd len="med" w="med" type="none"/>
            <a:tailEnd len="lg" w="lg" type="stealth"/>
          </a:ln>
          <a:effectLst>
            <a:outerShdw blurRad="63500" dir="5400000" dist="20000">
              <a:srgbClr val="808080">
                <a:alpha val="37647"/>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The Evolving Admissions Landscape</a:t>
            </a:r>
          </a:p>
        </p:txBody>
      </p:sp>
      <p:pic>
        <p:nvPicPr>
          <p:cNvPr id="113" name="Shape 113"/>
          <p:cNvPicPr preferRelativeResize="0"/>
          <p:nvPr/>
        </p:nvPicPr>
        <p:blipFill rotWithShape="1">
          <a:blip r:embed="rId3">
            <a:alphaModFix/>
          </a:blip>
          <a:srcRect b="0" l="0" r="0" t="0"/>
          <a:stretch/>
        </p:blipFill>
        <p:spPr>
          <a:xfrm>
            <a:off x="1023937" y="1762125"/>
            <a:ext cx="7065962" cy="49736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Current pricing by institution type</a:t>
            </a:r>
          </a:p>
        </p:txBody>
      </p:sp>
      <p:pic>
        <p:nvPicPr>
          <p:cNvPr id="282" name="Shape 282"/>
          <p:cNvPicPr preferRelativeResize="0"/>
          <p:nvPr/>
        </p:nvPicPr>
        <p:blipFill rotWithShape="1">
          <a:blip r:embed="rId3">
            <a:alphaModFix/>
          </a:blip>
          <a:srcRect b="0" l="0" r="0" t="0"/>
          <a:stretch/>
        </p:blipFill>
        <p:spPr>
          <a:xfrm>
            <a:off x="244475" y="1874836"/>
            <a:ext cx="8602661" cy="4086224"/>
          </a:xfrm>
          <a:prstGeom prst="rect">
            <a:avLst/>
          </a:prstGeom>
          <a:noFill/>
          <a:ln>
            <a:noFill/>
          </a:ln>
        </p:spPr>
      </p:pic>
      <p:sp>
        <p:nvSpPr>
          <p:cNvPr id="283" name="Shape 283"/>
          <p:cNvSpPr/>
          <p:nvPr/>
        </p:nvSpPr>
        <p:spPr>
          <a:xfrm>
            <a:off x="5059362" y="3609975"/>
            <a:ext cx="493711" cy="323850"/>
          </a:xfrm>
          <a:prstGeom prst="ellipse">
            <a:avLst/>
          </a:prstGeom>
          <a:noFill/>
          <a:ln cap="flat" cmpd="sng" w="254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284" name="Shape 284"/>
          <p:cNvSpPr/>
          <p:nvPr/>
        </p:nvSpPr>
        <p:spPr>
          <a:xfrm>
            <a:off x="8353425" y="5008562"/>
            <a:ext cx="493711" cy="323850"/>
          </a:xfrm>
          <a:prstGeom prst="ellipse">
            <a:avLst/>
          </a:prstGeom>
          <a:noFill/>
          <a:ln cap="flat" cmpd="sng" w="254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285" name="Shape 285"/>
          <p:cNvSpPr txBox="1"/>
          <p:nvPr/>
        </p:nvSpPr>
        <p:spPr>
          <a:xfrm>
            <a:off x="0" y="6135687"/>
            <a:ext cx="9144000"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https://secure-media.collegeboard.org/digitalServices/misc/trends/2014-trends-college-pricing-report-final.pdf</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155575" y="1201737"/>
            <a:ext cx="890905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100" u="none" cap="none" strike="noStrike">
                <a:solidFill>
                  <a:schemeClr val="dk1"/>
                </a:solidFill>
                <a:latin typeface="Carme"/>
                <a:ea typeface="Carme"/>
                <a:cs typeface="Carme"/>
                <a:sym typeface="Carme"/>
              </a:rPr>
              <a:t>However there is a disparity between retail price and the Net price that students actually pay</a:t>
            </a:r>
          </a:p>
        </p:txBody>
      </p:sp>
      <p:sp>
        <p:nvSpPr>
          <p:cNvPr id="291" name="Shape 291"/>
          <p:cNvSpPr txBox="1"/>
          <p:nvPr/>
        </p:nvSpPr>
        <p:spPr>
          <a:xfrm>
            <a:off x="5567362" y="3044825"/>
            <a:ext cx="3190874" cy="2225675"/>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000" u="none">
                <a:solidFill>
                  <a:schemeClr val="dk1"/>
                </a:solidFill>
                <a:latin typeface="Carme"/>
                <a:ea typeface="Carme"/>
                <a:cs typeface="Carme"/>
                <a:sym typeface="Carme"/>
              </a:rPr>
              <a:t>Grants and tax credits and deductions cover the remainder for the average full-time student.  Programs like Georgia’s Hope Scholarship impact the Net price</a:t>
            </a:r>
          </a:p>
        </p:txBody>
      </p:sp>
      <p:pic>
        <p:nvPicPr>
          <p:cNvPr id="292" name="Shape 292"/>
          <p:cNvPicPr preferRelativeResize="0"/>
          <p:nvPr/>
        </p:nvPicPr>
        <p:blipFill rotWithShape="1">
          <a:blip r:embed="rId3">
            <a:alphaModFix/>
          </a:blip>
          <a:srcRect b="0" l="0" r="0" t="0"/>
          <a:stretch/>
        </p:blipFill>
        <p:spPr>
          <a:xfrm>
            <a:off x="974725" y="2401886"/>
            <a:ext cx="3619500" cy="3862387"/>
          </a:xfrm>
          <a:prstGeom prst="rect">
            <a:avLst/>
          </a:prstGeom>
          <a:noFill/>
          <a:ln>
            <a:noFill/>
          </a:ln>
        </p:spPr>
      </p:pic>
      <p:sp>
        <p:nvSpPr>
          <p:cNvPr id="293" name="Shape 293"/>
          <p:cNvSpPr txBox="1"/>
          <p:nvPr/>
        </p:nvSpPr>
        <p:spPr>
          <a:xfrm>
            <a:off x="1408112" y="2157411"/>
            <a:ext cx="3135312"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2014-2015 Public 4-year tuition</a:t>
            </a:r>
          </a:p>
        </p:txBody>
      </p:sp>
      <p:sp>
        <p:nvSpPr>
          <p:cNvPr id="294" name="Shape 294"/>
          <p:cNvSpPr txBox="1"/>
          <p:nvPr/>
        </p:nvSpPr>
        <p:spPr>
          <a:xfrm>
            <a:off x="2925761" y="4637087"/>
            <a:ext cx="82708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$3,030</a:t>
            </a:r>
          </a:p>
        </p:txBody>
      </p:sp>
      <p:sp>
        <p:nvSpPr>
          <p:cNvPr id="295" name="Shape 295"/>
          <p:cNvSpPr txBox="1"/>
          <p:nvPr/>
        </p:nvSpPr>
        <p:spPr>
          <a:xfrm>
            <a:off x="2859086" y="2636836"/>
            <a:ext cx="82708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$9,139</a:t>
            </a:r>
          </a:p>
        </p:txBody>
      </p:sp>
      <p:sp>
        <p:nvSpPr>
          <p:cNvPr id="296" name="Shape 296"/>
          <p:cNvSpPr txBox="1"/>
          <p:nvPr/>
        </p:nvSpPr>
        <p:spPr>
          <a:xfrm>
            <a:off x="4062412" y="4605337"/>
            <a:ext cx="104298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Net Price</a:t>
            </a:r>
          </a:p>
        </p:txBody>
      </p:sp>
      <p:sp>
        <p:nvSpPr>
          <p:cNvPr id="297" name="Shape 297"/>
          <p:cNvSpPr txBox="1"/>
          <p:nvPr/>
        </p:nvSpPr>
        <p:spPr>
          <a:xfrm>
            <a:off x="3752850" y="2636836"/>
            <a:ext cx="161924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Published Price</a:t>
            </a:r>
          </a:p>
        </p:txBody>
      </p:sp>
      <p:sp>
        <p:nvSpPr>
          <p:cNvPr id="298" name="Shape 298"/>
          <p:cNvSpPr/>
          <p:nvPr/>
        </p:nvSpPr>
        <p:spPr>
          <a:xfrm>
            <a:off x="3625850" y="2981325"/>
            <a:ext cx="750887" cy="2011362"/>
          </a:xfrm>
          <a:prstGeom prst="rightBrace">
            <a:avLst>
              <a:gd fmla="val 672"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299" name="Shape 299"/>
          <p:cNvSpPr txBox="1"/>
          <p:nvPr/>
        </p:nvSpPr>
        <p:spPr>
          <a:xfrm>
            <a:off x="-7937" y="6234112"/>
            <a:ext cx="9144000" cy="2619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000" u="sng">
                <a:solidFill>
                  <a:schemeClr val="hlink"/>
                </a:solidFill>
                <a:latin typeface="Calibri"/>
                <a:ea typeface="Calibri"/>
                <a:cs typeface="Calibri"/>
                <a:sym typeface="Calibri"/>
                <a:hlinkClick r:id="rId4"/>
              </a:rPr>
              <a:t>https://secure-media.collegeboard.org/digitalServices/misc/trends/2014-trends-college-pricing-report-final.pdf</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Net Price and Net Price Calculators</a:t>
            </a:r>
          </a:p>
        </p:txBody>
      </p:sp>
      <p:pic>
        <p:nvPicPr>
          <p:cNvPr id="305" name="Shape 305"/>
          <p:cNvPicPr preferRelativeResize="0"/>
          <p:nvPr/>
        </p:nvPicPr>
        <p:blipFill rotWithShape="1">
          <a:blip r:embed="rId3">
            <a:alphaModFix/>
          </a:blip>
          <a:srcRect b="0" l="0" r="0" t="0"/>
          <a:stretch/>
        </p:blipFill>
        <p:spPr>
          <a:xfrm>
            <a:off x="854075" y="2143125"/>
            <a:ext cx="3889375" cy="4305299"/>
          </a:xfrm>
          <a:prstGeom prst="rect">
            <a:avLst/>
          </a:prstGeom>
          <a:noFill/>
          <a:ln>
            <a:noFill/>
          </a:ln>
        </p:spPr>
      </p:pic>
      <p:sp>
        <p:nvSpPr>
          <p:cNvPr id="306" name="Shape 306"/>
          <p:cNvSpPr txBox="1"/>
          <p:nvPr/>
        </p:nvSpPr>
        <p:spPr>
          <a:xfrm>
            <a:off x="1471612" y="1763711"/>
            <a:ext cx="2587625"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Sample from Wake Forest</a:t>
            </a:r>
          </a:p>
        </p:txBody>
      </p:sp>
      <p:sp>
        <p:nvSpPr>
          <p:cNvPr id="307" name="Shape 307"/>
          <p:cNvSpPr/>
          <p:nvPr/>
        </p:nvSpPr>
        <p:spPr>
          <a:xfrm>
            <a:off x="3951287" y="4691062"/>
            <a:ext cx="754062" cy="331786"/>
          </a:xfrm>
          <a:prstGeom prst="ellipse">
            <a:avLst/>
          </a:prstGeom>
          <a:noFill/>
          <a:ln cap="flat" cmpd="sng" w="25400">
            <a:solidFill>
              <a:srgbClr val="0070C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308" name="Shape 308"/>
          <p:cNvSpPr/>
          <p:nvPr/>
        </p:nvSpPr>
        <p:spPr>
          <a:xfrm>
            <a:off x="3951287" y="3584575"/>
            <a:ext cx="754062" cy="331786"/>
          </a:xfrm>
          <a:prstGeom prst="ellipse">
            <a:avLst/>
          </a:prstGeom>
          <a:noFill/>
          <a:ln cap="flat" cmpd="sng" w="25400">
            <a:solidFill>
              <a:srgbClr val="0070C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309" name="Shape 309"/>
          <p:cNvSpPr txBox="1"/>
          <p:nvPr/>
        </p:nvSpPr>
        <p:spPr>
          <a:xfrm>
            <a:off x="5448300" y="3627437"/>
            <a:ext cx="3238499" cy="1477961"/>
          </a:xfrm>
          <a:prstGeom prst="rect">
            <a:avLst/>
          </a:prstGeom>
          <a:noFill/>
          <a:ln cap="flat" cmpd="sng" w="9525">
            <a:solidFill>
              <a:schemeClr val="accent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Cost of Attendance is distinct from Net Price.  Most students do not pay full freight.  Congress mandates that schools make NPCs readily available online.</a:t>
            </a:r>
          </a:p>
        </p:txBody>
      </p:sp>
      <p:cxnSp>
        <p:nvCxnSpPr>
          <p:cNvPr id="310" name="Shape 310"/>
          <p:cNvCxnSpPr/>
          <p:nvPr/>
        </p:nvCxnSpPr>
        <p:spPr>
          <a:xfrm>
            <a:off x="4705350" y="3751262"/>
            <a:ext cx="742949" cy="615949"/>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cxnSp>
        <p:nvCxnSpPr>
          <p:cNvPr id="311" name="Shape 311"/>
          <p:cNvCxnSpPr/>
          <p:nvPr/>
        </p:nvCxnSpPr>
        <p:spPr>
          <a:xfrm flipH="1" rot="10800000">
            <a:off x="4705350" y="4367211"/>
            <a:ext cx="742949" cy="490537"/>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11842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900" u="none" cap="none" strike="noStrike">
                <a:solidFill>
                  <a:schemeClr val="dk1"/>
                </a:solidFill>
                <a:latin typeface="Carme"/>
                <a:ea typeface="Carme"/>
                <a:cs typeface="Carme"/>
                <a:sym typeface="Carme"/>
              </a:rPr>
              <a:t>Grant aid and education tax benefits have come to play a larger role, decreasing Net Prices</a:t>
            </a:r>
          </a:p>
        </p:txBody>
      </p:sp>
      <p:pic>
        <p:nvPicPr>
          <p:cNvPr id="317" name="Shape 317"/>
          <p:cNvPicPr preferRelativeResize="0"/>
          <p:nvPr/>
        </p:nvPicPr>
        <p:blipFill rotWithShape="1">
          <a:blip r:embed="rId3">
            <a:alphaModFix/>
          </a:blip>
          <a:srcRect b="0" l="0" r="0" t="0"/>
          <a:stretch/>
        </p:blipFill>
        <p:spPr>
          <a:xfrm>
            <a:off x="385762" y="2393950"/>
            <a:ext cx="3549650" cy="3805237"/>
          </a:xfrm>
          <a:prstGeom prst="rect">
            <a:avLst/>
          </a:prstGeom>
          <a:noFill/>
          <a:ln>
            <a:noFill/>
          </a:ln>
        </p:spPr>
      </p:pic>
      <p:pic>
        <p:nvPicPr>
          <p:cNvPr id="318" name="Shape 318"/>
          <p:cNvPicPr preferRelativeResize="0"/>
          <p:nvPr/>
        </p:nvPicPr>
        <p:blipFill rotWithShape="1">
          <a:blip r:embed="rId4">
            <a:alphaModFix/>
          </a:blip>
          <a:srcRect b="0" l="0" r="0" t="0"/>
          <a:stretch/>
        </p:blipFill>
        <p:spPr>
          <a:xfrm>
            <a:off x="4806950" y="2393950"/>
            <a:ext cx="3660775" cy="3752849"/>
          </a:xfrm>
          <a:prstGeom prst="rect">
            <a:avLst/>
          </a:prstGeom>
          <a:noFill/>
          <a:ln>
            <a:noFill/>
          </a:ln>
        </p:spPr>
      </p:pic>
      <p:sp>
        <p:nvSpPr>
          <p:cNvPr id="319" name="Shape 319"/>
          <p:cNvSpPr txBox="1"/>
          <p:nvPr/>
        </p:nvSpPr>
        <p:spPr>
          <a:xfrm>
            <a:off x="1492250" y="2020886"/>
            <a:ext cx="1398587"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Public 4-year</a:t>
            </a:r>
          </a:p>
        </p:txBody>
      </p:sp>
      <p:sp>
        <p:nvSpPr>
          <p:cNvPr id="320" name="Shape 320"/>
          <p:cNvSpPr txBox="1"/>
          <p:nvPr/>
        </p:nvSpPr>
        <p:spPr>
          <a:xfrm>
            <a:off x="5892800" y="2020886"/>
            <a:ext cx="1484312"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Private 4-year</a:t>
            </a:r>
          </a:p>
        </p:txBody>
      </p:sp>
      <p:cxnSp>
        <p:nvCxnSpPr>
          <p:cNvPr id="321" name="Shape 321"/>
          <p:cNvCxnSpPr/>
          <p:nvPr/>
        </p:nvCxnSpPr>
        <p:spPr>
          <a:xfrm flipH="1">
            <a:off x="3611562" y="3633787"/>
            <a:ext cx="454024" cy="388936"/>
          </a:xfrm>
          <a:prstGeom prst="straightConnector1">
            <a:avLst/>
          </a:prstGeom>
          <a:noFill/>
          <a:ln cap="flat" cmpd="sng" w="25400">
            <a:solidFill>
              <a:schemeClr val="accent1"/>
            </a:solidFill>
            <a:prstDash val="solid"/>
            <a:miter/>
            <a:headEnd len="med" w="med" type="none"/>
            <a:tailEnd len="lg" w="lg" type="stealth"/>
          </a:ln>
          <a:effectLst>
            <a:outerShdw blurRad="63500" dir="5400000" dist="20000">
              <a:srgbClr val="808080">
                <a:alpha val="37647"/>
              </a:srgbClr>
            </a:outerShdw>
          </a:effectLst>
        </p:spPr>
      </p:cxnSp>
      <p:cxnSp>
        <p:nvCxnSpPr>
          <p:cNvPr id="322" name="Shape 322"/>
          <p:cNvCxnSpPr/>
          <p:nvPr/>
        </p:nvCxnSpPr>
        <p:spPr>
          <a:xfrm flipH="1">
            <a:off x="8201024" y="4021137"/>
            <a:ext cx="452436" cy="388936"/>
          </a:xfrm>
          <a:prstGeom prst="straightConnector1">
            <a:avLst/>
          </a:prstGeom>
          <a:noFill/>
          <a:ln cap="flat" cmpd="sng" w="25400">
            <a:solidFill>
              <a:schemeClr val="accent1"/>
            </a:solidFill>
            <a:prstDash val="solid"/>
            <a:miter/>
            <a:headEnd len="med" w="med" type="none"/>
            <a:tailEnd len="lg" w="lg" type="stealth"/>
          </a:ln>
          <a:effectLst>
            <a:outerShdw blurRad="63500" dir="5400000" dist="20000">
              <a:srgbClr val="808080">
                <a:alpha val="37647"/>
              </a:srgbClr>
            </a:outerShdw>
          </a:effectLst>
        </p:spPr>
      </p:cxnSp>
      <p:pic>
        <p:nvPicPr>
          <p:cNvPr descr="C:\Users\Jed Appelrouth\AppData\Local\Microsoft\Windows\INetCache\IE\7LFLRF8G\saco[1].png" id="323" name="Shape 323"/>
          <p:cNvPicPr preferRelativeResize="0"/>
          <p:nvPr/>
        </p:nvPicPr>
        <p:blipFill rotWithShape="1">
          <a:blip r:embed="rId5">
            <a:alphaModFix/>
          </a:blip>
          <a:srcRect b="0" l="0" r="0" t="0"/>
          <a:stretch/>
        </p:blipFill>
        <p:spPr>
          <a:xfrm>
            <a:off x="4065587" y="3262311"/>
            <a:ext cx="327025" cy="444500"/>
          </a:xfrm>
          <a:prstGeom prst="rect">
            <a:avLst/>
          </a:prstGeom>
          <a:noFill/>
          <a:ln>
            <a:noFill/>
          </a:ln>
        </p:spPr>
      </p:pic>
      <p:pic>
        <p:nvPicPr>
          <p:cNvPr descr="C:\Users\Jed Appelrouth\AppData\Local\Microsoft\Windows\INetCache\IE\7LFLRF8G\saco[1].png" id="324" name="Shape 324"/>
          <p:cNvPicPr preferRelativeResize="0"/>
          <p:nvPr/>
        </p:nvPicPr>
        <p:blipFill rotWithShape="1">
          <a:blip r:embed="rId5">
            <a:alphaModFix/>
          </a:blip>
          <a:srcRect b="0" l="0" r="0" t="0"/>
          <a:stretch/>
        </p:blipFill>
        <p:spPr>
          <a:xfrm>
            <a:off x="8537575" y="3576637"/>
            <a:ext cx="327025" cy="444500"/>
          </a:xfrm>
          <a:prstGeom prst="rect">
            <a:avLst/>
          </a:prstGeom>
          <a:noFill/>
          <a:ln>
            <a:noFill/>
          </a:ln>
        </p:spPr>
      </p:pic>
      <p:sp>
        <p:nvSpPr>
          <p:cNvPr id="325" name="Shape 325"/>
          <p:cNvSpPr txBox="1"/>
          <p:nvPr/>
        </p:nvSpPr>
        <p:spPr>
          <a:xfrm>
            <a:off x="-17461" y="6219825"/>
            <a:ext cx="9144000" cy="2619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000" u="sng">
                <a:solidFill>
                  <a:schemeClr val="hlink"/>
                </a:solidFill>
                <a:latin typeface="Calibri"/>
                <a:ea typeface="Calibri"/>
                <a:cs typeface="Calibri"/>
                <a:sym typeface="Calibri"/>
                <a:hlinkClick r:id="rId6"/>
              </a:rPr>
              <a:t>https://secure-media.collegeboard.org/digitalServices/misc/trends/2014-trends-college-pricing-report-final.pdf</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457200" y="11842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It often takes longer than 4 years to graduate, further increasing the cost</a:t>
            </a:r>
          </a:p>
        </p:txBody>
      </p:sp>
      <p:pic>
        <p:nvPicPr>
          <p:cNvPr id="331" name="Shape 331"/>
          <p:cNvPicPr preferRelativeResize="0"/>
          <p:nvPr/>
        </p:nvPicPr>
        <p:blipFill rotWithShape="1">
          <a:blip r:embed="rId3">
            <a:alphaModFix/>
          </a:blip>
          <a:srcRect b="0" l="0" r="0" t="0"/>
          <a:stretch/>
        </p:blipFill>
        <p:spPr>
          <a:xfrm>
            <a:off x="1951036" y="1951036"/>
            <a:ext cx="5230811" cy="3521074"/>
          </a:xfrm>
          <a:prstGeom prst="rect">
            <a:avLst/>
          </a:prstGeom>
          <a:noFill/>
          <a:ln>
            <a:noFill/>
          </a:ln>
        </p:spPr>
      </p:pic>
      <p:grpSp>
        <p:nvGrpSpPr>
          <p:cNvPr id="332" name="Shape 332"/>
          <p:cNvGrpSpPr/>
          <p:nvPr/>
        </p:nvGrpSpPr>
        <p:grpSpPr>
          <a:xfrm>
            <a:off x="549275" y="5321300"/>
            <a:ext cx="8124825" cy="1195386"/>
            <a:chOff x="549275" y="5321300"/>
            <a:chExt cx="8124825" cy="1195386"/>
          </a:xfrm>
        </p:grpSpPr>
        <p:pic>
          <p:nvPicPr>
            <p:cNvPr id="333" name="Shape 333"/>
            <p:cNvPicPr preferRelativeResize="0"/>
            <p:nvPr/>
          </p:nvPicPr>
          <p:blipFill rotWithShape="1">
            <a:blip r:embed="rId4">
              <a:alphaModFix/>
            </a:blip>
            <a:srcRect b="0" l="0" r="0" t="0"/>
            <a:stretch/>
          </p:blipFill>
          <p:spPr>
            <a:xfrm>
              <a:off x="549275" y="5321300"/>
              <a:ext cx="8124825" cy="1195386"/>
            </a:xfrm>
            <a:prstGeom prst="rect">
              <a:avLst/>
            </a:prstGeom>
            <a:noFill/>
            <a:ln>
              <a:noFill/>
            </a:ln>
          </p:spPr>
        </p:pic>
        <p:sp>
          <p:nvSpPr>
            <p:cNvPr id="334" name="Shape 334"/>
            <p:cNvSpPr txBox="1"/>
            <p:nvPr/>
          </p:nvSpPr>
          <p:spPr>
            <a:xfrm>
              <a:off x="795337" y="5562600"/>
              <a:ext cx="7637462" cy="708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000" u="none">
                  <a:solidFill>
                    <a:srgbClr val="000000"/>
                  </a:solidFill>
                  <a:latin typeface="Calibri"/>
                  <a:ea typeface="Calibri"/>
                  <a:cs typeface="Calibri"/>
                  <a:sym typeface="Calibri"/>
                </a:rPr>
                <a:t>Switching majors or schools and insufficient class offerings (UC system!) can delay graduation.  Financial aid may expire after year 4.</a:t>
              </a: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457200" y="10620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200" u="none" cap="none" strike="noStrike">
                <a:solidFill>
                  <a:schemeClr val="dk1"/>
                </a:solidFill>
                <a:latin typeface="Carme"/>
                <a:ea typeface="Carme"/>
                <a:cs typeface="Carme"/>
                <a:sym typeface="Carme"/>
              </a:rPr>
              <a:t>The economic tension</a:t>
            </a:r>
          </a:p>
        </p:txBody>
      </p:sp>
      <p:sp>
        <p:nvSpPr>
          <p:cNvPr id="340" name="Shape 340"/>
          <p:cNvSpPr txBox="1"/>
          <p:nvPr/>
        </p:nvSpPr>
        <p:spPr>
          <a:xfrm>
            <a:off x="457200" y="1736725"/>
            <a:ext cx="8340725" cy="12001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100" u="none">
                <a:solidFill>
                  <a:schemeClr val="dk1"/>
                </a:solidFill>
                <a:latin typeface="Carme"/>
                <a:ea typeface="Carme"/>
                <a:cs typeface="Carme"/>
                <a:sym typeface="Carme"/>
              </a:rPr>
              <a:t>Today’s workplace demands more students attend 4-year colleges</a:t>
            </a:r>
          </a:p>
          <a:p>
            <a:pPr indent="-342900" lvl="0" marL="342900" marR="0" rtl="0" algn="l">
              <a:lnSpc>
                <a:spcPct val="100000"/>
              </a:lnSpc>
              <a:spcBef>
                <a:spcPts val="420"/>
              </a:spcBef>
              <a:spcAft>
                <a:spcPts val="0"/>
              </a:spcAft>
              <a:buClr>
                <a:schemeClr val="dk1"/>
              </a:buClr>
              <a:buSzPct val="100000"/>
              <a:buFont typeface="Arial"/>
              <a:buChar char="•"/>
            </a:pPr>
            <a:r>
              <a:rPr b="0" i="0" lang="en-US" sz="2100" u="none">
                <a:solidFill>
                  <a:schemeClr val="dk1"/>
                </a:solidFill>
                <a:latin typeface="Carme"/>
                <a:ea typeface="Carme"/>
                <a:cs typeface="Carme"/>
                <a:sym typeface="Carme"/>
              </a:rPr>
              <a:t>Middle class families, after decades of stagnant wage growth, struggle to pay for college</a:t>
            </a:r>
          </a:p>
        </p:txBody>
      </p:sp>
      <p:sp>
        <p:nvSpPr>
          <p:cNvPr id="341" name="Shape 341"/>
          <p:cNvSpPr/>
          <p:nvPr/>
        </p:nvSpPr>
        <p:spPr>
          <a:xfrm flipH="1" rot="10800000">
            <a:off x="1562100" y="2979737"/>
            <a:ext cx="5532436" cy="307974"/>
          </a:xfrm>
          <a:prstGeom prst="triangle">
            <a:avLst>
              <a:gd fmla="val 500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descr="http://chrisandelyse.com/blog/wp-content/uploads/2011-07-08-02.jpg" id="342" name="Shape 342"/>
          <p:cNvPicPr preferRelativeResize="0"/>
          <p:nvPr/>
        </p:nvPicPr>
        <p:blipFill rotWithShape="1">
          <a:blip r:embed="rId3">
            <a:alphaModFix/>
          </a:blip>
          <a:srcRect b="0" l="0" r="0" t="0"/>
          <a:stretch/>
        </p:blipFill>
        <p:spPr>
          <a:xfrm>
            <a:off x="1098550" y="3995737"/>
            <a:ext cx="2003425" cy="1346199"/>
          </a:xfrm>
          <a:prstGeom prst="rect">
            <a:avLst/>
          </a:prstGeom>
          <a:noFill/>
          <a:ln>
            <a:noFill/>
          </a:ln>
        </p:spPr>
      </p:pic>
      <p:sp>
        <p:nvSpPr>
          <p:cNvPr id="343" name="Shape 343"/>
          <p:cNvSpPr txBox="1"/>
          <p:nvPr/>
        </p:nvSpPr>
        <p:spPr>
          <a:xfrm>
            <a:off x="3117850" y="5546725"/>
            <a:ext cx="1414462"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$38.2  </a:t>
            </a:r>
            <a:r>
              <a:rPr b="0" i="0" lang="en-US" sz="1400" u="none">
                <a:solidFill>
                  <a:schemeClr val="dk1"/>
                </a:solidFill>
                <a:latin typeface="Calibri"/>
                <a:ea typeface="Calibri"/>
                <a:cs typeface="Calibri"/>
                <a:sym typeface="Calibri"/>
              </a:rPr>
              <a:t>(tuition)</a:t>
            </a:r>
          </a:p>
        </p:txBody>
      </p:sp>
      <p:sp>
        <p:nvSpPr>
          <p:cNvPr id="344" name="Shape 344"/>
          <p:cNvSpPr txBox="1"/>
          <p:nvPr/>
        </p:nvSpPr>
        <p:spPr>
          <a:xfrm>
            <a:off x="3097211" y="6007100"/>
            <a:ext cx="815975"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$48.3k</a:t>
            </a:r>
          </a:p>
        </p:txBody>
      </p:sp>
      <p:sp>
        <p:nvSpPr>
          <p:cNvPr id="345" name="Shape 345"/>
          <p:cNvSpPr txBox="1"/>
          <p:nvPr/>
        </p:nvSpPr>
        <p:spPr>
          <a:xfrm>
            <a:off x="868362" y="3287712"/>
            <a:ext cx="2433637" cy="708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000" u="none">
                <a:solidFill>
                  <a:srgbClr val="000000"/>
                </a:solidFill>
                <a:latin typeface="Calibri"/>
                <a:ea typeface="Calibri"/>
                <a:cs typeface="Calibri"/>
                <a:sym typeface="Calibri"/>
              </a:rPr>
              <a:t>Softening demand for more expensive seats </a:t>
            </a:r>
          </a:p>
        </p:txBody>
      </p:sp>
      <p:pic>
        <p:nvPicPr>
          <p:cNvPr descr="https://encrypted-tbn3.gstatic.com/images?q=tbn:ANd9GcRE74loY1UB9MykmHZSRWUzrtWH4pCiVFgcEmWp4GD0AsuG88Vh" id="346" name="Shape 346"/>
          <p:cNvPicPr preferRelativeResize="0"/>
          <p:nvPr/>
        </p:nvPicPr>
        <p:blipFill rotWithShape="1">
          <a:blip r:embed="rId4">
            <a:alphaModFix/>
          </a:blip>
          <a:srcRect b="0" l="0" r="0" t="0"/>
          <a:stretch/>
        </p:blipFill>
        <p:spPr>
          <a:xfrm>
            <a:off x="982662" y="5445125"/>
            <a:ext cx="2049461" cy="415925"/>
          </a:xfrm>
          <a:prstGeom prst="rect">
            <a:avLst/>
          </a:prstGeom>
          <a:noFill/>
          <a:ln>
            <a:noFill/>
          </a:ln>
        </p:spPr>
      </p:pic>
      <p:pic>
        <p:nvPicPr>
          <p:cNvPr descr="College of the Holy Cross logo" id="347" name="Shape 347"/>
          <p:cNvPicPr preferRelativeResize="0"/>
          <p:nvPr/>
        </p:nvPicPr>
        <p:blipFill rotWithShape="1">
          <a:blip r:embed="rId5">
            <a:alphaModFix/>
          </a:blip>
          <a:srcRect b="0" l="0" r="0" t="0"/>
          <a:stretch/>
        </p:blipFill>
        <p:spPr>
          <a:xfrm>
            <a:off x="998537" y="5861050"/>
            <a:ext cx="2005012" cy="506412"/>
          </a:xfrm>
          <a:prstGeom prst="rect">
            <a:avLst/>
          </a:prstGeom>
          <a:noFill/>
          <a:ln>
            <a:noFill/>
          </a:ln>
        </p:spPr>
      </p:pic>
      <p:pic>
        <p:nvPicPr>
          <p:cNvPr descr="http://www.gannett-cdn.com/-mm-/283b7be7767c15a9272762eb51e8b16c7695bd06/c=0-34-764-607&amp;r=x404&amp;c=534x401/local/-/media/StGeorge/2014/09/29/cheapseats.jpg" id="348" name="Shape 348"/>
          <p:cNvPicPr preferRelativeResize="0"/>
          <p:nvPr/>
        </p:nvPicPr>
        <p:blipFill rotWithShape="1">
          <a:blip r:embed="rId6">
            <a:alphaModFix/>
          </a:blip>
          <a:srcRect b="0" l="0" r="0" t="0"/>
          <a:stretch/>
        </p:blipFill>
        <p:spPr>
          <a:xfrm>
            <a:off x="5380037" y="3878262"/>
            <a:ext cx="2158999" cy="1416049"/>
          </a:xfrm>
          <a:prstGeom prst="rect">
            <a:avLst/>
          </a:prstGeom>
          <a:noFill/>
          <a:ln>
            <a:noFill/>
          </a:ln>
        </p:spPr>
      </p:pic>
      <p:sp>
        <p:nvSpPr>
          <p:cNvPr id="349" name="Shape 349"/>
          <p:cNvSpPr txBox="1"/>
          <p:nvPr/>
        </p:nvSpPr>
        <p:spPr>
          <a:xfrm>
            <a:off x="5275262" y="3190875"/>
            <a:ext cx="2500311" cy="708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000" u="none">
                <a:solidFill>
                  <a:srgbClr val="000000"/>
                </a:solidFill>
                <a:latin typeface="Calibri"/>
                <a:ea typeface="Calibri"/>
                <a:cs typeface="Calibri"/>
                <a:sym typeface="Calibri"/>
              </a:rPr>
              <a:t>Increased demand for more affordable seats</a:t>
            </a:r>
          </a:p>
        </p:txBody>
      </p:sp>
      <p:sp>
        <p:nvSpPr>
          <p:cNvPr id="350" name="Shape 350"/>
          <p:cNvSpPr txBox="1"/>
          <p:nvPr/>
        </p:nvSpPr>
        <p:spPr>
          <a:xfrm>
            <a:off x="7359650" y="5521325"/>
            <a:ext cx="696912"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$9.8k</a:t>
            </a:r>
          </a:p>
        </p:txBody>
      </p:sp>
      <p:sp>
        <p:nvSpPr>
          <p:cNvPr id="351" name="Shape 351"/>
          <p:cNvSpPr txBox="1"/>
          <p:nvPr/>
        </p:nvSpPr>
        <p:spPr>
          <a:xfrm>
            <a:off x="7358061" y="6053137"/>
            <a:ext cx="81438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$11.6k</a:t>
            </a:r>
          </a:p>
        </p:txBody>
      </p:sp>
      <p:pic>
        <p:nvPicPr>
          <p:cNvPr descr="http://www.hubga.com/wp-content/uploads/2015/06/uga-logo-medium.gif" id="352" name="Shape 352"/>
          <p:cNvPicPr preferRelativeResize="0"/>
          <p:nvPr/>
        </p:nvPicPr>
        <p:blipFill rotWithShape="1">
          <a:blip r:embed="rId7">
            <a:alphaModFix/>
          </a:blip>
          <a:srcRect b="0" l="0" r="0" t="0"/>
          <a:stretch/>
        </p:blipFill>
        <p:spPr>
          <a:xfrm>
            <a:off x="5275262" y="5764212"/>
            <a:ext cx="2082800" cy="658812"/>
          </a:xfrm>
          <a:prstGeom prst="rect">
            <a:avLst/>
          </a:prstGeom>
          <a:noFill/>
          <a:ln>
            <a:noFill/>
          </a:ln>
        </p:spPr>
      </p:pic>
      <p:pic>
        <p:nvPicPr>
          <p:cNvPr descr="http://www.chbe.gatech.edu/sites/default/files/logos/gt.multi.jpg" id="353" name="Shape 353"/>
          <p:cNvPicPr preferRelativeResize="0"/>
          <p:nvPr/>
        </p:nvPicPr>
        <p:blipFill rotWithShape="1">
          <a:blip r:embed="rId8">
            <a:alphaModFix/>
          </a:blip>
          <a:srcRect b="0" l="0" r="0" t="0"/>
          <a:stretch/>
        </p:blipFill>
        <p:spPr>
          <a:xfrm>
            <a:off x="5380037" y="5337175"/>
            <a:ext cx="1922462" cy="4429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457200" y="1274762"/>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Some colleges using merit money to lure more affluent students</a:t>
            </a:r>
          </a:p>
        </p:txBody>
      </p:sp>
      <p:grpSp>
        <p:nvGrpSpPr>
          <p:cNvPr id="359" name="Shape 359"/>
          <p:cNvGrpSpPr/>
          <p:nvPr/>
        </p:nvGrpSpPr>
        <p:grpSpPr>
          <a:xfrm>
            <a:off x="4421186" y="3633787"/>
            <a:ext cx="1592261" cy="1851024"/>
            <a:chOff x="0" y="0"/>
            <a:chExt cx="2147483647" cy="2147483647"/>
          </a:xfrm>
        </p:grpSpPr>
        <p:pic>
          <p:nvPicPr>
            <p:cNvPr descr="http://images.clipartpanda.com/fishing-hook-and-line-clipart-13161017971575791316fish-hook.jpg" id="360" name="Shape 360"/>
            <p:cNvPicPr preferRelativeResize="0"/>
            <p:nvPr/>
          </p:nvPicPr>
          <p:blipFill rotWithShape="1">
            <a:blip r:embed="rId3">
              <a:alphaModFix/>
            </a:blip>
            <a:srcRect b="0" l="0" r="0" t="0"/>
            <a:stretch/>
          </p:blipFill>
          <p:spPr>
            <a:xfrm>
              <a:off x="254892000" y="0"/>
              <a:ext cx="1892591646" cy="1940545927"/>
            </a:xfrm>
            <a:prstGeom prst="rect">
              <a:avLst/>
            </a:prstGeom>
            <a:noFill/>
            <a:ln>
              <a:noFill/>
            </a:ln>
          </p:spPr>
        </p:pic>
        <p:pic>
          <p:nvPicPr>
            <p:cNvPr descr="http://www.backgroundsy.com/file/large/dollars-money-stack.jpg" id="361" name="Shape 361"/>
            <p:cNvPicPr preferRelativeResize="0"/>
            <p:nvPr/>
          </p:nvPicPr>
          <p:blipFill rotWithShape="1">
            <a:blip r:embed="rId4">
              <a:alphaModFix/>
            </a:blip>
            <a:srcRect b="0" l="0" r="0" t="0"/>
            <a:stretch/>
          </p:blipFill>
          <p:spPr>
            <a:xfrm>
              <a:off x="0" y="970273189"/>
              <a:ext cx="1530825432" cy="1177210457"/>
            </a:xfrm>
            <a:prstGeom prst="rect">
              <a:avLst/>
            </a:prstGeom>
            <a:noFill/>
            <a:ln>
              <a:noFill/>
            </a:ln>
          </p:spPr>
        </p:pic>
        <p:pic>
          <p:nvPicPr>
            <p:cNvPr descr="http://images.clipartpanda.com/fishing-hook-and-line-clipart-13161017971575791316fish-hook.jpg" id="362" name="Shape 362"/>
            <p:cNvPicPr preferRelativeResize="0"/>
            <p:nvPr/>
          </p:nvPicPr>
          <p:blipFill rotWithShape="1">
            <a:blip r:embed="rId5">
              <a:alphaModFix/>
            </a:blip>
            <a:srcRect b="0" l="0" r="0" t="0"/>
            <a:stretch/>
          </p:blipFill>
          <p:spPr>
            <a:xfrm>
              <a:off x="254892000" y="785214555"/>
              <a:ext cx="930002750" cy="735110430"/>
            </a:xfrm>
            <a:prstGeom prst="rect">
              <a:avLst/>
            </a:prstGeom>
            <a:noFill/>
            <a:ln>
              <a:noFill/>
            </a:ln>
          </p:spPr>
        </p:pic>
      </p:grpSp>
      <p:pic>
        <p:nvPicPr>
          <p:cNvPr descr="https://img.yugster.com/uploads/image/image/9877/okuma_fishing_combo_7.jpg" id="363" name="Shape 363"/>
          <p:cNvPicPr preferRelativeResize="0"/>
          <p:nvPr/>
        </p:nvPicPr>
        <p:blipFill rotWithShape="1">
          <a:blip r:embed="rId6">
            <a:alphaModFix/>
          </a:blip>
          <a:srcRect b="0" l="0" r="0" t="0"/>
          <a:stretch/>
        </p:blipFill>
        <p:spPr>
          <a:xfrm>
            <a:off x="6524625" y="2519361"/>
            <a:ext cx="2406649" cy="2501900"/>
          </a:xfrm>
          <a:prstGeom prst="rect">
            <a:avLst/>
          </a:prstGeom>
          <a:noFill/>
          <a:ln>
            <a:noFill/>
          </a:ln>
        </p:spPr>
      </p:pic>
      <p:cxnSp>
        <p:nvCxnSpPr>
          <p:cNvPr id="364" name="Shape 364"/>
          <p:cNvCxnSpPr/>
          <p:nvPr/>
        </p:nvCxnSpPr>
        <p:spPr>
          <a:xfrm flipH="1" rot="10800000">
            <a:off x="5556250" y="2617787"/>
            <a:ext cx="1168400" cy="1111250"/>
          </a:xfrm>
          <a:prstGeom prst="straightConnector1">
            <a:avLst/>
          </a:prstGeom>
          <a:noFill/>
          <a:ln cap="flat" cmpd="sng" w="9525">
            <a:solidFill>
              <a:schemeClr val="dk1"/>
            </a:solidFill>
            <a:prstDash val="solid"/>
            <a:miter/>
            <a:headEnd len="med" w="med" type="none"/>
            <a:tailEnd len="med" w="med" type="none"/>
          </a:ln>
          <a:effectLst>
            <a:outerShdw blurRad="63500" dir="5400000" dist="20000">
              <a:srgbClr val="808080">
                <a:alpha val="37647"/>
              </a:srgbClr>
            </a:outerShdw>
          </a:effectLst>
        </p:spPr>
      </p:cxnSp>
      <p:pic>
        <p:nvPicPr>
          <p:cNvPr descr="https://encrypted-tbn0.gstatic.com/images?q=tbn:ANd9GcSoqKJ8z-x_aJxH3tvy7rYCSvQn0PzdqFqBfYSTnWD3Iq6NqpKv" id="365" name="Shape 365"/>
          <p:cNvPicPr preferRelativeResize="0"/>
          <p:nvPr/>
        </p:nvPicPr>
        <p:blipFill rotWithShape="1">
          <a:blip r:embed="rId7">
            <a:alphaModFix/>
          </a:blip>
          <a:srcRect b="0" l="0" r="0" t="0"/>
          <a:stretch/>
        </p:blipFill>
        <p:spPr>
          <a:xfrm>
            <a:off x="554037" y="3962400"/>
            <a:ext cx="3744912" cy="1520825"/>
          </a:xfrm>
          <a:prstGeom prst="rect">
            <a:avLst/>
          </a:prstGeom>
          <a:noFill/>
          <a:ln>
            <a:noFill/>
          </a:ln>
        </p:spPr>
      </p:pic>
      <p:sp>
        <p:nvSpPr>
          <p:cNvPr id="366" name="Shape 366"/>
          <p:cNvSpPr txBox="1"/>
          <p:nvPr/>
        </p:nvSpPr>
        <p:spPr>
          <a:xfrm>
            <a:off x="1976436" y="4289425"/>
            <a:ext cx="1341437" cy="9540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0" i="0" lang="en-US" sz="2800" u="none">
                <a:solidFill>
                  <a:schemeClr val="lt1"/>
                </a:solidFill>
                <a:latin typeface="Calibri"/>
                <a:ea typeface="Calibri"/>
                <a:cs typeface="Calibri"/>
                <a:sym typeface="Calibri"/>
              </a:rPr>
              <a:t>Affluent </a:t>
            </a:r>
          </a:p>
          <a:p>
            <a:pPr indent="0" lvl="0" marL="0" marR="0" rtl="0" algn="l">
              <a:lnSpc>
                <a:spcPct val="100000"/>
              </a:lnSpc>
              <a:spcBef>
                <a:spcPts val="0"/>
              </a:spcBef>
              <a:spcAft>
                <a:spcPts val="0"/>
              </a:spcAft>
              <a:buClr>
                <a:schemeClr val="lt1"/>
              </a:buClr>
              <a:buSzPct val="25000"/>
              <a:buFont typeface="Calibri"/>
              <a:buNone/>
            </a:pPr>
            <a:r>
              <a:rPr b="0" i="0" lang="en-US" sz="2800" u="none">
                <a:solidFill>
                  <a:schemeClr val="lt1"/>
                </a:solidFill>
                <a:latin typeface="Calibri"/>
                <a:ea typeface="Calibri"/>
                <a:cs typeface="Calibri"/>
                <a:sym typeface="Calibri"/>
              </a:rPr>
              <a:t>student</a:t>
            </a:r>
          </a:p>
        </p:txBody>
      </p:sp>
      <p:sp>
        <p:nvSpPr>
          <p:cNvPr id="367" name="Shape 367"/>
          <p:cNvSpPr txBox="1"/>
          <p:nvPr/>
        </p:nvSpPr>
        <p:spPr>
          <a:xfrm>
            <a:off x="215900" y="2584450"/>
            <a:ext cx="5707062" cy="6524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a:solidFill>
                  <a:schemeClr val="dk1"/>
                </a:solidFill>
                <a:latin typeface="Carme"/>
                <a:ea typeface="Carme"/>
                <a:cs typeface="Carme"/>
                <a:sym typeface="Carme"/>
              </a:rPr>
              <a:t>Even a small award can yield a higher total return for the college</a:t>
            </a:r>
          </a:p>
        </p:txBody>
      </p:sp>
      <p:grpSp>
        <p:nvGrpSpPr>
          <p:cNvPr id="368" name="Shape 368"/>
          <p:cNvGrpSpPr/>
          <p:nvPr/>
        </p:nvGrpSpPr>
        <p:grpSpPr>
          <a:xfrm>
            <a:off x="2425700" y="5430837"/>
            <a:ext cx="4676775" cy="1079499"/>
            <a:chOff x="2425700" y="5430837"/>
            <a:chExt cx="4676775" cy="1079499"/>
          </a:xfrm>
        </p:grpSpPr>
        <p:pic>
          <p:nvPicPr>
            <p:cNvPr id="369" name="Shape 369"/>
            <p:cNvPicPr preferRelativeResize="0"/>
            <p:nvPr/>
          </p:nvPicPr>
          <p:blipFill rotWithShape="1">
            <a:blip r:embed="rId8">
              <a:alphaModFix/>
            </a:blip>
            <a:srcRect b="0" l="0" r="0" t="0"/>
            <a:stretch/>
          </p:blipFill>
          <p:spPr>
            <a:xfrm>
              <a:off x="2425700" y="5430837"/>
              <a:ext cx="4676775" cy="1079499"/>
            </a:xfrm>
            <a:prstGeom prst="rect">
              <a:avLst/>
            </a:prstGeom>
            <a:noFill/>
            <a:ln>
              <a:noFill/>
            </a:ln>
          </p:spPr>
        </p:pic>
        <p:sp>
          <p:nvSpPr>
            <p:cNvPr id="370" name="Shape 370"/>
            <p:cNvSpPr txBox="1"/>
            <p:nvPr/>
          </p:nvSpPr>
          <p:spPr>
            <a:xfrm>
              <a:off x="2670175" y="5678487"/>
              <a:ext cx="4187824" cy="5857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3200" u="none">
                  <a:solidFill>
                    <a:srgbClr val="000000"/>
                  </a:solidFill>
                  <a:latin typeface="Calibri"/>
                  <a:ea typeface="Calibri"/>
                  <a:cs typeface="Calibri"/>
                  <a:sym typeface="Calibri"/>
                </a:rPr>
                <a:t>Give $15k to get $50k</a:t>
              </a: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457200" y="11842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400" u="none" cap="none" strike="noStrike">
                <a:solidFill>
                  <a:schemeClr val="dk1"/>
                </a:solidFill>
                <a:latin typeface="Carme"/>
                <a:ea typeface="Carme"/>
                <a:cs typeface="Carme"/>
                <a:sym typeface="Carme"/>
              </a:rPr>
              <a:t>To finance their education, students are borrowing much more than ever before</a:t>
            </a:r>
          </a:p>
        </p:txBody>
      </p:sp>
      <p:pic>
        <p:nvPicPr>
          <p:cNvPr id="376" name="Shape 376"/>
          <p:cNvPicPr preferRelativeResize="0"/>
          <p:nvPr/>
        </p:nvPicPr>
        <p:blipFill rotWithShape="1">
          <a:blip r:embed="rId3">
            <a:alphaModFix/>
          </a:blip>
          <a:srcRect b="0" l="0" r="0" t="0"/>
          <a:stretch/>
        </p:blipFill>
        <p:spPr>
          <a:xfrm>
            <a:off x="1177925" y="2011361"/>
            <a:ext cx="6959599" cy="3341686"/>
          </a:xfrm>
          <a:prstGeom prst="rect">
            <a:avLst/>
          </a:prstGeom>
          <a:noFill/>
          <a:ln>
            <a:noFill/>
          </a:ln>
        </p:spPr>
      </p:pic>
      <p:grpSp>
        <p:nvGrpSpPr>
          <p:cNvPr id="377" name="Shape 377"/>
          <p:cNvGrpSpPr/>
          <p:nvPr/>
        </p:nvGrpSpPr>
        <p:grpSpPr>
          <a:xfrm>
            <a:off x="639762" y="5224462"/>
            <a:ext cx="7907336" cy="1322386"/>
            <a:chOff x="639762" y="5224462"/>
            <a:chExt cx="7907336" cy="1322386"/>
          </a:xfrm>
        </p:grpSpPr>
        <p:pic>
          <p:nvPicPr>
            <p:cNvPr id="378" name="Shape 378"/>
            <p:cNvPicPr preferRelativeResize="0"/>
            <p:nvPr/>
          </p:nvPicPr>
          <p:blipFill rotWithShape="1">
            <a:blip r:embed="rId4">
              <a:alphaModFix/>
            </a:blip>
            <a:srcRect b="0" l="0" r="0" t="0"/>
            <a:stretch/>
          </p:blipFill>
          <p:spPr>
            <a:xfrm>
              <a:off x="639762" y="5224462"/>
              <a:ext cx="7907336" cy="1322386"/>
            </a:xfrm>
            <a:prstGeom prst="rect">
              <a:avLst/>
            </a:prstGeom>
            <a:noFill/>
            <a:ln>
              <a:noFill/>
            </a:ln>
          </p:spPr>
        </p:pic>
        <p:sp>
          <p:nvSpPr>
            <p:cNvPr id="379" name="Shape 379"/>
            <p:cNvSpPr txBox="1"/>
            <p:nvPr/>
          </p:nvSpPr>
          <p:spPr>
            <a:xfrm>
              <a:off x="882650" y="5468937"/>
              <a:ext cx="7418387" cy="8318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Students now leave college owing an average of $37,172; Total US student debt approaches $1.3 Trillion!</a:t>
              </a: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type="title"/>
          </p:nvPr>
        </p:nvSpPr>
        <p:spPr>
          <a:xfrm>
            <a:off x="334962" y="1316037"/>
            <a:ext cx="6176962"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200" u="none" cap="none" strike="noStrike">
                <a:solidFill>
                  <a:schemeClr val="dk1"/>
                </a:solidFill>
                <a:latin typeface="Carme"/>
                <a:ea typeface="Carme"/>
                <a:cs typeface="Carme"/>
                <a:sym typeface="Carme"/>
              </a:rPr>
              <a:t>Discounting is Up!</a:t>
            </a:r>
          </a:p>
        </p:txBody>
      </p:sp>
      <p:pic>
        <p:nvPicPr>
          <p:cNvPr descr="http://www.extendedthinking.com/wp-content/uploads/2015/04/Price-cut.jpg" id="385" name="Shape 385"/>
          <p:cNvPicPr preferRelativeResize="0"/>
          <p:nvPr/>
        </p:nvPicPr>
        <p:blipFill rotWithShape="1">
          <a:blip r:embed="rId3">
            <a:alphaModFix/>
          </a:blip>
          <a:srcRect b="0" l="0" r="0" t="0"/>
          <a:stretch/>
        </p:blipFill>
        <p:spPr>
          <a:xfrm>
            <a:off x="6621461" y="1016000"/>
            <a:ext cx="1871662" cy="1285874"/>
          </a:xfrm>
          <a:prstGeom prst="rect">
            <a:avLst/>
          </a:prstGeom>
          <a:noFill/>
          <a:ln>
            <a:noFill/>
          </a:ln>
        </p:spPr>
      </p:pic>
      <p:sp>
        <p:nvSpPr>
          <p:cNvPr id="386" name="Shape 386"/>
          <p:cNvSpPr txBox="1"/>
          <p:nvPr/>
        </p:nvSpPr>
        <p:spPr>
          <a:xfrm>
            <a:off x="457200" y="2251075"/>
            <a:ext cx="8229600" cy="39973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Roughly 1/3 of private institutions didn’t meet their goals for applications, net revenue, total headcount, and yield.</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76 percent of admissions directors (especially those at private schools) think their institution is losing applicants because of concerns about student debt. </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In order to fill their classes, private colleges increasingly are discounting their tuition. The average discount for first-year students at private colleges is now </a:t>
            </a:r>
            <a:r>
              <a:rPr b="1" i="0" lang="en-US" sz="2400" u="none">
                <a:solidFill>
                  <a:schemeClr val="dk1"/>
                </a:solidFill>
                <a:latin typeface="Carme"/>
                <a:ea typeface="Carme"/>
                <a:cs typeface="Carme"/>
                <a:sym typeface="Carme"/>
              </a:rPr>
              <a:t>46%</a:t>
            </a:r>
            <a:r>
              <a:rPr b="0" i="0" lang="en-US" sz="2400" u="none">
                <a:solidFill>
                  <a:schemeClr val="dk1"/>
                </a:solidFill>
                <a:latin typeface="Carme"/>
                <a:ea typeface="Carme"/>
                <a:cs typeface="Carme"/>
                <a:sym typeface="Carme"/>
              </a:rPr>
              <a:t>.</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75% schools are using merit aid, which can sometimes squeeze out need-based aid.</a:t>
            </a:r>
          </a:p>
        </p:txBody>
      </p:sp>
      <p:sp>
        <p:nvSpPr>
          <p:cNvPr id="387" name="Shape 387"/>
          <p:cNvSpPr txBox="1"/>
          <p:nvPr/>
        </p:nvSpPr>
        <p:spPr>
          <a:xfrm>
            <a:off x="4673600" y="6170612"/>
            <a:ext cx="4379912" cy="3381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Chronicle of Higher Education Annual Survey, 2015</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457200" y="12541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600" u="none" cap="none" strike="noStrike">
                <a:solidFill>
                  <a:schemeClr val="dk1"/>
                </a:solidFill>
                <a:latin typeface="Carme"/>
                <a:ea typeface="Carme"/>
                <a:cs typeface="Carme"/>
                <a:sym typeface="Carme"/>
              </a:rPr>
              <a:t>High Tuition, High Discount Pricing Strategy to optimize revenue</a:t>
            </a:r>
          </a:p>
        </p:txBody>
      </p:sp>
      <p:grpSp>
        <p:nvGrpSpPr>
          <p:cNvPr id="393" name="Shape 393"/>
          <p:cNvGrpSpPr/>
          <p:nvPr/>
        </p:nvGrpSpPr>
        <p:grpSpPr>
          <a:xfrm>
            <a:off x="109536" y="5291137"/>
            <a:ext cx="8901112" cy="1285874"/>
            <a:chOff x="109536" y="5291137"/>
            <a:chExt cx="8901112" cy="1285874"/>
          </a:xfrm>
        </p:grpSpPr>
        <p:pic>
          <p:nvPicPr>
            <p:cNvPr id="394" name="Shape 394"/>
            <p:cNvPicPr preferRelativeResize="0"/>
            <p:nvPr/>
          </p:nvPicPr>
          <p:blipFill rotWithShape="1">
            <a:blip r:embed="rId3">
              <a:alphaModFix/>
            </a:blip>
            <a:srcRect b="0" l="0" r="0" t="0"/>
            <a:stretch/>
          </p:blipFill>
          <p:spPr>
            <a:xfrm>
              <a:off x="109536" y="5291137"/>
              <a:ext cx="8901112" cy="1285874"/>
            </a:xfrm>
            <a:prstGeom prst="rect">
              <a:avLst/>
            </a:prstGeom>
            <a:noFill/>
            <a:ln>
              <a:noFill/>
            </a:ln>
          </p:spPr>
        </p:pic>
        <p:sp>
          <p:nvSpPr>
            <p:cNvPr id="395" name="Shape 395"/>
            <p:cNvSpPr txBox="1"/>
            <p:nvPr/>
          </p:nvSpPr>
          <p:spPr>
            <a:xfrm>
              <a:off x="354012" y="5535612"/>
              <a:ext cx="8413749" cy="8000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High price, high discount maximizes revenue from affluent students, brings in a bigger haul than would a flatter pricing strategy</a:t>
              </a:r>
            </a:p>
          </p:txBody>
        </p:sp>
      </p:grpSp>
      <p:pic>
        <p:nvPicPr>
          <p:cNvPr descr="https://rjohnthebad.files.wordpress.com/2015/06/stack-of-cash.jpg" id="396" name="Shape 396"/>
          <p:cNvPicPr preferRelativeResize="0"/>
          <p:nvPr/>
        </p:nvPicPr>
        <p:blipFill rotWithShape="1">
          <a:blip r:embed="rId4">
            <a:alphaModFix/>
          </a:blip>
          <a:srcRect b="0" l="0" r="0" t="0"/>
          <a:stretch/>
        </p:blipFill>
        <p:spPr>
          <a:xfrm>
            <a:off x="1028700" y="2198686"/>
            <a:ext cx="781049" cy="585786"/>
          </a:xfrm>
          <a:prstGeom prst="rect">
            <a:avLst/>
          </a:prstGeom>
          <a:noFill/>
          <a:ln>
            <a:noFill/>
          </a:ln>
        </p:spPr>
      </p:pic>
      <p:pic>
        <p:nvPicPr>
          <p:cNvPr descr="https://rjohnthebad.files.wordpress.com/2015/06/stack-of-cash.jpg" id="397" name="Shape 397"/>
          <p:cNvPicPr preferRelativeResize="0"/>
          <p:nvPr/>
        </p:nvPicPr>
        <p:blipFill rotWithShape="1">
          <a:blip r:embed="rId4">
            <a:alphaModFix/>
          </a:blip>
          <a:srcRect b="0" l="0" r="0" t="0"/>
          <a:stretch/>
        </p:blipFill>
        <p:spPr>
          <a:xfrm>
            <a:off x="1809750" y="2198686"/>
            <a:ext cx="781049" cy="585786"/>
          </a:xfrm>
          <a:prstGeom prst="rect">
            <a:avLst/>
          </a:prstGeom>
          <a:noFill/>
          <a:ln>
            <a:noFill/>
          </a:ln>
        </p:spPr>
      </p:pic>
      <p:sp>
        <p:nvSpPr>
          <p:cNvPr id="398" name="Shape 398"/>
          <p:cNvSpPr txBox="1"/>
          <p:nvPr/>
        </p:nvSpPr>
        <p:spPr>
          <a:xfrm>
            <a:off x="800100" y="2733675"/>
            <a:ext cx="2162174" cy="693737"/>
          </a:xfrm>
          <a:prstGeom prst="rect">
            <a:avLst/>
          </a:prstGeom>
          <a:solidFill>
            <a:schemeClr val="accent1"/>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Price Paid by Highly Affluent Families</a:t>
            </a:r>
          </a:p>
        </p:txBody>
      </p:sp>
      <p:sp>
        <p:nvSpPr>
          <p:cNvPr id="399" name="Shape 399"/>
          <p:cNvSpPr txBox="1"/>
          <p:nvPr/>
        </p:nvSpPr>
        <p:spPr>
          <a:xfrm>
            <a:off x="847725" y="3463925"/>
            <a:ext cx="2162174"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Less price sensitive.</a:t>
            </a:r>
          </a:p>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Ineligible for need-based discounts</a:t>
            </a:r>
          </a:p>
        </p:txBody>
      </p:sp>
      <p:sp>
        <p:nvSpPr>
          <p:cNvPr id="400" name="Shape 400"/>
          <p:cNvSpPr txBox="1"/>
          <p:nvPr/>
        </p:nvSpPr>
        <p:spPr>
          <a:xfrm>
            <a:off x="3305175" y="3509962"/>
            <a:ext cx="2162174" cy="693737"/>
          </a:xfrm>
          <a:prstGeom prst="rect">
            <a:avLst/>
          </a:prstGeom>
          <a:solidFill>
            <a:schemeClr val="accent1"/>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Price Paid by Middle Class Families</a:t>
            </a:r>
          </a:p>
        </p:txBody>
      </p:sp>
      <p:sp>
        <p:nvSpPr>
          <p:cNvPr id="401" name="Shape 401"/>
          <p:cNvSpPr txBox="1"/>
          <p:nvPr/>
        </p:nvSpPr>
        <p:spPr>
          <a:xfrm>
            <a:off x="5895975" y="4262437"/>
            <a:ext cx="2162174" cy="693737"/>
          </a:xfrm>
          <a:prstGeom prst="rect">
            <a:avLst/>
          </a:prstGeom>
          <a:solidFill>
            <a:schemeClr val="accent1"/>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Price Paid by Lower Income Families</a:t>
            </a:r>
          </a:p>
        </p:txBody>
      </p:sp>
      <p:pic>
        <p:nvPicPr>
          <p:cNvPr descr="https://rjohnthebad.files.wordpress.com/2015/06/stack-of-cash.jpg" id="402" name="Shape 402"/>
          <p:cNvPicPr preferRelativeResize="0"/>
          <p:nvPr/>
        </p:nvPicPr>
        <p:blipFill rotWithShape="1">
          <a:blip r:embed="rId4">
            <a:alphaModFix/>
          </a:blip>
          <a:srcRect b="0" l="0" r="0" t="0"/>
          <a:stretch/>
        </p:blipFill>
        <p:spPr>
          <a:xfrm>
            <a:off x="4048125" y="2911475"/>
            <a:ext cx="781049" cy="585786"/>
          </a:xfrm>
          <a:prstGeom prst="rect">
            <a:avLst/>
          </a:prstGeom>
          <a:noFill/>
          <a:ln>
            <a:noFill/>
          </a:ln>
        </p:spPr>
      </p:pic>
      <p:pic>
        <p:nvPicPr>
          <p:cNvPr descr="http://www.backgroundsy.com/file/large/dollars-money-stack.jpg" id="403" name="Shape 403"/>
          <p:cNvPicPr preferRelativeResize="0"/>
          <p:nvPr/>
        </p:nvPicPr>
        <p:blipFill rotWithShape="1">
          <a:blip r:embed="rId5">
            <a:alphaModFix/>
          </a:blip>
          <a:srcRect b="0" l="0" r="0" t="0"/>
          <a:stretch/>
        </p:blipFill>
        <p:spPr>
          <a:xfrm>
            <a:off x="6669086" y="3722687"/>
            <a:ext cx="714374" cy="536575"/>
          </a:xfrm>
          <a:prstGeom prst="rect">
            <a:avLst/>
          </a:prstGeom>
          <a:noFill/>
          <a:ln>
            <a:noFill/>
          </a:ln>
        </p:spPr>
      </p:pic>
      <p:sp>
        <p:nvSpPr>
          <p:cNvPr id="404" name="Shape 404"/>
          <p:cNvSpPr txBox="1"/>
          <p:nvPr/>
        </p:nvSpPr>
        <p:spPr>
          <a:xfrm>
            <a:off x="3305175" y="4259262"/>
            <a:ext cx="2162174"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More reliant upon need or merit based aid and discounts</a:t>
            </a:r>
          </a:p>
        </p:txBody>
      </p:sp>
      <p:sp>
        <p:nvSpPr>
          <p:cNvPr id="405" name="Shape 405"/>
          <p:cNvSpPr txBox="1"/>
          <p:nvPr/>
        </p:nvSpPr>
        <p:spPr>
          <a:xfrm>
            <a:off x="6172200" y="4957762"/>
            <a:ext cx="156209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Greatest need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Application numbers continue to rise</a:t>
            </a:r>
          </a:p>
        </p:txBody>
      </p:sp>
      <p:sp>
        <p:nvSpPr>
          <p:cNvPr id="119" name="Shape 119"/>
          <p:cNvSpPr txBox="1"/>
          <p:nvPr/>
        </p:nvSpPr>
        <p:spPr>
          <a:xfrm>
            <a:off x="255587" y="1816100"/>
            <a:ext cx="8323262" cy="18160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1/3 of freshmen applied to 7+ institutions. </a:t>
            </a:r>
          </a:p>
          <a:p>
            <a:pPr indent="-457200" lvl="0" marL="4572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Yield rates are falling at most colleges. </a:t>
            </a:r>
          </a:p>
          <a:p>
            <a:pPr indent="-457200" lvl="0" marL="4572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The average yield rate for all institutions in  2014 was 36%, down from 49% in 2002. </a:t>
            </a:r>
          </a:p>
        </p:txBody>
      </p:sp>
      <p:pic>
        <p:nvPicPr>
          <p:cNvPr id="120" name="Shape 120"/>
          <p:cNvPicPr preferRelativeResize="0"/>
          <p:nvPr/>
        </p:nvPicPr>
        <p:blipFill rotWithShape="1">
          <a:blip r:embed="rId3">
            <a:alphaModFix/>
          </a:blip>
          <a:srcRect b="0" l="0" r="0" t="0"/>
          <a:stretch/>
        </p:blipFill>
        <p:spPr>
          <a:xfrm>
            <a:off x="4818062" y="3551237"/>
            <a:ext cx="3411537" cy="2559050"/>
          </a:xfrm>
          <a:prstGeom prst="rect">
            <a:avLst/>
          </a:prstGeom>
          <a:noFill/>
          <a:ln>
            <a:noFill/>
          </a:ln>
        </p:spPr>
      </p:pic>
      <p:sp>
        <p:nvSpPr>
          <p:cNvPr id="121" name="Shape 121"/>
          <p:cNvSpPr txBox="1"/>
          <p:nvPr/>
        </p:nvSpPr>
        <p:spPr>
          <a:xfrm>
            <a:off x="255587" y="6105525"/>
            <a:ext cx="4738686" cy="3381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Chronicle of higher education Annual Survey, 2015</a:t>
            </a:r>
          </a:p>
        </p:txBody>
      </p:sp>
      <p:pic>
        <p:nvPicPr>
          <p:cNvPr descr="http://www.positionu4college.com/content/uploads/2012/06/common-app.jpg" id="122" name="Shape 122"/>
          <p:cNvPicPr preferRelativeResize="0"/>
          <p:nvPr/>
        </p:nvPicPr>
        <p:blipFill rotWithShape="1">
          <a:blip r:embed="rId4">
            <a:alphaModFix/>
          </a:blip>
          <a:srcRect b="0" l="0" r="0" t="0"/>
          <a:stretch/>
        </p:blipFill>
        <p:spPr>
          <a:xfrm>
            <a:off x="1492250" y="3895725"/>
            <a:ext cx="2627312" cy="19907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Merit money is not going away anytime soon</a:t>
            </a:r>
          </a:p>
        </p:txBody>
      </p:sp>
      <p:sp>
        <p:nvSpPr>
          <p:cNvPr id="411" name="Shape 411"/>
          <p:cNvSpPr txBox="1"/>
          <p:nvPr>
            <p:ph idx="1" type="body"/>
          </p:nvPr>
        </p:nvSpPr>
        <p:spPr>
          <a:xfrm>
            <a:off x="457200" y="1833561"/>
            <a:ext cx="8229600" cy="17827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44 % of admissions directors strongly agree and an additional 36% agree that merit scholarships are an appropriate use of their institution’s financial resources. </a:t>
            </a:r>
          </a:p>
        </p:txBody>
      </p:sp>
      <p:pic>
        <p:nvPicPr>
          <p:cNvPr descr="http://www.certificates4teachers.com/images/wow10.gif" id="412" name="Shape 412"/>
          <p:cNvPicPr preferRelativeResize="0"/>
          <p:nvPr/>
        </p:nvPicPr>
        <p:blipFill rotWithShape="1">
          <a:blip r:embed="rId3">
            <a:alphaModFix/>
          </a:blip>
          <a:srcRect b="0" l="0" r="0" t="0"/>
          <a:stretch/>
        </p:blipFill>
        <p:spPr>
          <a:xfrm>
            <a:off x="4313237" y="3371850"/>
            <a:ext cx="3228975" cy="2500311"/>
          </a:xfrm>
          <a:prstGeom prst="rect">
            <a:avLst/>
          </a:prstGeom>
          <a:noFill/>
          <a:ln>
            <a:noFill/>
          </a:ln>
        </p:spPr>
      </p:pic>
      <p:sp>
        <p:nvSpPr>
          <p:cNvPr id="413" name="Shape 413"/>
          <p:cNvSpPr txBox="1"/>
          <p:nvPr/>
        </p:nvSpPr>
        <p:spPr>
          <a:xfrm>
            <a:off x="80961" y="6054725"/>
            <a:ext cx="596423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Chronicle of Higher Education Annual Survey, 2015</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txBox="1"/>
          <p:nvPr>
            <p:ph type="title"/>
          </p:nvPr>
        </p:nvSpPr>
        <p:spPr>
          <a:xfrm>
            <a:off x="457200" y="1397000"/>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200" u="none" cap="none" strike="noStrike">
                <a:solidFill>
                  <a:schemeClr val="dk1"/>
                </a:solidFill>
                <a:latin typeface="Carme"/>
                <a:ea typeface="Carme"/>
                <a:cs typeface="Carme"/>
                <a:sym typeface="Carme"/>
              </a:rPr>
              <a:t>Skillful use of Merit Money can transform institutions</a:t>
            </a:r>
          </a:p>
        </p:txBody>
      </p:sp>
      <p:sp>
        <p:nvSpPr>
          <p:cNvPr id="419" name="Shape 419"/>
          <p:cNvSpPr txBox="1"/>
          <p:nvPr/>
        </p:nvSpPr>
        <p:spPr>
          <a:xfrm>
            <a:off x="457200" y="2473325"/>
            <a:ext cx="8229600" cy="3784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Hope Scholarship has turned UGA from a back-up to a reach school.  Using money to lure talented students is now a widespread strategy</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Alabama system: 3.5 GPA + ACT thresholds equals discounts all the way to free tuition.</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Mississippi: 3.0 GPA + 26 ACT = In State Tuition.</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More colleges will use their resources to recruit scholars who will enhance the student body.</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sp>
        <p:nvSpPr>
          <p:cNvPr id="424" name="Shape 424"/>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Prior Prior Year:  A small victory</a:t>
            </a:r>
          </a:p>
        </p:txBody>
      </p:sp>
      <p:sp>
        <p:nvSpPr>
          <p:cNvPr id="425" name="Shape 425"/>
          <p:cNvSpPr txBox="1"/>
          <p:nvPr>
            <p:ph idx="1" type="body"/>
          </p:nvPr>
        </p:nvSpPr>
        <p:spPr>
          <a:xfrm>
            <a:off x="457200" y="1814511"/>
            <a:ext cx="8229600" cy="32353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300" u="none">
                <a:solidFill>
                  <a:schemeClr val="dk1"/>
                </a:solidFill>
                <a:latin typeface="Carme"/>
                <a:ea typeface="Carme"/>
                <a:cs typeface="Carme"/>
                <a:sym typeface="Carme"/>
              </a:rPr>
              <a:t>FAFSA submission opens October 1, rather than Jan 1, using prior year’s income and tax info.</a:t>
            </a:r>
          </a:p>
          <a:p>
            <a:pPr indent="-342900" lvl="0" marL="342900" marR="0" rtl="0" algn="l">
              <a:lnSpc>
                <a:spcPct val="100000"/>
              </a:lnSpc>
              <a:spcBef>
                <a:spcPts val="460"/>
              </a:spcBef>
              <a:spcAft>
                <a:spcPts val="0"/>
              </a:spcAft>
              <a:buClr>
                <a:schemeClr val="dk1"/>
              </a:buClr>
              <a:buSzPct val="100000"/>
              <a:buFont typeface="Arial"/>
              <a:buChar char="•"/>
            </a:pPr>
            <a:r>
              <a:rPr b="0" i="0" lang="en-US" sz="2300" u="none">
                <a:solidFill>
                  <a:schemeClr val="dk1"/>
                </a:solidFill>
                <a:latin typeface="Carme"/>
                <a:ea typeface="Carme"/>
                <a:cs typeface="Carme"/>
                <a:sym typeface="Carme"/>
              </a:rPr>
              <a:t>CSS Profile will also accept prior-prior year tax data</a:t>
            </a:r>
          </a:p>
          <a:p>
            <a:pPr indent="-342900" lvl="0" marL="342900" marR="0" rtl="0" algn="l">
              <a:lnSpc>
                <a:spcPct val="100000"/>
              </a:lnSpc>
              <a:spcBef>
                <a:spcPts val="460"/>
              </a:spcBef>
              <a:spcAft>
                <a:spcPts val="0"/>
              </a:spcAft>
              <a:buClr>
                <a:schemeClr val="dk1"/>
              </a:buClr>
              <a:buSzPct val="100000"/>
              <a:buFont typeface="Arial"/>
              <a:buChar char="•"/>
            </a:pPr>
            <a:r>
              <a:rPr b="0" i="0" lang="en-US" sz="2300" u="none">
                <a:solidFill>
                  <a:schemeClr val="dk1"/>
                </a:solidFill>
                <a:latin typeface="Carme"/>
                <a:ea typeface="Carme"/>
                <a:cs typeface="Carme"/>
                <a:sym typeface="Carme"/>
              </a:rPr>
              <a:t>Less guesswork, fewer estimates, more informed decisions</a:t>
            </a:r>
          </a:p>
          <a:p>
            <a:pPr indent="-342900" lvl="0" marL="342900" marR="0" rtl="0" algn="l">
              <a:lnSpc>
                <a:spcPct val="100000"/>
              </a:lnSpc>
              <a:spcBef>
                <a:spcPts val="460"/>
              </a:spcBef>
              <a:spcAft>
                <a:spcPts val="0"/>
              </a:spcAft>
              <a:buClr>
                <a:schemeClr val="dk1"/>
              </a:buClr>
              <a:buSzPct val="100000"/>
              <a:buFont typeface="Arial"/>
              <a:buChar char="•"/>
            </a:pPr>
            <a:r>
              <a:rPr b="0" i="0" lang="en-US" sz="2300" u="none">
                <a:solidFill>
                  <a:schemeClr val="dk1"/>
                </a:solidFill>
                <a:latin typeface="Carme"/>
                <a:ea typeface="Carme"/>
                <a:cs typeface="Carme"/>
                <a:sym typeface="Carme"/>
              </a:rPr>
              <a:t> Some institutions are moving financial aid application deadlines (some for priority deadlines) earlier.</a:t>
            </a:r>
          </a:p>
          <a:p>
            <a:pPr indent="-342900" lvl="0" marL="342900" marR="0" rtl="0" algn="l">
              <a:lnSpc>
                <a:spcPct val="100000"/>
              </a:lnSpc>
              <a:spcBef>
                <a:spcPts val="460"/>
              </a:spcBef>
              <a:spcAft>
                <a:spcPts val="0"/>
              </a:spcAft>
              <a:buClr>
                <a:schemeClr val="dk1"/>
              </a:buClr>
              <a:buSzPct val="100000"/>
              <a:buFont typeface="Arial"/>
              <a:buChar char="•"/>
            </a:pPr>
            <a:r>
              <a:rPr b="0" i="0" lang="en-US" sz="2300" u="none">
                <a:solidFill>
                  <a:schemeClr val="dk1"/>
                </a:solidFill>
                <a:latin typeface="Carme"/>
                <a:ea typeface="Carme"/>
                <a:cs typeface="Carme"/>
                <a:sym typeface="Carme"/>
              </a:rPr>
              <a:t>Some institutions accepting earlier applications will be sending out earlier financial aid awards</a:t>
            </a:r>
          </a:p>
          <a:p>
            <a:pPr indent="-342900" lvl="0" marL="342900" marR="0" rtl="0" algn="l">
              <a:spcBef>
                <a:spcPts val="460"/>
              </a:spcBef>
              <a:spcAft>
                <a:spcPts val="0"/>
              </a:spcAft>
              <a:buClr>
                <a:schemeClr val="dk1"/>
              </a:buClr>
              <a:buSzPct val="100000"/>
              <a:buFont typeface="Arial"/>
              <a:buNone/>
            </a:pPr>
            <a:r>
              <a:t/>
            </a:r>
            <a:endParaRPr b="0" i="0" sz="2300" u="none">
              <a:solidFill>
                <a:schemeClr val="dk1"/>
              </a:solidFill>
              <a:latin typeface="Carme"/>
              <a:ea typeface="Carme"/>
              <a:cs typeface="Carme"/>
              <a:sym typeface="Carme"/>
            </a:endParaRPr>
          </a:p>
        </p:txBody>
      </p:sp>
      <p:pic>
        <p:nvPicPr>
          <p:cNvPr descr="http://www.csac.ca.gov/images/common/FAFSA_Logo_Transparent_800x292.png" id="426" name="Shape 426"/>
          <p:cNvPicPr preferRelativeResize="0"/>
          <p:nvPr/>
        </p:nvPicPr>
        <p:blipFill rotWithShape="1">
          <a:blip r:embed="rId3">
            <a:alphaModFix/>
          </a:blip>
          <a:srcRect b="0" l="0" r="0" t="0"/>
          <a:stretch/>
        </p:blipFill>
        <p:spPr>
          <a:xfrm>
            <a:off x="2751136" y="5151437"/>
            <a:ext cx="3086099" cy="112553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sp>
        <p:nvSpPr>
          <p:cNvPr id="431" name="Shape 431"/>
          <p:cNvSpPr txBox="1"/>
          <p:nvPr>
            <p:ph type="title"/>
          </p:nvPr>
        </p:nvSpPr>
        <p:spPr>
          <a:xfrm>
            <a:off x="457200" y="12541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400" u="none" cap="none" strike="noStrike">
                <a:solidFill>
                  <a:schemeClr val="dk1"/>
                </a:solidFill>
                <a:latin typeface="Carme"/>
                <a:ea typeface="Carme"/>
                <a:cs typeface="Carme"/>
                <a:sym typeface="Carme"/>
              </a:rPr>
              <a:t>More colleges are “gapping” students and failing to meet full demonstrated need</a:t>
            </a:r>
          </a:p>
        </p:txBody>
      </p:sp>
      <p:sp>
        <p:nvSpPr>
          <p:cNvPr id="432" name="Shape 432"/>
          <p:cNvSpPr txBox="1"/>
          <p:nvPr/>
        </p:nvSpPr>
        <p:spPr>
          <a:xfrm>
            <a:off x="339725" y="2292350"/>
            <a:ext cx="8229600" cy="3173411"/>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000" u="none">
                <a:solidFill>
                  <a:schemeClr val="dk1"/>
                </a:solidFill>
                <a:latin typeface="Carme"/>
                <a:ea typeface="Carme"/>
                <a:cs typeface="Carme"/>
                <a:sym typeface="Carme"/>
              </a:rPr>
              <a:t>Students must cover the difference (typically through loans) between the aid awarded by an institution and the Estimated Family Contribution. </a:t>
            </a:r>
          </a:p>
          <a:p>
            <a:pPr indent="-342900" lvl="0" marL="342900" marR="0" rtl="0" algn="l">
              <a:lnSpc>
                <a:spcPct val="90000"/>
              </a:lnSpc>
              <a:spcBef>
                <a:spcPts val="600"/>
              </a:spcBef>
              <a:spcAft>
                <a:spcPts val="0"/>
              </a:spcAft>
              <a:buClr>
                <a:schemeClr val="dk1"/>
              </a:buClr>
              <a:buSzPct val="100000"/>
              <a:buFont typeface="Arial"/>
              <a:buChar char="•"/>
            </a:pPr>
            <a:r>
              <a:rPr b="0" i="0" lang="en-US" sz="3000" u="none">
                <a:solidFill>
                  <a:schemeClr val="dk1"/>
                </a:solidFill>
                <a:latin typeface="Carme"/>
                <a:ea typeface="Carme"/>
                <a:cs typeface="Carme"/>
                <a:sym typeface="Carme"/>
              </a:rPr>
              <a:t>Enrollment managers who met the full demonstrated need of students Fell from 13% in 2014 to 11% in 2015.</a:t>
            </a:r>
          </a:p>
        </p:txBody>
      </p:sp>
      <p:pic>
        <p:nvPicPr>
          <p:cNvPr descr="https://nachalooman.files.wordpress.com/2011/06/gap-teeth1.jpg" id="433" name="Shape 433"/>
          <p:cNvPicPr preferRelativeResize="0"/>
          <p:nvPr/>
        </p:nvPicPr>
        <p:blipFill rotWithShape="1">
          <a:blip r:embed="rId3">
            <a:alphaModFix/>
          </a:blip>
          <a:srcRect b="0" l="0" r="0" t="0"/>
          <a:stretch/>
        </p:blipFill>
        <p:spPr>
          <a:xfrm>
            <a:off x="7380286" y="5100637"/>
            <a:ext cx="1763711" cy="1392236"/>
          </a:xfrm>
          <a:prstGeom prst="rect">
            <a:avLst/>
          </a:prstGeom>
          <a:noFill/>
          <a:ln>
            <a:noFill/>
          </a:ln>
        </p:spPr>
      </p:pic>
      <p:pic>
        <p:nvPicPr>
          <p:cNvPr descr="https://at-cdn-s01.audiotool.com/2015/03/06/documents/6CzR2xUNJqVZVK7G4ewTPkNbBoE/0/cover256x256-39c8155742134a4f8b4056a790c428b9.jpg" id="434" name="Shape 434"/>
          <p:cNvPicPr preferRelativeResize="0"/>
          <p:nvPr/>
        </p:nvPicPr>
        <p:blipFill rotWithShape="1">
          <a:blip r:embed="rId4">
            <a:alphaModFix/>
          </a:blip>
          <a:srcRect b="0" l="0" r="0" t="0"/>
          <a:stretch/>
        </p:blipFill>
        <p:spPr>
          <a:xfrm>
            <a:off x="5997575" y="5100637"/>
            <a:ext cx="1392236" cy="1392236"/>
          </a:xfrm>
          <a:prstGeom prst="rect">
            <a:avLst/>
          </a:prstGeom>
          <a:noFill/>
          <a:ln>
            <a:noFill/>
          </a:ln>
        </p:spPr>
      </p:pic>
      <p:sp>
        <p:nvSpPr>
          <p:cNvPr id="435" name="Shape 435"/>
          <p:cNvSpPr txBox="1"/>
          <p:nvPr/>
        </p:nvSpPr>
        <p:spPr>
          <a:xfrm>
            <a:off x="0" y="6119812"/>
            <a:ext cx="4381500" cy="3381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Chronicle of higher education Annual Survey, 2015</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type="title"/>
          </p:nvPr>
        </p:nvSpPr>
        <p:spPr>
          <a:xfrm>
            <a:off x="457200" y="12350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Expect increasing competition at state flagship universities</a:t>
            </a:r>
          </a:p>
        </p:txBody>
      </p:sp>
      <p:sp>
        <p:nvSpPr>
          <p:cNvPr id="441" name="Shape 441"/>
          <p:cNvSpPr txBox="1"/>
          <p:nvPr/>
        </p:nvSpPr>
        <p:spPr>
          <a:xfrm>
            <a:off x="2136775" y="2640011"/>
            <a:ext cx="1536699" cy="91440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Number of state residents</a:t>
            </a:r>
          </a:p>
        </p:txBody>
      </p:sp>
      <p:sp>
        <p:nvSpPr>
          <p:cNvPr id="442" name="Shape 442"/>
          <p:cNvSpPr/>
          <p:nvPr/>
        </p:nvSpPr>
        <p:spPr>
          <a:xfrm rot="10800000">
            <a:off x="4232275" y="2216150"/>
            <a:ext cx="703262" cy="1338261"/>
          </a:xfrm>
          <a:prstGeom prst="downArrow">
            <a:avLst>
              <a:gd fmla="val 15923" name="adj1"/>
              <a:gd fmla="val 50000"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443" name="Shape 443"/>
          <p:cNvSpPr txBox="1"/>
          <p:nvPr/>
        </p:nvSpPr>
        <p:spPr>
          <a:xfrm>
            <a:off x="457200" y="2640011"/>
            <a:ext cx="1536699" cy="91440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600" u="none">
                <a:solidFill>
                  <a:srgbClr val="FFFFFF"/>
                </a:solidFill>
                <a:latin typeface="Calibri"/>
                <a:ea typeface="Calibri"/>
                <a:cs typeface="Calibri"/>
                <a:sym typeface="Calibri"/>
              </a:rPr>
              <a:t>% students applying to </a:t>
            </a:r>
          </a:p>
          <a:p>
            <a:pPr indent="0" lvl="0" marL="0" marR="0" rtl="0" algn="ctr">
              <a:lnSpc>
                <a:spcPct val="100000"/>
              </a:lnSpc>
              <a:spcBef>
                <a:spcPts val="0"/>
              </a:spcBef>
              <a:spcAft>
                <a:spcPts val="0"/>
              </a:spcAft>
              <a:buClr>
                <a:srgbClr val="FFFFFF"/>
              </a:buClr>
              <a:buSzPct val="25000"/>
              <a:buFont typeface="Calibri"/>
              <a:buNone/>
            </a:pPr>
            <a:r>
              <a:rPr b="0" i="0" lang="en-US" sz="1600" u="none">
                <a:solidFill>
                  <a:srgbClr val="FFFFFF"/>
                </a:solidFill>
                <a:latin typeface="Calibri"/>
                <a:ea typeface="Calibri"/>
                <a:cs typeface="Calibri"/>
                <a:sym typeface="Calibri"/>
              </a:rPr>
              <a:t>4-yr college</a:t>
            </a:r>
          </a:p>
        </p:txBody>
      </p:sp>
      <p:sp>
        <p:nvSpPr>
          <p:cNvPr id="444" name="Shape 444"/>
          <p:cNvSpPr txBox="1"/>
          <p:nvPr/>
        </p:nvSpPr>
        <p:spPr>
          <a:xfrm>
            <a:off x="5346700" y="2643186"/>
            <a:ext cx="1536699" cy="91440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Average cost of college</a:t>
            </a:r>
          </a:p>
        </p:txBody>
      </p:sp>
      <p:sp>
        <p:nvSpPr>
          <p:cNvPr id="445" name="Shape 445"/>
          <p:cNvSpPr txBox="1"/>
          <p:nvPr/>
        </p:nvSpPr>
        <p:spPr>
          <a:xfrm>
            <a:off x="7150100" y="2643186"/>
            <a:ext cx="1536699" cy="91440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600" u="none">
                <a:solidFill>
                  <a:srgbClr val="FFFFFF"/>
                </a:solidFill>
                <a:latin typeface="Calibri"/>
                <a:ea typeface="Calibri"/>
                <a:cs typeface="Calibri"/>
                <a:sym typeface="Calibri"/>
              </a:rPr>
              <a:t>State incentives to keep top applicants</a:t>
            </a:r>
          </a:p>
        </p:txBody>
      </p:sp>
      <p:sp>
        <p:nvSpPr>
          <p:cNvPr id="446" name="Shape 446"/>
          <p:cNvSpPr txBox="1"/>
          <p:nvPr/>
        </p:nvSpPr>
        <p:spPr>
          <a:xfrm>
            <a:off x="5338762" y="5054600"/>
            <a:ext cx="1536699" cy="91440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State and Federal funding </a:t>
            </a:r>
          </a:p>
        </p:txBody>
      </p:sp>
      <p:sp>
        <p:nvSpPr>
          <p:cNvPr id="447" name="Shape 447"/>
          <p:cNvSpPr/>
          <p:nvPr/>
        </p:nvSpPr>
        <p:spPr>
          <a:xfrm>
            <a:off x="4232275" y="5054600"/>
            <a:ext cx="703262" cy="1339850"/>
          </a:xfrm>
          <a:prstGeom prst="downArrow">
            <a:avLst>
              <a:gd fmla="val 15923" name="adj1"/>
              <a:gd fmla="val 50000"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cxnSp>
        <p:nvCxnSpPr>
          <p:cNvPr id="448" name="Shape 448"/>
          <p:cNvCxnSpPr/>
          <p:nvPr/>
        </p:nvCxnSpPr>
        <p:spPr>
          <a:xfrm>
            <a:off x="457200" y="3554412"/>
            <a:ext cx="8229600" cy="17461"/>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449" name="Shape 449"/>
          <p:cNvSpPr txBox="1"/>
          <p:nvPr/>
        </p:nvSpPr>
        <p:spPr>
          <a:xfrm>
            <a:off x="2317750" y="5056187"/>
            <a:ext cx="1538286" cy="914400"/>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600" u="none">
                <a:solidFill>
                  <a:srgbClr val="FFFFFF"/>
                </a:solidFill>
                <a:latin typeface="Calibri"/>
                <a:ea typeface="Calibri"/>
                <a:cs typeface="Calibri"/>
                <a:sym typeface="Calibri"/>
              </a:rPr>
              <a:t>Adequate affordable options</a:t>
            </a:r>
          </a:p>
        </p:txBody>
      </p:sp>
      <p:cxnSp>
        <p:nvCxnSpPr>
          <p:cNvPr id="450" name="Shape 450"/>
          <p:cNvCxnSpPr/>
          <p:nvPr/>
        </p:nvCxnSpPr>
        <p:spPr>
          <a:xfrm>
            <a:off x="2309811" y="5040312"/>
            <a:ext cx="4573586"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pic>
        <p:nvPicPr>
          <p:cNvPr descr="http://www.hubga.com/wp-content/uploads/2015/06/uga-logo-medium.gif" id="451" name="Shape 451"/>
          <p:cNvPicPr preferRelativeResize="0"/>
          <p:nvPr/>
        </p:nvPicPr>
        <p:blipFill rotWithShape="1">
          <a:blip r:embed="rId3">
            <a:alphaModFix/>
          </a:blip>
          <a:srcRect b="0" l="0" r="0" t="0"/>
          <a:stretch/>
        </p:blipFill>
        <p:spPr>
          <a:xfrm>
            <a:off x="2816225" y="3719512"/>
            <a:ext cx="3575049" cy="113188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type="title"/>
          </p:nvPr>
        </p:nvSpPr>
        <p:spPr>
          <a:xfrm>
            <a:off x="457200" y="12144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Flagship state universities will further diversify, potentially squeezing out locals</a:t>
            </a:r>
          </a:p>
        </p:txBody>
      </p:sp>
      <p:pic>
        <p:nvPicPr>
          <p:cNvPr id="457" name="Shape 457"/>
          <p:cNvPicPr preferRelativeResize="0"/>
          <p:nvPr/>
        </p:nvPicPr>
        <p:blipFill rotWithShape="1">
          <a:blip r:embed="rId3">
            <a:alphaModFix/>
          </a:blip>
          <a:srcRect b="0" l="0" r="0" t="0"/>
          <a:stretch/>
        </p:blipFill>
        <p:spPr>
          <a:xfrm>
            <a:off x="5441950" y="2230436"/>
            <a:ext cx="2698750" cy="1954212"/>
          </a:xfrm>
          <a:prstGeom prst="rect">
            <a:avLst/>
          </a:prstGeom>
          <a:noFill/>
          <a:ln>
            <a:noFill/>
          </a:ln>
        </p:spPr>
      </p:pic>
      <p:pic>
        <p:nvPicPr>
          <p:cNvPr descr="C:\Users\ATS Employee\Downloads\download.png" id="458" name="Shape 458"/>
          <p:cNvPicPr preferRelativeResize="0"/>
          <p:nvPr/>
        </p:nvPicPr>
        <p:blipFill rotWithShape="1">
          <a:blip r:embed="rId4">
            <a:alphaModFix/>
          </a:blip>
          <a:srcRect b="0" l="0" r="0" t="0"/>
          <a:stretch/>
        </p:blipFill>
        <p:spPr>
          <a:xfrm>
            <a:off x="873125" y="2389186"/>
            <a:ext cx="2900362" cy="1687511"/>
          </a:xfrm>
          <a:prstGeom prst="rect">
            <a:avLst/>
          </a:prstGeom>
          <a:noFill/>
          <a:ln>
            <a:noFill/>
          </a:ln>
        </p:spPr>
      </p:pic>
      <p:sp>
        <p:nvSpPr>
          <p:cNvPr id="459" name="Shape 459"/>
          <p:cNvSpPr txBox="1"/>
          <p:nvPr/>
        </p:nvSpPr>
        <p:spPr>
          <a:xfrm>
            <a:off x="771525" y="4229100"/>
            <a:ext cx="7539037" cy="8604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500" u="none">
                <a:solidFill>
                  <a:schemeClr val="dk1"/>
                </a:solidFill>
                <a:latin typeface="Calibri"/>
                <a:ea typeface="Calibri"/>
                <a:cs typeface="Calibri"/>
                <a:sym typeface="Calibri"/>
              </a:rPr>
              <a:t>90% of public admissions directors are looking out of state or overseas to find more full pay students.</a:t>
            </a:r>
          </a:p>
        </p:txBody>
      </p:sp>
      <p:grpSp>
        <p:nvGrpSpPr>
          <p:cNvPr id="460" name="Shape 460"/>
          <p:cNvGrpSpPr/>
          <p:nvPr/>
        </p:nvGrpSpPr>
        <p:grpSpPr>
          <a:xfrm>
            <a:off x="-146050" y="5041900"/>
            <a:ext cx="9382124" cy="1255712"/>
            <a:chOff x="-146050" y="5041900"/>
            <a:chExt cx="9382124" cy="1255712"/>
          </a:xfrm>
        </p:grpSpPr>
        <p:pic>
          <p:nvPicPr>
            <p:cNvPr id="461" name="Shape 461"/>
            <p:cNvPicPr preferRelativeResize="0"/>
            <p:nvPr/>
          </p:nvPicPr>
          <p:blipFill rotWithShape="1">
            <a:blip r:embed="rId5">
              <a:alphaModFix/>
            </a:blip>
            <a:srcRect b="0" l="0" r="0" t="0"/>
            <a:stretch/>
          </p:blipFill>
          <p:spPr>
            <a:xfrm>
              <a:off x="-146050" y="5041900"/>
              <a:ext cx="9382124" cy="1255712"/>
            </a:xfrm>
            <a:prstGeom prst="rect">
              <a:avLst/>
            </a:prstGeom>
            <a:noFill/>
            <a:ln>
              <a:noFill/>
            </a:ln>
          </p:spPr>
        </p:pic>
        <p:sp>
          <p:nvSpPr>
            <p:cNvPr id="462" name="Shape 462"/>
            <p:cNvSpPr txBox="1"/>
            <p:nvPr/>
          </p:nvSpPr>
          <p:spPr>
            <a:xfrm>
              <a:off x="96836" y="5283200"/>
              <a:ext cx="8894762" cy="7699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200" u="none">
                  <a:solidFill>
                    <a:srgbClr val="000000"/>
                  </a:solidFill>
                  <a:latin typeface="Calibri"/>
                  <a:ea typeface="Calibri"/>
                  <a:cs typeface="Calibri"/>
                  <a:sym typeface="Calibri"/>
                </a:rPr>
                <a:t>Some state legislatures are beginning to push back against this practice, 20% of admissions directors reported political or public scrutiny for their efforts.  </a:t>
              </a:r>
            </a:p>
          </p:txBody>
        </p:sp>
      </p:grpSp>
      <p:sp>
        <p:nvSpPr>
          <p:cNvPr id="463" name="Shape 463"/>
          <p:cNvSpPr txBox="1"/>
          <p:nvPr/>
        </p:nvSpPr>
        <p:spPr>
          <a:xfrm>
            <a:off x="76200" y="6159500"/>
            <a:ext cx="4381500" cy="3381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Chronicle of Higher Education Annual Survey, 2015</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sp>
        <p:nvSpPr>
          <p:cNvPr id="468" name="Shape 468"/>
          <p:cNvSpPr txBox="1"/>
          <p:nvPr>
            <p:ph type="title"/>
          </p:nvPr>
        </p:nvSpPr>
        <p:spPr>
          <a:xfrm>
            <a:off x="457200" y="15192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400" u="none" cap="none" strike="noStrike">
                <a:solidFill>
                  <a:schemeClr val="dk1"/>
                </a:solidFill>
                <a:latin typeface="Carme"/>
                <a:ea typeface="Carme"/>
                <a:cs typeface="Carme"/>
                <a:sym typeface="Carme"/>
              </a:rPr>
              <a:t>To drive revenue, expect more proposals to amend school charters to increase the proportion of out of state students</a:t>
            </a:r>
          </a:p>
        </p:txBody>
      </p:sp>
      <p:pic>
        <p:nvPicPr>
          <p:cNvPr descr="https://flowchainsensei.files.wordpress.com/2012/03/charter1.jpg" id="469" name="Shape 469"/>
          <p:cNvPicPr preferRelativeResize="0"/>
          <p:nvPr/>
        </p:nvPicPr>
        <p:blipFill rotWithShape="1">
          <a:blip r:embed="rId3">
            <a:alphaModFix/>
          </a:blip>
          <a:srcRect b="0" l="0" r="0" t="0"/>
          <a:stretch/>
        </p:blipFill>
        <p:spPr>
          <a:xfrm>
            <a:off x="2590800" y="2736850"/>
            <a:ext cx="3959225" cy="2720974"/>
          </a:xfrm>
          <a:prstGeom prst="rect">
            <a:avLst/>
          </a:prstGeom>
          <a:noFill/>
          <a:ln>
            <a:noFill/>
          </a:ln>
        </p:spPr>
      </p:pic>
      <p:grpSp>
        <p:nvGrpSpPr>
          <p:cNvPr id="470" name="Shape 470"/>
          <p:cNvGrpSpPr/>
          <p:nvPr/>
        </p:nvGrpSpPr>
        <p:grpSpPr>
          <a:xfrm>
            <a:off x="341312" y="5510212"/>
            <a:ext cx="8589961" cy="969961"/>
            <a:chOff x="341312" y="5510212"/>
            <a:chExt cx="8589961" cy="969961"/>
          </a:xfrm>
        </p:grpSpPr>
        <p:pic>
          <p:nvPicPr>
            <p:cNvPr id="471" name="Shape 471"/>
            <p:cNvPicPr preferRelativeResize="0"/>
            <p:nvPr/>
          </p:nvPicPr>
          <p:blipFill rotWithShape="1">
            <a:blip r:embed="rId4">
              <a:alphaModFix/>
            </a:blip>
            <a:srcRect b="0" l="0" r="0" t="0"/>
            <a:stretch/>
          </p:blipFill>
          <p:spPr>
            <a:xfrm>
              <a:off x="341312" y="5510212"/>
              <a:ext cx="8589961" cy="969961"/>
            </a:xfrm>
            <a:prstGeom prst="rect">
              <a:avLst/>
            </a:prstGeom>
            <a:noFill/>
            <a:ln>
              <a:noFill/>
            </a:ln>
          </p:spPr>
        </p:pic>
        <p:sp>
          <p:nvSpPr>
            <p:cNvPr id="472" name="Shape 472"/>
            <p:cNvSpPr txBox="1"/>
            <p:nvPr/>
          </p:nvSpPr>
          <p:spPr>
            <a:xfrm>
              <a:off x="585787" y="5756275"/>
              <a:ext cx="8101012" cy="47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500" u="none">
                  <a:solidFill>
                    <a:srgbClr val="000000"/>
                  </a:solidFill>
                  <a:latin typeface="Calibri"/>
                  <a:ea typeface="Calibri"/>
                  <a:cs typeface="Calibri"/>
                  <a:sym typeface="Calibri"/>
                </a:rPr>
                <a:t>This may benefit some of your students applying out of state</a:t>
              </a: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sp>
        <p:nvSpPr>
          <p:cNvPr id="477" name="Shape 47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International outreach will increase</a:t>
            </a:r>
          </a:p>
        </p:txBody>
      </p:sp>
      <p:sp>
        <p:nvSpPr>
          <p:cNvPr id="478" name="Shape 478"/>
          <p:cNvSpPr txBox="1"/>
          <p:nvPr>
            <p:ph idx="1" type="body"/>
          </p:nvPr>
        </p:nvSpPr>
        <p:spPr>
          <a:xfrm>
            <a:off x="457200" y="1833561"/>
            <a:ext cx="8229600" cy="37131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Currently less than 5 percent of students on American campuses are from overseas. </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Developing new international markets is important to about half of enrollment managers.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Admissions officers at 70% of research universities say that international recruiting is just as important as or </a:t>
            </a:r>
            <a:r>
              <a:rPr b="1" i="0" lang="en-US" sz="2800" u="none">
                <a:solidFill>
                  <a:schemeClr val="dk1"/>
                </a:solidFill>
                <a:latin typeface="Carme"/>
                <a:ea typeface="Carme"/>
                <a:cs typeface="Carme"/>
                <a:sym typeface="Carme"/>
              </a:rPr>
              <a:t>more important </a:t>
            </a:r>
            <a:r>
              <a:rPr b="0" i="0" lang="en-US" sz="2800" u="none">
                <a:solidFill>
                  <a:schemeClr val="dk1"/>
                </a:solidFill>
                <a:latin typeface="Carme"/>
                <a:ea typeface="Carme"/>
                <a:cs typeface="Carme"/>
                <a:sym typeface="Carme"/>
              </a:rPr>
              <a:t>than domestic recruiting at their institutions</a:t>
            </a:r>
          </a:p>
        </p:txBody>
      </p:sp>
      <p:pic>
        <p:nvPicPr>
          <p:cNvPr descr="http://www.geographicguide.com/pictures/maps/globe-arctic.jpg" id="479" name="Shape 479"/>
          <p:cNvPicPr preferRelativeResize="0"/>
          <p:nvPr/>
        </p:nvPicPr>
        <p:blipFill rotWithShape="1">
          <a:blip r:embed="rId3">
            <a:alphaModFix/>
          </a:blip>
          <a:srcRect b="0" l="0" r="0" t="0"/>
          <a:stretch/>
        </p:blipFill>
        <p:spPr>
          <a:xfrm>
            <a:off x="7594600" y="5121275"/>
            <a:ext cx="1271587" cy="1270000"/>
          </a:xfrm>
          <a:prstGeom prst="rect">
            <a:avLst/>
          </a:prstGeom>
          <a:noFill/>
          <a:ln>
            <a:noFill/>
          </a:ln>
        </p:spPr>
      </p:pic>
      <p:sp>
        <p:nvSpPr>
          <p:cNvPr id="480" name="Shape 480"/>
          <p:cNvSpPr txBox="1"/>
          <p:nvPr/>
        </p:nvSpPr>
        <p:spPr>
          <a:xfrm>
            <a:off x="80961" y="6069012"/>
            <a:ext cx="4379912" cy="3381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Chronicle of higher education Annual Survey, 2015</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pic>
        <p:nvPicPr>
          <p:cNvPr descr="http://graphics8.nytimes.com/newsgraphics/2014/04/25/leonhardt-chart/6d412dbf612d4cd5a3d58676c15857b13f1779b7/0427-web-leonhardt-600-1.png" id="485" name="Shape 485"/>
          <p:cNvPicPr preferRelativeResize="0"/>
          <p:nvPr/>
        </p:nvPicPr>
        <p:blipFill rotWithShape="1">
          <a:blip r:embed="rId3">
            <a:alphaModFix/>
          </a:blip>
          <a:srcRect b="0" l="0" r="0" t="0"/>
          <a:stretch/>
        </p:blipFill>
        <p:spPr>
          <a:xfrm>
            <a:off x="1819275" y="1785936"/>
            <a:ext cx="3784600" cy="3879850"/>
          </a:xfrm>
          <a:prstGeom prst="rect">
            <a:avLst/>
          </a:prstGeom>
          <a:noFill/>
          <a:ln>
            <a:noFill/>
          </a:ln>
        </p:spPr>
      </p:pic>
      <p:sp>
        <p:nvSpPr>
          <p:cNvPr id="486" name="Shape 486"/>
          <p:cNvSpPr txBox="1"/>
          <p:nvPr>
            <p:ph type="title"/>
          </p:nvPr>
        </p:nvSpPr>
        <p:spPr>
          <a:xfrm>
            <a:off x="457200" y="12350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This will result in fewer spots for American students at top schools</a:t>
            </a:r>
          </a:p>
        </p:txBody>
      </p:sp>
      <p:sp>
        <p:nvSpPr>
          <p:cNvPr id="487" name="Shape 487"/>
          <p:cNvSpPr txBox="1"/>
          <p:nvPr/>
        </p:nvSpPr>
        <p:spPr>
          <a:xfrm>
            <a:off x="3646487" y="2151061"/>
            <a:ext cx="558799" cy="30845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–27</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–24</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–24</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–22</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–21</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–19</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–19</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–18</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–17</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–17</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–15</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–14</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–14</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–9</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–9</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–7</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–3</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–2</a:t>
            </a:r>
          </a:p>
        </p:txBody>
      </p:sp>
      <p:sp>
        <p:nvSpPr>
          <p:cNvPr id="488" name="Shape 488"/>
          <p:cNvSpPr txBox="1"/>
          <p:nvPr/>
        </p:nvSpPr>
        <p:spPr>
          <a:xfrm>
            <a:off x="3957637" y="2149475"/>
            <a:ext cx="4572000" cy="30845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Harvard</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Yale</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Dartmouth</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Carleton</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Boston College</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Brown</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Cornell</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Amherst</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Stanford</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Colgate</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Northwestern</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Notre Dame</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Princeton</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Tufts</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William and Mary</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Emory</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Michigan</a:t>
            </a:r>
          </a:p>
          <a:p>
            <a:pPr indent="0" lvl="0" marL="0" marR="0" rtl="0" algn="l">
              <a:lnSpc>
                <a:spcPct val="100000"/>
              </a:lnSpc>
              <a:spcBef>
                <a:spcPts val="0"/>
              </a:spcBef>
              <a:spcAft>
                <a:spcPts val="0"/>
              </a:spcAft>
              <a:buClr>
                <a:schemeClr val="dk1"/>
              </a:buClr>
              <a:buSzPct val="25000"/>
              <a:buFont typeface="Calibri"/>
              <a:buNone/>
            </a:pPr>
            <a:r>
              <a:rPr b="0" i="0" lang="en-US" sz="1000" u="none">
                <a:solidFill>
                  <a:schemeClr val="dk1"/>
                </a:solidFill>
                <a:latin typeface="Calibri"/>
                <a:ea typeface="Calibri"/>
                <a:cs typeface="Calibri"/>
                <a:sym typeface="Calibri"/>
              </a:rPr>
              <a:t>Columbia</a:t>
            </a:r>
          </a:p>
        </p:txBody>
      </p:sp>
      <p:sp>
        <p:nvSpPr>
          <p:cNvPr id="489" name="Shape 489"/>
          <p:cNvSpPr txBox="1"/>
          <p:nvPr/>
        </p:nvSpPr>
        <p:spPr>
          <a:xfrm>
            <a:off x="5354637" y="2557461"/>
            <a:ext cx="3424237"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Percentage change from 1994 to 2012 in the number of spots for American students at each college.</a:t>
            </a:r>
          </a:p>
        </p:txBody>
      </p:sp>
      <p:sp>
        <p:nvSpPr>
          <p:cNvPr id="490" name="Shape 490"/>
          <p:cNvSpPr txBox="1"/>
          <p:nvPr/>
        </p:nvSpPr>
        <p:spPr>
          <a:xfrm>
            <a:off x="3800475" y="5141912"/>
            <a:ext cx="1803400" cy="523874"/>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nvGrpSpPr>
          <p:cNvPr id="491" name="Shape 491"/>
          <p:cNvGrpSpPr/>
          <p:nvPr/>
        </p:nvGrpSpPr>
        <p:grpSpPr>
          <a:xfrm>
            <a:off x="762000" y="5114925"/>
            <a:ext cx="7912100" cy="1438275"/>
            <a:chOff x="762000" y="5114925"/>
            <a:chExt cx="7912100" cy="1438275"/>
          </a:xfrm>
        </p:grpSpPr>
        <p:pic>
          <p:nvPicPr>
            <p:cNvPr id="492" name="Shape 492"/>
            <p:cNvPicPr preferRelativeResize="0"/>
            <p:nvPr/>
          </p:nvPicPr>
          <p:blipFill rotWithShape="1">
            <a:blip r:embed="rId4">
              <a:alphaModFix/>
            </a:blip>
            <a:srcRect b="0" l="0" r="0" t="0"/>
            <a:stretch/>
          </p:blipFill>
          <p:spPr>
            <a:xfrm>
              <a:off x="762000" y="5114925"/>
              <a:ext cx="7912100" cy="1438275"/>
            </a:xfrm>
            <a:prstGeom prst="rect">
              <a:avLst/>
            </a:prstGeom>
            <a:noFill/>
            <a:ln>
              <a:noFill/>
            </a:ln>
          </p:spPr>
        </p:pic>
        <p:sp>
          <p:nvSpPr>
            <p:cNvPr id="493" name="Shape 493"/>
            <p:cNvSpPr txBox="1"/>
            <p:nvPr/>
          </p:nvSpPr>
          <p:spPr>
            <a:xfrm>
              <a:off x="1009650" y="5357812"/>
              <a:ext cx="7418387" cy="9540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Will your students seek secondary education overseas if they cannot get into top US schools?</a:t>
              </a:r>
            </a:p>
          </p:txBody>
        </p:sp>
      </p:grpSp>
      <p:sp>
        <p:nvSpPr>
          <p:cNvPr id="494" name="Shape 494"/>
          <p:cNvSpPr txBox="1"/>
          <p:nvPr/>
        </p:nvSpPr>
        <p:spPr>
          <a:xfrm>
            <a:off x="92075" y="4833937"/>
            <a:ext cx="2692399"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Source David Leonhardt: NY Times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sp>
        <p:nvSpPr>
          <p:cNvPr id="499" name="Shape 499"/>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Publics will continue to play the “Shell Game”</a:t>
            </a:r>
          </a:p>
        </p:txBody>
      </p:sp>
      <p:pic>
        <p:nvPicPr>
          <p:cNvPr descr="http://www.teaparty911.com/blog/wp-content/uploads/2014/08/fed-chair-yellen-shell-game.jpg" id="500" name="Shape 500"/>
          <p:cNvPicPr preferRelativeResize="0"/>
          <p:nvPr/>
        </p:nvPicPr>
        <p:blipFill rotWithShape="1">
          <a:blip r:embed="rId3">
            <a:alphaModFix/>
          </a:blip>
          <a:srcRect b="0" l="0" r="0" t="0"/>
          <a:stretch/>
        </p:blipFill>
        <p:spPr>
          <a:xfrm>
            <a:off x="1909761" y="1816100"/>
            <a:ext cx="4922837" cy="2701925"/>
          </a:xfrm>
          <a:prstGeom prst="rect">
            <a:avLst/>
          </a:prstGeom>
          <a:noFill/>
          <a:ln>
            <a:noFill/>
          </a:ln>
        </p:spPr>
      </p:pic>
      <p:grpSp>
        <p:nvGrpSpPr>
          <p:cNvPr id="501" name="Shape 501"/>
          <p:cNvGrpSpPr/>
          <p:nvPr/>
        </p:nvGrpSpPr>
        <p:grpSpPr>
          <a:xfrm>
            <a:off x="457200" y="4432300"/>
            <a:ext cx="8210550" cy="2120899"/>
            <a:chOff x="457200" y="4432300"/>
            <a:chExt cx="8210550" cy="2120899"/>
          </a:xfrm>
        </p:grpSpPr>
        <p:pic>
          <p:nvPicPr>
            <p:cNvPr id="502" name="Shape 502"/>
            <p:cNvPicPr preferRelativeResize="0"/>
            <p:nvPr/>
          </p:nvPicPr>
          <p:blipFill rotWithShape="1">
            <a:blip r:embed="rId4">
              <a:alphaModFix/>
            </a:blip>
            <a:srcRect b="0" l="0" r="0" t="0"/>
            <a:stretch/>
          </p:blipFill>
          <p:spPr>
            <a:xfrm>
              <a:off x="457200" y="4432300"/>
              <a:ext cx="8210550" cy="2120899"/>
            </a:xfrm>
            <a:prstGeom prst="rect">
              <a:avLst/>
            </a:prstGeom>
            <a:noFill/>
            <a:ln>
              <a:noFill/>
            </a:ln>
          </p:spPr>
        </p:pic>
        <p:sp>
          <p:nvSpPr>
            <p:cNvPr id="503" name="Shape 503"/>
            <p:cNvSpPr txBox="1"/>
            <p:nvPr/>
          </p:nvSpPr>
          <p:spPr>
            <a:xfrm>
              <a:off x="698500" y="4675187"/>
              <a:ext cx="7724774" cy="16319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500" u="none">
                  <a:solidFill>
                    <a:srgbClr val="000000"/>
                  </a:solidFill>
                  <a:latin typeface="Calibri"/>
                  <a:ea typeface="Calibri"/>
                  <a:cs typeface="Calibri"/>
                  <a:sym typeface="Calibri"/>
                </a:rPr>
                <a:t>They will go to greater lengths to steal/poach each other’s attractive students, moving them around from one flagship school to another. Sometimes they’ll continue to court students after deposits are in!</a:t>
              </a: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At the top: selectivity on the rise</a:t>
            </a:r>
          </a:p>
        </p:txBody>
      </p:sp>
      <p:sp>
        <p:nvSpPr>
          <p:cNvPr id="128" name="Shape 128"/>
          <p:cNvSpPr txBox="1"/>
          <p:nvPr>
            <p:ph idx="1" type="body"/>
          </p:nvPr>
        </p:nvSpPr>
        <p:spPr>
          <a:xfrm>
            <a:off x="457200" y="1816100"/>
            <a:ext cx="8229600" cy="1441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600" u="none" cap="none" strike="noStrike">
                <a:solidFill>
                  <a:schemeClr val="dk1"/>
                </a:solidFill>
                <a:latin typeface="Carme"/>
                <a:ea typeface="Carme"/>
                <a:cs typeface="Carme"/>
                <a:sym typeface="Carme"/>
              </a:rPr>
              <a:t>Autocatalytic process: Schools become more selective: ergo students need to apply to more schools, further increasing selectivity</a:t>
            </a:r>
          </a:p>
          <a:p>
            <a:pPr indent="-342900" lvl="0" marL="342900" marR="0" rtl="0" algn="l">
              <a:spcBef>
                <a:spcPts val="520"/>
              </a:spcBef>
              <a:spcAft>
                <a:spcPts val="0"/>
              </a:spcAft>
              <a:buClr>
                <a:schemeClr val="dk1"/>
              </a:buClr>
              <a:buSzPct val="100000"/>
              <a:buFont typeface="Arial"/>
              <a:buNone/>
            </a:pPr>
            <a:r>
              <a:t/>
            </a:r>
            <a:endParaRPr b="0" i="0" sz="2600" u="none">
              <a:solidFill>
                <a:schemeClr val="dk1"/>
              </a:solidFill>
              <a:latin typeface="Carme"/>
              <a:ea typeface="Carme"/>
              <a:cs typeface="Carme"/>
              <a:sym typeface="Carme"/>
            </a:endParaRPr>
          </a:p>
        </p:txBody>
      </p:sp>
      <p:pic>
        <p:nvPicPr>
          <p:cNvPr descr="http://www.biblehelp.org/images/group%20with%20contrast%203.jpg" id="129" name="Shape 129"/>
          <p:cNvPicPr preferRelativeResize="0"/>
          <p:nvPr/>
        </p:nvPicPr>
        <p:blipFill rotWithShape="1">
          <a:blip r:embed="rId3">
            <a:alphaModFix/>
          </a:blip>
          <a:srcRect b="0" l="0" r="0" t="0"/>
          <a:stretch/>
        </p:blipFill>
        <p:spPr>
          <a:xfrm>
            <a:off x="5080000" y="3257550"/>
            <a:ext cx="2484437" cy="2136775"/>
          </a:xfrm>
          <a:prstGeom prst="rect">
            <a:avLst/>
          </a:prstGeom>
          <a:noFill/>
          <a:ln>
            <a:noFill/>
          </a:ln>
        </p:spPr>
      </p:pic>
      <p:pic>
        <p:nvPicPr>
          <p:cNvPr id="130" name="Shape 130"/>
          <p:cNvPicPr preferRelativeResize="0"/>
          <p:nvPr/>
        </p:nvPicPr>
        <p:blipFill rotWithShape="1">
          <a:blip r:embed="rId4">
            <a:alphaModFix/>
          </a:blip>
          <a:srcRect b="0" l="0" r="0" t="0"/>
          <a:stretch/>
        </p:blipFill>
        <p:spPr>
          <a:xfrm>
            <a:off x="828675" y="3060700"/>
            <a:ext cx="3597275" cy="2638424"/>
          </a:xfrm>
          <a:prstGeom prst="rect">
            <a:avLst/>
          </a:prstGeom>
          <a:noFill/>
          <a:ln>
            <a:noFill/>
          </a:ln>
        </p:spPr>
      </p:pic>
      <p:grpSp>
        <p:nvGrpSpPr>
          <p:cNvPr id="131" name="Shape 131"/>
          <p:cNvGrpSpPr/>
          <p:nvPr/>
        </p:nvGrpSpPr>
        <p:grpSpPr>
          <a:xfrm>
            <a:off x="1725611" y="5583237"/>
            <a:ext cx="5686425" cy="950912"/>
            <a:chOff x="1725611" y="5583237"/>
            <a:chExt cx="5686425" cy="950912"/>
          </a:xfrm>
        </p:grpSpPr>
        <p:pic>
          <p:nvPicPr>
            <p:cNvPr id="132" name="Shape 132"/>
            <p:cNvPicPr preferRelativeResize="0"/>
            <p:nvPr/>
          </p:nvPicPr>
          <p:blipFill rotWithShape="1">
            <a:blip r:embed="rId5">
              <a:alphaModFix/>
            </a:blip>
            <a:srcRect b="0" l="0" r="0" t="0"/>
            <a:stretch/>
          </p:blipFill>
          <p:spPr>
            <a:xfrm>
              <a:off x="1725611" y="5583237"/>
              <a:ext cx="5686425" cy="950912"/>
            </a:xfrm>
            <a:prstGeom prst="rect">
              <a:avLst/>
            </a:prstGeom>
            <a:noFill/>
            <a:ln>
              <a:noFill/>
            </a:ln>
          </p:spPr>
        </p:pic>
        <p:sp>
          <p:nvSpPr>
            <p:cNvPr id="133" name="Shape 133"/>
            <p:cNvSpPr txBox="1"/>
            <p:nvPr/>
          </p:nvSpPr>
          <p:spPr>
            <a:xfrm>
              <a:off x="1970086" y="5829300"/>
              <a:ext cx="5195886"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Common App is adding fuel to the fire</a:t>
              </a: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type="title"/>
          </p:nvPr>
        </p:nvSpPr>
        <p:spPr>
          <a:xfrm>
            <a:off x="457200" y="12541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Private colleges and universities will use several strategies to balance the books</a:t>
            </a:r>
          </a:p>
        </p:txBody>
      </p:sp>
      <p:sp>
        <p:nvSpPr>
          <p:cNvPr id="509" name="Shape 509"/>
          <p:cNvSpPr txBox="1"/>
          <p:nvPr/>
        </p:nvSpPr>
        <p:spPr>
          <a:xfrm>
            <a:off x="509587" y="2244725"/>
            <a:ext cx="8020050" cy="2092324"/>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chemeClr val="dk1"/>
              </a:buClr>
              <a:buSzPct val="100000"/>
              <a:buFont typeface="Calibri"/>
              <a:buAutoNum type="arabicParenR"/>
            </a:pPr>
            <a:r>
              <a:rPr b="0" i="0" lang="en-US" sz="2600" u="none">
                <a:solidFill>
                  <a:schemeClr val="dk1"/>
                </a:solidFill>
                <a:latin typeface="Calibri"/>
                <a:ea typeface="Calibri"/>
                <a:cs typeface="Calibri"/>
                <a:sym typeface="Calibri"/>
              </a:rPr>
              <a:t>Achieve efficiencies in funding and student selection</a:t>
            </a:r>
          </a:p>
          <a:p>
            <a:pPr indent="-514350" lvl="0" marL="514350" marR="0" rtl="0" algn="l">
              <a:lnSpc>
                <a:spcPct val="100000"/>
              </a:lnSpc>
              <a:spcBef>
                <a:spcPts val="0"/>
              </a:spcBef>
              <a:spcAft>
                <a:spcPts val="0"/>
              </a:spcAft>
              <a:buClr>
                <a:schemeClr val="dk1"/>
              </a:buClr>
              <a:buSzPct val="100000"/>
              <a:buFont typeface="Calibri"/>
              <a:buAutoNum type="arabicParenR"/>
            </a:pPr>
            <a:r>
              <a:rPr b="0" i="0" lang="en-US" sz="2600" u="none">
                <a:solidFill>
                  <a:schemeClr val="dk1"/>
                </a:solidFill>
                <a:latin typeface="Calibri"/>
                <a:ea typeface="Calibri"/>
                <a:cs typeface="Calibri"/>
                <a:sym typeface="Calibri"/>
              </a:rPr>
              <a:t>Use computerized data analysis to increase yield by reducing the number of admission offers </a:t>
            </a:r>
          </a:p>
          <a:p>
            <a:pPr indent="-514350" lvl="0" marL="514350" marR="0" rtl="0" algn="l">
              <a:lnSpc>
                <a:spcPct val="100000"/>
              </a:lnSpc>
              <a:spcBef>
                <a:spcPts val="0"/>
              </a:spcBef>
              <a:spcAft>
                <a:spcPts val="0"/>
              </a:spcAft>
              <a:buClr>
                <a:schemeClr val="dk1"/>
              </a:buClr>
              <a:buSzPct val="100000"/>
              <a:buFont typeface="Calibri"/>
              <a:buAutoNum type="arabicParenR"/>
            </a:pPr>
            <a:r>
              <a:rPr b="0" i="0" lang="en-US" sz="2600" u="none">
                <a:solidFill>
                  <a:schemeClr val="dk1"/>
                </a:solidFill>
                <a:latin typeface="Calibri"/>
                <a:ea typeface="Calibri"/>
                <a:cs typeface="Calibri"/>
                <a:sym typeface="Calibri"/>
              </a:rPr>
              <a:t>“Engineer" financial incentives to maximize the impact of dollars in affecting yield decisions  </a:t>
            </a:r>
          </a:p>
        </p:txBody>
      </p:sp>
      <p:sp>
        <p:nvSpPr>
          <p:cNvPr id="510" name="Shape 510"/>
          <p:cNvSpPr/>
          <p:nvPr/>
        </p:nvSpPr>
        <p:spPr>
          <a:xfrm>
            <a:off x="4033837" y="4284662"/>
            <a:ext cx="4794250" cy="1100136"/>
          </a:xfrm>
          <a:prstGeom prst="wedgeEllipseCallout">
            <a:avLst>
              <a:gd fmla="val -2262" name="adj1"/>
              <a:gd fmla="val 26053"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What’s the </a:t>
            </a:r>
            <a:r>
              <a:rPr b="1" i="0" lang="en-US" sz="1800" u="sng">
                <a:solidFill>
                  <a:srgbClr val="FFFFFF"/>
                </a:solidFill>
                <a:latin typeface="Calibri"/>
                <a:ea typeface="Calibri"/>
                <a:cs typeface="Calibri"/>
                <a:sym typeface="Calibri"/>
              </a:rPr>
              <a:t>minimum</a:t>
            </a:r>
            <a:r>
              <a:rPr b="0" i="0" lang="en-US" sz="1800" u="none">
                <a:solidFill>
                  <a:srgbClr val="FFFFFF"/>
                </a:solidFill>
                <a:latin typeface="Calibri"/>
                <a:ea typeface="Calibri"/>
                <a:cs typeface="Calibri"/>
                <a:sym typeface="Calibri"/>
              </a:rPr>
              <a:t> scholarship we can award to this student in order to get her to come here?</a:t>
            </a:r>
          </a:p>
        </p:txBody>
      </p:sp>
      <p:pic>
        <p:nvPicPr>
          <p:cNvPr descr="http://ask.kentlaw.iit.edu/images/Admissions-FinAid.jpg" id="511" name="Shape 511"/>
          <p:cNvPicPr preferRelativeResize="0"/>
          <p:nvPr/>
        </p:nvPicPr>
        <p:blipFill rotWithShape="1">
          <a:blip r:embed="rId3">
            <a:alphaModFix/>
          </a:blip>
          <a:srcRect b="0" l="0" r="0" t="0"/>
          <a:stretch/>
        </p:blipFill>
        <p:spPr>
          <a:xfrm>
            <a:off x="457200" y="4856162"/>
            <a:ext cx="2970211" cy="1271587"/>
          </a:xfrm>
          <a:prstGeom prst="rect">
            <a:avLst/>
          </a:prstGeom>
          <a:noFill/>
          <a:ln>
            <a:noFill/>
          </a:ln>
        </p:spPr>
      </p:pic>
      <p:sp>
        <p:nvSpPr>
          <p:cNvPr id="512" name="Shape 512"/>
          <p:cNvSpPr/>
          <p:nvPr/>
        </p:nvSpPr>
        <p:spPr>
          <a:xfrm>
            <a:off x="4237037" y="5745162"/>
            <a:ext cx="4802186" cy="690561"/>
          </a:xfrm>
          <a:prstGeom prst="wedgeEllipseCallout">
            <a:avLst>
              <a:gd fmla="val -3302" name="adj1"/>
              <a:gd fmla="val -3082"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Consultants, will you help us reduce our "discount rates“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6" name="Shape 516"/>
        <p:cNvGrpSpPr/>
        <p:nvPr/>
      </p:nvGrpSpPr>
      <p:grpSpPr>
        <a:xfrm>
          <a:off x="0" y="0"/>
          <a:ext cx="0" cy="0"/>
          <a:chOff x="0" y="0"/>
          <a:chExt cx="0" cy="0"/>
        </a:xfrm>
      </p:grpSpPr>
      <p:sp>
        <p:nvSpPr>
          <p:cNvPr id="517" name="Shape 517"/>
          <p:cNvSpPr txBox="1"/>
          <p:nvPr>
            <p:ph type="title"/>
          </p:nvPr>
        </p:nvSpPr>
        <p:spPr>
          <a:xfrm>
            <a:off x="457200" y="1295400"/>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Early admissions will play an even larger role for many colleges</a:t>
            </a:r>
          </a:p>
        </p:txBody>
      </p:sp>
      <p:pic>
        <p:nvPicPr>
          <p:cNvPr id="518" name="Shape 518"/>
          <p:cNvPicPr preferRelativeResize="0"/>
          <p:nvPr/>
        </p:nvPicPr>
        <p:blipFill rotWithShape="1">
          <a:blip r:embed="rId3">
            <a:alphaModFix/>
          </a:blip>
          <a:srcRect b="0" l="0" r="0" t="0"/>
          <a:stretch/>
        </p:blipFill>
        <p:spPr>
          <a:xfrm>
            <a:off x="5703887" y="2193925"/>
            <a:ext cx="2252662" cy="2752725"/>
          </a:xfrm>
          <a:prstGeom prst="rect">
            <a:avLst/>
          </a:prstGeom>
          <a:noFill/>
          <a:ln>
            <a:noFill/>
          </a:ln>
        </p:spPr>
      </p:pic>
      <p:pic>
        <p:nvPicPr>
          <p:cNvPr descr="FD002615.png" id="519" name="Shape 519"/>
          <p:cNvPicPr preferRelativeResize="0"/>
          <p:nvPr/>
        </p:nvPicPr>
        <p:blipFill rotWithShape="1">
          <a:blip r:embed="rId4">
            <a:alphaModFix/>
          </a:blip>
          <a:srcRect b="0" l="0" r="0" t="0"/>
          <a:stretch/>
        </p:blipFill>
        <p:spPr>
          <a:xfrm>
            <a:off x="1385887" y="2657475"/>
            <a:ext cx="2076449" cy="3717925"/>
          </a:xfrm>
          <a:prstGeom prst="rect">
            <a:avLst/>
          </a:prstGeom>
          <a:noFill/>
          <a:ln>
            <a:noFill/>
          </a:ln>
        </p:spPr>
      </p:pic>
      <p:pic>
        <p:nvPicPr>
          <p:cNvPr descr="stk19975boj.png" id="520" name="Shape 520"/>
          <p:cNvPicPr preferRelativeResize="0"/>
          <p:nvPr/>
        </p:nvPicPr>
        <p:blipFill rotWithShape="1">
          <a:blip r:embed="rId5">
            <a:alphaModFix/>
          </a:blip>
          <a:srcRect b="0" l="0" r="0" t="0"/>
          <a:stretch/>
        </p:blipFill>
        <p:spPr>
          <a:xfrm>
            <a:off x="3605212" y="3438525"/>
            <a:ext cx="2058987" cy="2768599"/>
          </a:xfrm>
          <a:prstGeom prst="rect">
            <a:avLst/>
          </a:prstGeom>
          <a:noFill/>
          <a:ln>
            <a:noFill/>
          </a:ln>
        </p:spPr>
      </p:pic>
      <p:sp>
        <p:nvSpPr>
          <p:cNvPr id="521" name="Shape 521"/>
          <p:cNvSpPr txBox="1"/>
          <p:nvPr/>
        </p:nvSpPr>
        <p:spPr>
          <a:xfrm>
            <a:off x="3914775" y="5429250"/>
            <a:ext cx="1438275"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Full pay kids!</a:t>
            </a:r>
          </a:p>
        </p:txBody>
      </p:sp>
      <p:sp>
        <p:nvSpPr>
          <p:cNvPr id="522" name="Shape 522"/>
          <p:cNvSpPr txBox="1"/>
          <p:nvPr/>
        </p:nvSpPr>
        <p:spPr>
          <a:xfrm>
            <a:off x="1509712" y="4225925"/>
            <a:ext cx="1716086" cy="3682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Maximize Yield!</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sp>
        <p:nvSpPr>
          <p:cNvPr id="527" name="Shape 52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The Early Advantage</a:t>
            </a:r>
          </a:p>
        </p:txBody>
      </p:sp>
      <p:graphicFrame>
        <p:nvGraphicFramePr>
          <p:cNvPr id="528" name="Shape 528"/>
          <p:cNvGraphicFramePr/>
          <p:nvPr/>
        </p:nvGraphicFramePr>
        <p:xfrm>
          <a:off x="1657350" y="1887536"/>
          <a:ext cx="3000000" cy="3000000"/>
        </p:xfrm>
        <a:graphic>
          <a:graphicData uri="http://schemas.openxmlformats.org/drawingml/2006/table">
            <a:tbl>
              <a:tblPr>
                <a:noFill/>
                <a:tableStyleId>{699BA59B-0292-4B79-82AD-F69A4C023946}</a:tableStyleId>
              </a:tblPr>
              <a:tblGrid>
                <a:gridCol w="2193925"/>
                <a:gridCol w="1246175"/>
                <a:gridCol w="1370000"/>
                <a:gridCol w="1450975"/>
              </a:tblGrid>
              <a:tr h="971550">
                <a:tc>
                  <a:txBody>
                    <a:bodyPr>
                      <a:noAutofit/>
                    </a:bodyPr>
                    <a:lstStyle/>
                    <a:p>
                      <a:pPr indent="0" lvl="0" marL="0" marR="0" rtl="0" algn="l">
                        <a:lnSpc>
                          <a:spcPct val="100000"/>
                        </a:lnSpc>
                        <a:spcBef>
                          <a:spcPts val="0"/>
                        </a:spcBef>
                        <a:spcAft>
                          <a:spcPts val="0"/>
                        </a:spcAft>
                        <a:buClr>
                          <a:srgbClr val="000000"/>
                        </a:buClr>
                        <a:buSzPct val="25000"/>
                        <a:buFont typeface="Arial"/>
                        <a:buNone/>
                      </a:pPr>
                      <a:r>
                        <a:rPr b="0" i="0" lang="en-US" sz="1500" u="none">
                          <a:solidFill>
                            <a:srgbClr val="000000"/>
                          </a:solidFill>
                          <a:latin typeface="Arial"/>
                          <a:ea typeface="Arial"/>
                          <a:cs typeface="Arial"/>
                          <a:sym typeface="Arial"/>
                        </a:rPr>
                        <a:t> </a:t>
                      </a:r>
                    </a:p>
                  </a:txBody>
                  <a:tcPr marT="10550" marB="0" marR="10550" marL="1055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Accepted Early</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Accepted</a:t>
                      </a:r>
                    </a:p>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Regular</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300" u="none">
                          <a:solidFill>
                            <a:srgbClr val="FFFFFF"/>
                          </a:solidFill>
                          <a:latin typeface="Calibri"/>
                          <a:ea typeface="Calibri"/>
                          <a:cs typeface="Calibri"/>
                          <a:sym typeface="Calibri"/>
                        </a:rPr>
                        <a:t> Net Gain of Early</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4635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Brown ED</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19%</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8%</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238%</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431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Columbia ED</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20%</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6%</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321%</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4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Cornell ED</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37%</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14%</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258%</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4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Dartmouth ED</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26%</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8%</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322%</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4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Harvard SCEA</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21%</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6%</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350%</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431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Penn ED</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*25%</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9%</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278%</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4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Princeton SCEA</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19%</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5%</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380%</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4302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Yale SCEA</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16%</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5%</a:t>
                      </a:r>
                    </a:p>
                  </a:txBody>
                  <a:tcPr marT="10550" marB="0" marR="10550" marL="10550" anchor="ctr">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320%</a:t>
                      </a:r>
                    </a:p>
                  </a:txBody>
                  <a:tcPr marT="10550" marB="0" marR="10550" marL="1055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“Early Decision is a path paved with Gold”</a:t>
            </a:r>
          </a:p>
        </p:txBody>
      </p:sp>
      <p:pic>
        <p:nvPicPr>
          <p:cNvPr descr="yellow-brick-road-oz-ss-1920" id="534" name="Shape 534"/>
          <p:cNvPicPr preferRelativeResize="0"/>
          <p:nvPr/>
        </p:nvPicPr>
        <p:blipFill rotWithShape="1">
          <a:blip r:embed="rId3">
            <a:alphaModFix/>
          </a:blip>
          <a:srcRect b="0" l="0" r="0" t="0"/>
          <a:stretch/>
        </p:blipFill>
        <p:spPr>
          <a:xfrm>
            <a:off x="1939925" y="1876425"/>
            <a:ext cx="5400675" cy="3038475"/>
          </a:xfrm>
          <a:prstGeom prst="rect">
            <a:avLst/>
          </a:prstGeom>
          <a:noFill/>
          <a:ln>
            <a:noFill/>
          </a:ln>
        </p:spPr>
      </p:pic>
      <p:grpSp>
        <p:nvGrpSpPr>
          <p:cNvPr id="535" name="Shape 535"/>
          <p:cNvGrpSpPr/>
          <p:nvPr/>
        </p:nvGrpSpPr>
        <p:grpSpPr>
          <a:xfrm>
            <a:off x="1116012" y="4986337"/>
            <a:ext cx="7100887" cy="1566861"/>
            <a:chOff x="1116012" y="4986337"/>
            <a:chExt cx="7100887" cy="1566861"/>
          </a:xfrm>
        </p:grpSpPr>
        <p:pic>
          <p:nvPicPr>
            <p:cNvPr id="536" name="Shape 536"/>
            <p:cNvPicPr preferRelativeResize="0"/>
            <p:nvPr/>
          </p:nvPicPr>
          <p:blipFill rotWithShape="1">
            <a:blip r:embed="rId4">
              <a:alphaModFix/>
            </a:blip>
            <a:srcRect b="0" l="0" r="0" t="0"/>
            <a:stretch/>
          </p:blipFill>
          <p:spPr>
            <a:xfrm>
              <a:off x="1116012" y="4986337"/>
              <a:ext cx="7100887" cy="1566861"/>
            </a:xfrm>
            <a:prstGeom prst="rect">
              <a:avLst/>
            </a:prstGeom>
            <a:noFill/>
            <a:ln>
              <a:noFill/>
            </a:ln>
          </p:spPr>
        </p:pic>
        <p:sp>
          <p:nvSpPr>
            <p:cNvPr id="537" name="Shape 537"/>
            <p:cNvSpPr txBox="1"/>
            <p:nvPr/>
          </p:nvSpPr>
          <p:spPr>
            <a:xfrm>
              <a:off x="1362075" y="5232400"/>
              <a:ext cx="6610349" cy="10779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3200" u="none">
                  <a:solidFill>
                    <a:srgbClr val="000000"/>
                  </a:solidFill>
                  <a:latin typeface="Calibri"/>
                  <a:ea typeface="Calibri"/>
                  <a:cs typeface="Calibri"/>
                  <a:sym typeface="Calibri"/>
                </a:rPr>
                <a:t>Full pay ED students subsidize financial aid for regular admission pool</a:t>
              </a: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1" name="Shape 541"/>
        <p:cNvGrpSpPr/>
        <p:nvPr/>
      </p:nvGrpSpPr>
      <p:grpSpPr>
        <a:xfrm>
          <a:off x="0" y="0"/>
          <a:ext cx="0" cy="0"/>
          <a:chOff x="0" y="0"/>
          <a:chExt cx="0" cy="0"/>
        </a:xfrm>
      </p:grpSpPr>
      <p:sp>
        <p:nvSpPr>
          <p:cNvPr id="542" name="Shape 54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ED: Breaking the 50% barrier!</a:t>
            </a:r>
          </a:p>
        </p:txBody>
      </p:sp>
      <p:sp>
        <p:nvSpPr>
          <p:cNvPr id="543" name="Shape 543"/>
          <p:cNvSpPr txBox="1"/>
          <p:nvPr>
            <p:ph idx="1" type="body"/>
          </p:nvPr>
        </p:nvSpPr>
        <p:spPr>
          <a:xfrm>
            <a:off x="457200" y="1833561"/>
            <a:ext cx="6553200" cy="2239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Penn hits 54% ED!  Eric Furda, Dean of Admissions, was tired of losing kids to Chicago, Vandy, Stanford, Southern Cal.  </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Gives permission to schools like Duke </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(47%) and Northwestern (45%) to cross over</a:t>
            </a:r>
          </a:p>
        </p:txBody>
      </p:sp>
      <p:pic>
        <p:nvPicPr>
          <p:cNvPr descr="http://www.printinghub.org/wp-content/uploads/2013/05/barrier-668x307.jpg" id="544" name="Shape 544"/>
          <p:cNvPicPr preferRelativeResize="0"/>
          <p:nvPr/>
        </p:nvPicPr>
        <p:blipFill rotWithShape="1">
          <a:blip r:embed="rId3">
            <a:alphaModFix/>
          </a:blip>
          <a:srcRect b="0" l="0" r="0" t="0"/>
          <a:stretch/>
        </p:blipFill>
        <p:spPr>
          <a:xfrm>
            <a:off x="2346325" y="4265612"/>
            <a:ext cx="4200524" cy="1930399"/>
          </a:xfrm>
          <a:prstGeom prst="rect">
            <a:avLst/>
          </a:prstGeom>
          <a:noFill/>
          <a:ln>
            <a:noFill/>
          </a:ln>
        </p:spPr>
      </p:pic>
      <p:pic>
        <p:nvPicPr>
          <p:cNvPr descr="http://www.upenn.edu/pennnews/sites/default/files/imagecache/large_news_photo/news/images/hires/furda.jpg" id="545" name="Shape 545"/>
          <p:cNvPicPr preferRelativeResize="0"/>
          <p:nvPr/>
        </p:nvPicPr>
        <p:blipFill rotWithShape="1">
          <a:blip r:embed="rId4">
            <a:alphaModFix/>
          </a:blip>
          <a:srcRect b="0" l="0" r="0" t="0"/>
          <a:stretch/>
        </p:blipFill>
        <p:spPr>
          <a:xfrm>
            <a:off x="8094661" y="2287586"/>
            <a:ext cx="804861" cy="1209675"/>
          </a:xfrm>
          <a:prstGeom prst="rect">
            <a:avLst/>
          </a:prstGeom>
          <a:noFill/>
          <a:ln>
            <a:noFill/>
          </a:ln>
        </p:spPr>
      </p:pic>
      <p:sp>
        <p:nvSpPr>
          <p:cNvPr id="546" name="Shape 546"/>
          <p:cNvSpPr/>
          <p:nvPr/>
        </p:nvSpPr>
        <p:spPr>
          <a:xfrm>
            <a:off x="6438900" y="2005011"/>
            <a:ext cx="1504949" cy="887411"/>
          </a:xfrm>
          <a:prstGeom prst="wedgeEllipseCallout">
            <a:avLst>
              <a:gd fmla="val 26085" name="adj1"/>
              <a:gd fmla="val 18897"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Go big or go home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0" name="Shape 550"/>
        <p:cNvGrpSpPr/>
        <p:nvPr/>
      </p:nvGrpSpPr>
      <p:grpSpPr>
        <a:xfrm>
          <a:off x="0" y="0"/>
          <a:ext cx="0" cy="0"/>
          <a:chOff x="0" y="0"/>
          <a:chExt cx="0" cy="0"/>
        </a:xfrm>
      </p:grpSpPr>
      <p:sp>
        <p:nvSpPr>
          <p:cNvPr id="551" name="Shape 551"/>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And Early is getting earlier and earlier!</a:t>
            </a:r>
          </a:p>
        </p:txBody>
      </p:sp>
      <p:sp>
        <p:nvSpPr>
          <p:cNvPr id="552" name="Shape 552"/>
          <p:cNvSpPr txBox="1"/>
          <p:nvPr>
            <p:ph idx="1" type="body"/>
          </p:nvPr>
        </p:nvSpPr>
        <p:spPr>
          <a:xfrm>
            <a:off x="457200" y="1833561"/>
            <a:ext cx="8229600" cy="24749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October 15 application deadlines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Junior night moves earlier in the Calendar</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College kickoff in November of Junior Year</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Harder to have substantive meetings in January, by which time many college lists are done!</a:t>
            </a:r>
          </a:p>
        </p:txBody>
      </p:sp>
      <p:pic>
        <p:nvPicPr>
          <p:cNvPr descr="http://www.calendarpedia.com/images/school/2015-2016-school-calendar-l.png" id="553" name="Shape 553"/>
          <p:cNvPicPr preferRelativeResize="0"/>
          <p:nvPr/>
        </p:nvPicPr>
        <p:blipFill rotWithShape="1">
          <a:blip r:embed="rId3">
            <a:alphaModFix/>
          </a:blip>
          <a:srcRect b="0" l="0" r="0" t="0"/>
          <a:stretch/>
        </p:blipFill>
        <p:spPr>
          <a:xfrm>
            <a:off x="3086100" y="4451350"/>
            <a:ext cx="2381249" cy="1900237"/>
          </a:xfrm>
          <a:prstGeom prst="rect">
            <a:avLst/>
          </a:prstGeom>
          <a:noFill/>
          <a:ln>
            <a:noFill/>
          </a:ln>
        </p:spPr>
      </p:pic>
      <p:sp>
        <p:nvSpPr>
          <p:cNvPr id="554" name="Shape 554"/>
          <p:cNvSpPr/>
          <p:nvPr/>
        </p:nvSpPr>
        <p:spPr>
          <a:xfrm>
            <a:off x="4867275" y="4443412"/>
            <a:ext cx="693737" cy="684211"/>
          </a:xfrm>
          <a:prstGeom prst="ellipse">
            <a:avLst/>
          </a:prstGeom>
          <a:noFill/>
          <a:ln cap="flat" cmpd="sng" w="254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555" name="Shape 555"/>
          <p:cNvSpPr txBox="1"/>
          <p:nvPr/>
        </p:nvSpPr>
        <p:spPr>
          <a:xfrm>
            <a:off x="5611812" y="4667250"/>
            <a:ext cx="1128711"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Jr. Kickoff!</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pic>
        <p:nvPicPr>
          <p:cNvPr descr="http://www.tufts.edu/home/get_to_know_tufts/history/jumbo/jumbo_200_new.jpg" id="560" name="Shape 560"/>
          <p:cNvPicPr preferRelativeResize="0"/>
          <p:nvPr/>
        </p:nvPicPr>
        <p:blipFill rotWithShape="1">
          <a:blip r:embed="rId3">
            <a:alphaModFix/>
          </a:blip>
          <a:srcRect b="0" l="0" r="0" t="0"/>
          <a:stretch/>
        </p:blipFill>
        <p:spPr>
          <a:xfrm>
            <a:off x="5607050" y="4225925"/>
            <a:ext cx="1427162" cy="1577975"/>
          </a:xfrm>
          <a:prstGeom prst="rect">
            <a:avLst/>
          </a:prstGeom>
          <a:noFill/>
          <a:ln>
            <a:noFill/>
          </a:ln>
        </p:spPr>
      </p:pic>
      <p:sp>
        <p:nvSpPr>
          <p:cNvPr id="561" name="Shape 561"/>
          <p:cNvSpPr txBox="1"/>
          <p:nvPr/>
        </p:nvSpPr>
        <p:spPr>
          <a:xfrm>
            <a:off x="5176837" y="5795962"/>
            <a:ext cx="2371725"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Already closed its WL!</a:t>
            </a:r>
          </a:p>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Backup school no more</a:t>
            </a:r>
          </a:p>
        </p:txBody>
      </p:sp>
      <p:sp>
        <p:nvSpPr>
          <p:cNvPr id="562" name="Shape 56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100" u="none" cap="none" strike="noStrike">
                <a:solidFill>
                  <a:schemeClr val="dk1"/>
                </a:solidFill>
                <a:latin typeface="Carme"/>
                <a:ea typeface="Carme"/>
                <a:cs typeface="Carme"/>
                <a:sym typeface="Carme"/>
              </a:rPr>
              <a:t>Some schools may move away from wait lists</a:t>
            </a:r>
          </a:p>
        </p:txBody>
      </p:sp>
      <p:sp>
        <p:nvSpPr>
          <p:cNvPr id="563" name="Shape 563"/>
          <p:cNvSpPr txBox="1"/>
          <p:nvPr/>
        </p:nvSpPr>
        <p:spPr>
          <a:xfrm>
            <a:off x="612775" y="2281236"/>
            <a:ext cx="2668586" cy="760411"/>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Increased Early</a:t>
            </a:r>
          </a:p>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Applications</a:t>
            </a:r>
          </a:p>
        </p:txBody>
      </p:sp>
      <p:sp>
        <p:nvSpPr>
          <p:cNvPr id="564" name="Shape 564"/>
          <p:cNvSpPr/>
          <p:nvPr/>
        </p:nvSpPr>
        <p:spPr>
          <a:xfrm>
            <a:off x="1336675" y="3073400"/>
            <a:ext cx="1301749" cy="795337"/>
          </a:xfrm>
          <a:custGeom>
            <a:pathLst>
              <a:path extrusionOk="0" h="120000" w="120000">
                <a:moveTo>
                  <a:pt x="15905" y="45888"/>
                </a:moveTo>
                <a:lnTo>
                  <a:pt x="51369" y="45888"/>
                </a:lnTo>
                <a:lnTo>
                  <a:pt x="51369" y="15906"/>
                </a:lnTo>
                <a:lnTo>
                  <a:pt x="68630" y="15906"/>
                </a:lnTo>
                <a:lnTo>
                  <a:pt x="68630" y="45888"/>
                </a:lnTo>
                <a:lnTo>
                  <a:pt x="104094" y="45888"/>
                </a:lnTo>
                <a:lnTo>
                  <a:pt x="104094" y="74111"/>
                </a:lnTo>
                <a:lnTo>
                  <a:pt x="68630" y="74111"/>
                </a:lnTo>
                <a:lnTo>
                  <a:pt x="68630" y="104093"/>
                </a:lnTo>
                <a:lnTo>
                  <a:pt x="51369" y="104093"/>
                </a:lnTo>
                <a:lnTo>
                  <a:pt x="51369" y="74111"/>
                </a:lnTo>
                <a:lnTo>
                  <a:pt x="15905" y="74111"/>
                </a:lnTo>
                <a:lnTo>
                  <a:pt x="15905" y="45888"/>
                </a:lnTo>
                <a:close/>
              </a:path>
            </a:pathLst>
          </a:cu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00000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565" name="Shape 565"/>
          <p:cNvSpPr txBox="1"/>
          <p:nvPr/>
        </p:nvSpPr>
        <p:spPr>
          <a:xfrm>
            <a:off x="612775" y="3898900"/>
            <a:ext cx="2668586" cy="741361"/>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Enrollment Management</a:t>
            </a:r>
          </a:p>
        </p:txBody>
      </p:sp>
      <p:sp>
        <p:nvSpPr>
          <p:cNvPr id="566" name="Shape 566"/>
          <p:cNvSpPr/>
          <p:nvPr/>
        </p:nvSpPr>
        <p:spPr>
          <a:xfrm>
            <a:off x="1316037" y="4667250"/>
            <a:ext cx="1389061" cy="742949"/>
          </a:xfrm>
          <a:custGeom>
            <a:pathLst>
              <a:path extrusionOk="0" h="120000" w="120000">
                <a:moveTo>
                  <a:pt x="15906" y="24719"/>
                </a:moveTo>
                <a:lnTo>
                  <a:pt x="104093" y="24719"/>
                </a:lnTo>
                <a:lnTo>
                  <a:pt x="104093" y="52943"/>
                </a:lnTo>
                <a:lnTo>
                  <a:pt x="15906" y="52943"/>
                </a:lnTo>
                <a:lnTo>
                  <a:pt x="15906" y="24719"/>
                </a:lnTo>
                <a:close/>
                <a:moveTo>
                  <a:pt x="15906" y="67056"/>
                </a:moveTo>
                <a:lnTo>
                  <a:pt x="104093" y="67056"/>
                </a:lnTo>
                <a:lnTo>
                  <a:pt x="104093" y="95280"/>
                </a:lnTo>
                <a:lnTo>
                  <a:pt x="15906" y="95280"/>
                </a:lnTo>
                <a:lnTo>
                  <a:pt x="15906" y="67056"/>
                </a:lnTo>
                <a:close/>
              </a:path>
            </a:pathLst>
          </a:cu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00000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567" name="Shape 567"/>
          <p:cNvSpPr txBox="1"/>
          <p:nvPr/>
        </p:nvSpPr>
        <p:spPr>
          <a:xfrm>
            <a:off x="612775" y="5410200"/>
            <a:ext cx="2668586" cy="53657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Higher Yield</a:t>
            </a:r>
          </a:p>
        </p:txBody>
      </p:sp>
      <p:sp>
        <p:nvSpPr>
          <p:cNvPr id="568" name="Shape 568"/>
          <p:cNvSpPr/>
          <p:nvPr/>
        </p:nvSpPr>
        <p:spPr>
          <a:xfrm flipH="1" rot="5400000">
            <a:off x="2543175" y="4059237"/>
            <a:ext cx="2244724" cy="273049"/>
          </a:xfrm>
          <a:prstGeom prst="triangle">
            <a:avLst>
              <a:gd fmla="val 500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569" name="Shape 569"/>
          <p:cNvSpPr txBox="1"/>
          <p:nvPr/>
        </p:nvSpPr>
        <p:spPr>
          <a:xfrm>
            <a:off x="4217987" y="2151061"/>
            <a:ext cx="4244974" cy="563562"/>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Decreased Reliance on Wait lists </a:t>
            </a:r>
          </a:p>
        </p:txBody>
      </p:sp>
      <p:pic>
        <p:nvPicPr>
          <p:cNvPr descr="http://1.bp.blogspot.com/-4ZruNj_uqdI/TaX9v15GbiI/AAAAAAAAAqc/NBq6OCGoyBg/s320/UVA_logo.jpg" id="570" name="Shape 570"/>
          <p:cNvPicPr preferRelativeResize="0"/>
          <p:nvPr/>
        </p:nvPicPr>
        <p:blipFill rotWithShape="1">
          <a:blip r:embed="rId4">
            <a:alphaModFix/>
          </a:blip>
          <a:srcRect b="0" l="0" r="0" t="0"/>
          <a:stretch/>
        </p:blipFill>
        <p:spPr>
          <a:xfrm>
            <a:off x="4327525" y="3141661"/>
            <a:ext cx="1462086" cy="1096961"/>
          </a:xfrm>
          <a:prstGeom prst="rect">
            <a:avLst/>
          </a:prstGeom>
          <a:noFill/>
          <a:ln>
            <a:noFill/>
          </a:ln>
        </p:spPr>
      </p:pic>
      <p:sp>
        <p:nvSpPr>
          <p:cNvPr id="571" name="Shape 571"/>
          <p:cNvSpPr txBox="1"/>
          <p:nvPr/>
        </p:nvSpPr>
        <p:spPr>
          <a:xfrm>
            <a:off x="4156075" y="4297362"/>
            <a:ext cx="170973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May not use WL</a:t>
            </a:r>
          </a:p>
        </p:txBody>
      </p:sp>
      <p:pic>
        <p:nvPicPr>
          <p:cNvPr descr="http://content.sportslogos.net/logos/33/800/full/2580.gif" id="572" name="Shape 572"/>
          <p:cNvPicPr preferRelativeResize="0"/>
          <p:nvPr/>
        </p:nvPicPr>
        <p:blipFill rotWithShape="1">
          <a:blip r:embed="rId5">
            <a:alphaModFix/>
          </a:blip>
          <a:srcRect b="0" l="0" r="0" t="0"/>
          <a:stretch/>
        </p:blipFill>
        <p:spPr>
          <a:xfrm>
            <a:off x="6992936" y="3073400"/>
            <a:ext cx="1470024" cy="1314449"/>
          </a:xfrm>
          <a:prstGeom prst="rect">
            <a:avLst/>
          </a:prstGeom>
          <a:noFill/>
          <a:ln>
            <a:noFill/>
          </a:ln>
        </p:spPr>
      </p:pic>
      <p:sp>
        <p:nvSpPr>
          <p:cNvPr id="573" name="Shape 573"/>
          <p:cNvSpPr txBox="1"/>
          <p:nvPr/>
        </p:nvSpPr>
        <p:spPr>
          <a:xfrm>
            <a:off x="6851650" y="4387850"/>
            <a:ext cx="170973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May not use WL</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7" name="Shape 577"/>
        <p:cNvGrpSpPr/>
        <p:nvPr/>
      </p:nvGrpSpPr>
      <p:grpSpPr>
        <a:xfrm>
          <a:off x="0" y="0"/>
          <a:ext cx="0" cy="0"/>
          <a:chOff x="0" y="0"/>
          <a:chExt cx="0" cy="0"/>
        </a:xfrm>
      </p:grpSpPr>
      <p:sp>
        <p:nvSpPr>
          <p:cNvPr id="578" name="Shape 578"/>
          <p:cNvSpPr txBox="1"/>
          <p:nvPr>
            <p:ph type="title"/>
          </p:nvPr>
        </p:nvSpPr>
        <p:spPr>
          <a:xfrm>
            <a:off x="457200" y="12541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Curricular strength will be more important than ever</a:t>
            </a:r>
          </a:p>
        </p:txBody>
      </p:sp>
      <p:pic>
        <p:nvPicPr>
          <p:cNvPr descr="https://upload.wikimedia.org/wikipedia/commons/thumb/f/f5/AP_Exams_Taken_in_2013.svg/2000px-AP_Exams_Taken_in_2013.svg.png" id="579" name="Shape 579"/>
          <p:cNvPicPr preferRelativeResize="0"/>
          <p:nvPr/>
        </p:nvPicPr>
        <p:blipFill rotWithShape="1">
          <a:blip r:embed="rId3">
            <a:alphaModFix/>
          </a:blip>
          <a:srcRect b="0" l="0" r="0" t="0"/>
          <a:stretch/>
        </p:blipFill>
        <p:spPr>
          <a:xfrm>
            <a:off x="350837" y="2193925"/>
            <a:ext cx="5546724" cy="4286250"/>
          </a:xfrm>
          <a:prstGeom prst="rect">
            <a:avLst/>
          </a:prstGeom>
          <a:noFill/>
          <a:ln>
            <a:noFill/>
          </a:ln>
        </p:spPr>
      </p:pic>
      <p:grpSp>
        <p:nvGrpSpPr>
          <p:cNvPr id="580" name="Shape 580"/>
          <p:cNvGrpSpPr/>
          <p:nvPr/>
        </p:nvGrpSpPr>
        <p:grpSpPr>
          <a:xfrm>
            <a:off x="6003925" y="2773361"/>
            <a:ext cx="3127374" cy="2981325"/>
            <a:chOff x="6003925" y="2773361"/>
            <a:chExt cx="3127374" cy="2981325"/>
          </a:xfrm>
        </p:grpSpPr>
        <p:pic>
          <p:nvPicPr>
            <p:cNvPr id="581" name="Shape 581"/>
            <p:cNvPicPr preferRelativeResize="0"/>
            <p:nvPr/>
          </p:nvPicPr>
          <p:blipFill rotWithShape="1">
            <a:blip r:embed="rId4">
              <a:alphaModFix/>
            </a:blip>
            <a:srcRect b="0" l="0" r="0" t="0"/>
            <a:stretch/>
          </p:blipFill>
          <p:spPr>
            <a:xfrm>
              <a:off x="6003925" y="2773361"/>
              <a:ext cx="3127374" cy="2981325"/>
            </a:xfrm>
            <a:prstGeom prst="rect">
              <a:avLst/>
            </a:prstGeom>
            <a:noFill/>
            <a:ln>
              <a:noFill/>
            </a:ln>
          </p:spPr>
        </p:pic>
        <p:sp>
          <p:nvSpPr>
            <p:cNvPr id="582" name="Shape 582"/>
            <p:cNvSpPr txBox="1"/>
            <p:nvPr/>
          </p:nvSpPr>
          <p:spPr>
            <a:xfrm>
              <a:off x="6248400" y="3016250"/>
              <a:ext cx="2640011" cy="24923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More focus on APs and IB classes and Dual Enrollment College Level Classes</a:t>
              </a: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6" name="Shape 586"/>
        <p:cNvGrpSpPr/>
        <p:nvPr/>
      </p:nvGrpSpPr>
      <p:grpSpPr>
        <a:xfrm>
          <a:off x="0" y="0"/>
          <a:ext cx="0" cy="0"/>
          <a:chOff x="0" y="0"/>
          <a:chExt cx="0" cy="0"/>
        </a:xfrm>
      </p:grpSpPr>
      <p:sp>
        <p:nvSpPr>
          <p:cNvPr id="587" name="Shape 58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New Application for 2016</a:t>
            </a:r>
          </a:p>
        </p:txBody>
      </p:sp>
      <p:pic>
        <p:nvPicPr>
          <p:cNvPr descr="http://news.psu.edu/sites/default/files/styles/threshold-992/public/coalition-vertical.jpg?itok=rIXYGVXF" id="588" name="Shape 588"/>
          <p:cNvPicPr preferRelativeResize="0"/>
          <p:nvPr/>
        </p:nvPicPr>
        <p:blipFill rotWithShape="1">
          <a:blip r:embed="rId3">
            <a:alphaModFix/>
          </a:blip>
          <a:srcRect b="0" l="0" r="0" t="0"/>
          <a:stretch/>
        </p:blipFill>
        <p:spPr>
          <a:xfrm>
            <a:off x="2001836" y="1903411"/>
            <a:ext cx="4959350" cy="3059111"/>
          </a:xfrm>
          <a:prstGeom prst="rect">
            <a:avLst/>
          </a:prstGeom>
          <a:noFill/>
          <a:ln>
            <a:noFill/>
          </a:ln>
        </p:spPr>
      </p:pic>
      <p:pic>
        <p:nvPicPr>
          <p:cNvPr descr="https://upload.wikimedia.org/wikipedia/commons/thumb/3/36/University_of_Florida_Logo.svg/2000px-University_of_Florida_Logo.svg.png" id="589" name="Shape 589"/>
          <p:cNvPicPr preferRelativeResize="0"/>
          <p:nvPr/>
        </p:nvPicPr>
        <p:blipFill rotWithShape="1">
          <a:blip r:embed="rId4">
            <a:alphaModFix/>
          </a:blip>
          <a:srcRect b="0" l="0" r="0" t="0"/>
          <a:stretch/>
        </p:blipFill>
        <p:spPr>
          <a:xfrm>
            <a:off x="461962" y="5657850"/>
            <a:ext cx="2555875" cy="476249"/>
          </a:xfrm>
          <a:prstGeom prst="rect">
            <a:avLst/>
          </a:prstGeom>
          <a:noFill/>
          <a:ln>
            <a:noFill/>
          </a:ln>
        </p:spPr>
      </p:pic>
      <p:pic>
        <p:nvPicPr>
          <p:cNvPr descr="http://www.mse.umd.edu/sites/default/files/images/logos/UMD-logo.jpg" id="590" name="Shape 590"/>
          <p:cNvPicPr preferRelativeResize="0"/>
          <p:nvPr/>
        </p:nvPicPr>
        <p:blipFill rotWithShape="1">
          <a:blip r:embed="rId5">
            <a:alphaModFix/>
          </a:blip>
          <a:srcRect b="0" l="0" r="0" t="0"/>
          <a:stretch/>
        </p:blipFill>
        <p:spPr>
          <a:xfrm>
            <a:off x="6281737" y="5649912"/>
            <a:ext cx="2689224" cy="498475"/>
          </a:xfrm>
          <a:prstGeom prst="rect">
            <a:avLst/>
          </a:prstGeom>
          <a:noFill/>
          <a:ln>
            <a:noFill/>
          </a:ln>
        </p:spPr>
      </p:pic>
      <p:pic>
        <p:nvPicPr>
          <p:cNvPr descr="http://students.washington.edu/habitat/images/UW_NewLogo.jpg" id="591" name="Shape 591"/>
          <p:cNvPicPr preferRelativeResize="0"/>
          <p:nvPr/>
        </p:nvPicPr>
        <p:blipFill rotWithShape="1">
          <a:blip r:embed="rId6">
            <a:alphaModFix/>
          </a:blip>
          <a:srcRect b="0" l="0" r="0" t="0"/>
          <a:stretch/>
        </p:blipFill>
        <p:spPr>
          <a:xfrm>
            <a:off x="3438525" y="5632450"/>
            <a:ext cx="2559050" cy="533399"/>
          </a:xfrm>
          <a:prstGeom prst="rect">
            <a:avLst/>
          </a:prstGeom>
          <a:noFill/>
          <a:ln>
            <a:noFill/>
          </a:ln>
        </p:spPr>
      </p:pic>
      <p:sp>
        <p:nvSpPr>
          <p:cNvPr id="592" name="Shape 592"/>
          <p:cNvSpPr txBox="1"/>
          <p:nvPr/>
        </p:nvSpPr>
        <p:spPr>
          <a:xfrm>
            <a:off x="61911" y="5013325"/>
            <a:ext cx="9009062"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90+ members of the Coalition.  Coalition Application exclusively used by the following schools: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6" name="Shape 596"/>
        <p:cNvGrpSpPr/>
        <p:nvPr/>
      </p:nvGrpSpPr>
      <p:grpSpPr>
        <a:xfrm>
          <a:off x="0" y="0"/>
          <a:ext cx="0" cy="0"/>
          <a:chOff x="0" y="0"/>
          <a:chExt cx="0" cy="0"/>
        </a:xfrm>
      </p:grpSpPr>
      <p:sp>
        <p:nvSpPr>
          <p:cNvPr id="597" name="Shape 59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We will see more Test-Optional schools</a:t>
            </a:r>
          </a:p>
        </p:txBody>
      </p:sp>
      <p:pic>
        <p:nvPicPr>
          <p:cNvPr descr="http://hoopniks.com/wp-content/uploads/2010/12/WakeForest1.jpg" id="598" name="Shape 598"/>
          <p:cNvPicPr preferRelativeResize="0"/>
          <p:nvPr/>
        </p:nvPicPr>
        <p:blipFill rotWithShape="1">
          <a:blip r:embed="rId3">
            <a:alphaModFix/>
          </a:blip>
          <a:srcRect b="0" l="0" r="0" t="0"/>
          <a:stretch/>
        </p:blipFill>
        <p:spPr>
          <a:xfrm>
            <a:off x="3759200" y="1816100"/>
            <a:ext cx="2098674" cy="1466850"/>
          </a:xfrm>
          <a:prstGeom prst="rect">
            <a:avLst/>
          </a:prstGeom>
          <a:noFill/>
          <a:ln>
            <a:noFill/>
          </a:ln>
        </p:spPr>
      </p:pic>
      <p:pic>
        <p:nvPicPr>
          <p:cNvPr descr="http://www.communityadvocate.com/wp-content/uploads/2012/02/wpi_logo.gif" id="599" name="Shape 599"/>
          <p:cNvPicPr preferRelativeResize="0"/>
          <p:nvPr/>
        </p:nvPicPr>
        <p:blipFill rotWithShape="1">
          <a:blip r:embed="rId4">
            <a:alphaModFix/>
          </a:blip>
          <a:srcRect b="0" l="0" r="0" t="0"/>
          <a:stretch/>
        </p:blipFill>
        <p:spPr>
          <a:xfrm>
            <a:off x="2305050" y="3140075"/>
            <a:ext cx="1555750" cy="1555750"/>
          </a:xfrm>
          <a:prstGeom prst="rect">
            <a:avLst/>
          </a:prstGeom>
          <a:noFill/>
          <a:ln>
            <a:noFill/>
          </a:ln>
        </p:spPr>
      </p:pic>
      <p:pic>
        <p:nvPicPr>
          <p:cNvPr descr="http://graphics.fansonly.com/photos/schools/amer/sports/genrel/auto_player/625061.jpeg" id="600" name="Shape 600"/>
          <p:cNvPicPr preferRelativeResize="0"/>
          <p:nvPr/>
        </p:nvPicPr>
        <p:blipFill rotWithShape="1">
          <a:blip r:embed="rId5">
            <a:alphaModFix/>
          </a:blip>
          <a:srcRect b="0" l="0" r="0" t="0"/>
          <a:stretch/>
        </p:blipFill>
        <p:spPr>
          <a:xfrm>
            <a:off x="365125" y="2160586"/>
            <a:ext cx="1754187" cy="1552575"/>
          </a:xfrm>
          <a:prstGeom prst="rect">
            <a:avLst/>
          </a:prstGeom>
          <a:noFill/>
          <a:ln>
            <a:noFill/>
          </a:ln>
        </p:spPr>
      </p:pic>
      <p:pic>
        <p:nvPicPr>
          <p:cNvPr descr="https://www.cappex.com/assets/c-130697/logos/wesleyan-university_2013-10-02_09-30-46.103.jpg" id="601" name="Shape 601"/>
          <p:cNvPicPr preferRelativeResize="0"/>
          <p:nvPr/>
        </p:nvPicPr>
        <p:blipFill rotWithShape="1">
          <a:blip r:embed="rId6">
            <a:alphaModFix/>
          </a:blip>
          <a:srcRect b="0" l="0" r="0" t="0"/>
          <a:stretch/>
        </p:blipFill>
        <p:spPr>
          <a:xfrm>
            <a:off x="5154612" y="3619500"/>
            <a:ext cx="1871662" cy="835025"/>
          </a:xfrm>
          <a:prstGeom prst="rect">
            <a:avLst/>
          </a:prstGeom>
          <a:noFill/>
          <a:ln>
            <a:noFill/>
          </a:ln>
        </p:spPr>
      </p:pic>
      <p:sp>
        <p:nvSpPr>
          <p:cNvPr id="602" name="Shape 602"/>
          <p:cNvSpPr/>
          <p:nvPr/>
        </p:nvSpPr>
        <p:spPr>
          <a:xfrm>
            <a:off x="6438900" y="1816100"/>
            <a:ext cx="1944687" cy="1617662"/>
          </a:xfrm>
          <a:custGeom>
            <a:pathLst>
              <a:path extrusionOk="0" h="120000" w="120000">
                <a:moveTo>
                  <a:pt x="0" y="41458"/>
                </a:moveTo>
                <a:lnTo>
                  <a:pt x="16583" y="29999"/>
                </a:lnTo>
                <a:lnTo>
                  <a:pt x="22917" y="11458"/>
                </a:lnTo>
                <a:lnTo>
                  <a:pt x="43416" y="11458"/>
                </a:lnTo>
                <a:lnTo>
                  <a:pt x="60000" y="0"/>
                </a:lnTo>
                <a:lnTo>
                  <a:pt x="76583" y="11458"/>
                </a:lnTo>
                <a:lnTo>
                  <a:pt x="97082" y="11458"/>
                </a:lnTo>
                <a:lnTo>
                  <a:pt x="103416" y="29999"/>
                </a:lnTo>
                <a:lnTo>
                  <a:pt x="120000" y="41458"/>
                </a:lnTo>
                <a:lnTo>
                  <a:pt x="113666" y="60000"/>
                </a:lnTo>
                <a:lnTo>
                  <a:pt x="120000" y="78541"/>
                </a:lnTo>
                <a:lnTo>
                  <a:pt x="103416" y="90000"/>
                </a:lnTo>
                <a:lnTo>
                  <a:pt x="97082" y="108541"/>
                </a:lnTo>
                <a:lnTo>
                  <a:pt x="76583" y="108541"/>
                </a:lnTo>
                <a:lnTo>
                  <a:pt x="60000" y="119999"/>
                </a:lnTo>
                <a:lnTo>
                  <a:pt x="43416" y="108541"/>
                </a:lnTo>
                <a:lnTo>
                  <a:pt x="22917" y="108541"/>
                </a:lnTo>
                <a:lnTo>
                  <a:pt x="16583" y="90000"/>
                </a:lnTo>
                <a:lnTo>
                  <a:pt x="0" y="78541"/>
                </a:lnTo>
                <a:lnTo>
                  <a:pt x="6333" y="60000"/>
                </a:lnTo>
                <a:lnTo>
                  <a:pt x="0" y="41458"/>
                </a:lnTo>
                <a:close/>
              </a:path>
            </a:pathLst>
          </a:cu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800+ and counting</a:t>
            </a:r>
          </a:p>
        </p:txBody>
      </p:sp>
      <p:grpSp>
        <p:nvGrpSpPr>
          <p:cNvPr id="603" name="Shape 603"/>
          <p:cNvGrpSpPr/>
          <p:nvPr/>
        </p:nvGrpSpPr>
        <p:grpSpPr>
          <a:xfrm>
            <a:off x="122236" y="4687887"/>
            <a:ext cx="9009062" cy="1597024"/>
            <a:chOff x="122236" y="4687887"/>
            <a:chExt cx="9009062" cy="1597024"/>
          </a:xfrm>
        </p:grpSpPr>
        <p:pic>
          <p:nvPicPr>
            <p:cNvPr id="604" name="Shape 604"/>
            <p:cNvPicPr preferRelativeResize="0"/>
            <p:nvPr/>
          </p:nvPicPr>
          <p:blipFill rotWithShape="1">
            <a:blip r:embed="rId7">
              <a:alphaModFix/>
            </a:blip>
            <a:srcRect b="0" l="0" r="0" t="0"/>
            <a:stretch/>
          </p:blipFill>
          <p:spPr>
            <a:xfrm>
              <a:off x="122236" y="4687887"/>
              <a:ext cx="9009062" cy="1597024"/>
            </a:xfrm>
            <a:prstGeom prst="rect">
              <a:avLst/>
            </a:prstGeom>
            <a:noFill/>
            <a:ln>
              <a:noFill/>
            </a:ln>
          </p:spPr>
        </p:pic>
        <p:sp>
          <p:nvSpPr>
            <p:cNvPr id="605" name="Shape 605"/>
            <p:cNvSpPr txBox="1"/>
            <p:nvPr/>
          </p:nvSpPr>
          <p:spPr>
            <a:xfrm>
              <a:off x="365125" y="4935537"/>
              <a:ext cx="8521699" cy="1108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200" u="none">
                  <a:solidFill>
                    <a:srgbClr val="000000"/>
                  </a:solidFill>
                  <a:latin typeface="Calibri"/>
                  <a:ea typeface="Calibri"/>
                  <a:cs typeface="Calibri"/>
                  <a:sym typeface="Calibri"/>
                </a:rPr>
                <a:t>Going test optional gets an immediate admissions bump (more students apply) &amp; increases average reported test scores (lower scores disappear).  41% of admissions directors feel tests should be optional.</a:t>
              </a:r>
            </a:p>
          </p:txBody>
        </p:sp>
      </p:grpSp>
      <p:sp>
        <p:nvSpPr>
          <p:cNvPr id="606" name="Shape 606"/>
          <p:cNvSpPr txBox="1"/>
          <p:nvPr/>
        </p:nvSpPr>
        <p:spPr>
          <a:xfrm>
            <a:off x="82550" y="6157912"/>
            <a:ext cx="4381500" cy="339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Chronicle of Higher Education Annual Survey, 2015</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At the bottom: selectivity on the decline</a:t>
            </a:r>
          </a:p>
        </p:txBody>
      </p:sp>
      <p:sp>
        <p:nvSpPr>
          <p:cNvPr id="139" name="Shape 139"/>
          <p:cNvSpPr txBox="1"/>
          <p:nvPr>
            <p:ph idx="1" type="body"/>
          </p:nvPr>
        </p:nvSpPr>
        <p:spPr>
          <a:xfrm>
            <a:off x="457200" y="1833561"/>
            <a:ext cx="8229600" cy="9890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50% of colleges missing enrollment or financial targets, leading to hard choices</a:t>
            </a:r>
          </a:p>
        </p:txBody>
      </p:sp>
      <p:grpSp>
        <p:nvGrpSpPr>
          <p:cNvPr id="140" name="Shape 140"/>
          <p:cNvGrpSpPr/>
          <p:nvPr/>
        </p:nvGrpSpPr>
        <p:grpSpPr>
          <a:xfrm>
            <a:off x="944562" y="5499100"/>
            <a:ext cx="7175499" cy="1023936"/>
            <a:chOff x="944562" y="5499100"/>
            <a:chExt cx="7175499" cy="1023936"/>
          </a:xfrm>
        </p:grpSpPr>
        <p:pic>
          <p:nvPicPr>
            <p:cNvPr id="141" name="Shape 141"/>
            <p:cNvPicPr preferRelativeResize="0"/>
            <p:nvPr/>
          </p:nvPicPr>
          <p:blipFill rotWithShape="1">
            <a:blip r:embed="rId3">
              <a:alphaModFix/>
            </a:blip>
            <a:srcRect b="0" l="0" r="0" t="0"/>
            <a:stretch/>
          </p:blipFill>
          <p:spPr>
            <a:xfrm>
              <a:off x="944562" y="5499100"/>
              <a:ext cx="7175499" cy="1023936"/>
            </a:xfrm>
            <a:prstGeom prst="rect">
              <a:avLst/>
            </a:prstGeom>
            <a:noFill/>
            <a:ln>
              <a:noFill/>
            </a:ln>
          </p:spPr>
        </p:pic>
        <p:sp>
          <p:nvSpPr>
            <p:cNvPr id="142" name="Shape 142"/>
            <p:cNvSpPr txBox="1"/>
            <p:nvPr/>
          </p:nvSpPr>
          <p:spPr>
            <a:xfrm>
              <a:off x="1190625" y="5741987"/>
              <a:ext cx="6686549" cy="5397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900" u="none">
                  <a:solidFill>
                    <a:srgbClr val="000000"/>
                  </a:solidFill>
                  <a:latin typeface="Calibri"/>
                  <a:ea typeface="Calibri"/>
                  <a:cs typeface="Calibri"/>
                  <a:sym typeface="Calibri"/>
                </a:rPr>
                <a:t>Some colleges are entering the death spiral</a:t>
              </a:r>
            </a:p>
          </p:txBody>
        </p:sp>
      </p:grpSp>
      <p:pic>
        <p:nvPicPr>
          <p:cNvPr id="143" name="Shape 143"/>
          <p:cNvPicPr preferRelativeResize="0"/>
          <p:nvPr/>
        </p:nvPicPr>
        <p:blipFill rotWithShape="1">
          <a:blip r:embed="rId4">
            <a:alphaModFix/>
          </a:blip>
          <a:srcRect b="0" l="0" r="0" t="0"/>
          <a:stretch/>
        </p:blipFill>
        <p:spPr>
          <a:xfrm>
            <a:off x="4903787" y="2698750"/>
            <a:ext cx="3325811" cy="2722561"/>
          </a:xfrm>
          <a:prstGeom prst="rect">
            <a:avLst/>
          </a:prstGeom>
          <a:noFill/>
          <a:ln>
            <a:noFill/>
          </a:ln>
        </p:spPr>
      </p:pic>
      <p:pic>
        <p:nvPicPr>
          <p:cNvPr id="144" name="Shape 144"/>
          <p:cNvPicPr preferRelativeResize="0"/>
          <p:nvPr/>
        </p:nvPicPr>
        <p:blipFill rotWithShape="1">
          <a:blip r:embed="rId5">
            <a:alphaModFix/>
          </a:blip>
          <a:srcRect b="0" l="0" r="0" t="0"/>
          <a:stretch/>
        </p:blipFill>
        <p:spPr>
          <a:xfrm>
            <a:off x="908050" y="2743200"/>
            <a:ext cx="3627436" cy="27670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0" name="Shape 610"/>
        <p:cNvGrpSpPr/>
        <p:nvPr/>
      </p:nvGrpSpPr>
      <p:grpSpPr>
        <a:xfrm>
          <a:off x="0" y="0"/>
          <a:ext cx="0" cy="0"/>
          <a:chOff x="0" y="0"/>
          <a:chExt cx="0" cy="0"/>
        </a:xfrm>
      </p:grpSpPr>
      <p:sp>
        <p:nvSpPr>
          <p:cNvPr id="611" name="Shape 611"/>
          <p:cNvSpPr txBox="1"/>
          <p:nvPr>
            <p:ph type="title"/>
          </p:nvPr>
        </p:nvSpPr>
        <p:spPr>
          <a:xfrm>
            <a:off x="457200" y="1295400"/>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900" u="none" cap="none" strike="noStrike">
                <a:solidFill>
                  <a:schemeClr val="dk1"/>
                </a:solidFill>
                <a:latin typeface="Carme"/>
                <a:ea typeface="Carme"/>
                <a:cs typeface="Carme"/>
                <a:sym typeface="Carme"/>
              </a:rPr>
              <a:t>US still puts a premium on testing: NACAC Survey: Factors influencing admissions decisions</a:t>
            </a:r>
          </a:p>
        </p:txBody>
      </p:sp>
      <p:graphicFrame>
        <p:nvGraphicFramePr>
          <p:cNvPr id="612" name="Shape 612"/>
          <p:cNvGraphicFramePr/>
          <p:nvPr/>
        </p:nvGraphicFramePr>
        <p:xfrm>
          <a:off x="1457325" y="2265361"/>
          <a:ext cx="3000000" cy="3000000"/>
        </p:xfrm>
        <a:graphic>
          <a:graphicData uri="http://schemas.openxmlformats.org/drawingml/2006/table">
            <a:tbl>
              <a:tblPr>
                <a:noFill/>
                <a:tableStyleId>{699BA59B-0292-4B79-82AD-F69A4C023946}</a:tableStyleId>
              </a:tblPr>
              <a:tblGrid>
                <a:gridCol w="2205025"/>
                <a:gridCol w="1228725"/>
                <a:gridCol w="931850"/>
                <a:gridCol w="898525"/>
                <a:gridCol w="979475"/>
              </a:tblGrid>
              <a:tr h="303200">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300" u="none" cap="none" strike="noStrike">
                          <a:solidFill>
                            <a:schemeClr val="dk1"/>
                          </a:solidFill>
                          <a:latin typeface="Arial"/>
                          <a:ea typeface="Arial"/>
                          <a:cs typeface="Arial"/>
                          <a:sym typeface="Arial"/>
                        </a:rPr>
                        <a:t>Importance</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DCE6F2"/>
                    </a:solidFill>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300" u="none" cap="none" strike="noStrike">
                          <a:solidFill>
                            <a:schemeClr val="dk1"/>
                          </a:solidFill>
                          <a:latin typeface="Arial"/>
                          <a:ea typeface="Arial"/>
                          <a:cs typeface="Arial"/>
                          <a:sym typeface="Arial"/>
                        </a:rPr>
                        <a:t>Considerable</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DCE6F2"/>
                    </a:solidFill>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300" u="none" cap="none" strike="noStrike">
                          <a:solidFill>
                            <a:schemeClr val="dk1"/>
                          </a:solidFill>
                          <a:latin typeface="Arial"/>
                          <a:ea typeface="Arial"/>
                          <a:cs typeface="Arial"/>
                          <a:sym typeface="Arial"/>
                        </a:rPr>
                        <a:t>Moderate</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DCE6F2"/>
                    </a:solidFill>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300" u="none" cap="none" strike="noStrike">
                          <a:solidFill>
                            <a:schemeClr val="dk1"/>
                          </a:solidFill>
                          <a:latin typeface="Arial"/>
                          <a:ea typeface="Arial"/>
                          <a:cs typeface="Arial"/>
                          <a:sym typeface="Arial"/>
                        </a:rPr>
                        <a:t>Limited </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DCE6F2"/>
                    </a:solidFill>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b="1" i="0" lang="en-US" sz="1300" u="none" cap="none" strike="noStrike">
                          <a:solidFill>
                            <a:schemeClr val="dk1"/>
                          </a:solidFill>
                          <a:latin typeface="Arial"/>
                          <a:ea typeface="Arial"/>
                          <a:cs typeface="Arial"/>
                          <a:sym typeface="Arial"/>
                        </a:rPr>
                        <a:t>None</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DCE6F2"/>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Grades in college prep</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86.5%</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11.5%</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1.6%</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0.3%</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Strength of curriculum</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70.7</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22.0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5.9</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1.3</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3972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Admission test scores</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B9CDE5"/>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57.8</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B9CDE5"/>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32.0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B9CDE5"/>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9.2</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698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Grades in all courses</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45.6</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43.9</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9.8</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0.7</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Essay or writing sample</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26.4 </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37.5</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 19.9</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16.3</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Demonstrated interest</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20.7</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27.0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27.6 </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24.7</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809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Teacher recommendation</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17.4 </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47.7</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23.7</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11.2</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Counselor rec.</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17.1</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50.0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22.0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10.9</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698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Class rank</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16.3</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42.2</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31.7</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9.8</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Extracurricular activities</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8.9</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43.9 </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34.3 </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12.9</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3812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Subject test scores (AP, IB)</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7.0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27.2</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33.6</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32.2</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Interview</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6.6</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26.3</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31.9</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35.2</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7145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SAT II scores</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5.0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11.0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28.0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300" u="none" cap="none" strike="noStrike">
                          <a:solidFill>
                            <a:srgbClr val="000000"/>
                          </a:solidFill>
                          <a:latin typeface="Calibri"/>
                          <a:ea typeface="Calibri"/>
                          <a:cs typeface="Calibri"/>
                          <a:sym typeface="Calibri"/>
                        </a:rPr>
                        <a:t>56.0</a:t>
                      </a:r>
                    </a:p>
                  </a:txBody>
                  <a:tcPr marT="36375" marB="36375" marR="72725" marL="7272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The admissions process</a:t>
            </a:r>
          </a:p>
        </p:txBody>
      </p:sp>
      <p:pic>
        <p:nvPicPr>
          <p:cNvPr descr="j0389390" id="618" name="Shape 618"/>
          <p:cNvPicPr preferRelativeResize="0"/>
          <p:nvPr>
            <p:ph idx="1" type="body"/>
          </p:nvPr>
        </p:nvPicPr>
        <p:blipFill rotWithShape="1">
          <a:blip r:embed="rId3">
            <a:alphaModFix/>
          </a:blip>
          <a:srcRect b="0" l="0" r="0" t="0"/>
          <a:stretch/>
        </p:blipFill>
        <p:spPr>
          <a:xfrm>
            <a:off x="2305050" y="2814636"/>
            <a:ext cx="742949" cy="925511"/>
          </a:xfrm>
          <a:prstGeom prst="rect">
            <a:avLst/>
          </a:prstGeom>
          <a:noFill/>
          <a:ln>
            <a:noFill/>
          </a:ln>
        </p:spPr>
      </p:pic>
      <p:pic>
        <p:nvPicPr>
          <p:cNvPr descr="j0389390" id="619" name="Shape 619"/>
          <p:cNvPicPr preferRelativeResize="0"/>
          <p:nvPr/>
        </p:nvPicPr>
        <p:blipFill rotWithShape="1">
          <a:blip r:embed="rId3">
            <a:alphaModFix/>
          </a:blip>
          <a:srcRect b="0" l="0" r="0" t="0"/>
          <a:stretch/>
        </p:blipFill>
        <p:spPr>
          <a:xfrm>
            <a:off x="5029200" y="2738436"/>
            <a:ext cx="742949" cy="925511"/>
          </a:xfrm>
          <a:prstGeom prst="rect">
            <a:avLst/>
          </a:prstGeom>
          <a:noFill/>
          <a:ln>
            <a:noFill/>
          </a:ln>
        </p:spPr>
      </p:pic>
      <p:sp>
        <p:nvSpPr>
          <p:cNvPr id="620" name="Shape 620"/>
          <p:cNvSpPr/>
          <p:nvPr/>
        </p:nvSpPr>
        <p:spPr>
          <a:xfrm>
            <a:off x="228600" y="1920875"/>
            <a:ext cx="1904999" cy="2722561"/>
          </a:xfrm>
          <a:prstGeom prst="roundRect">
            <a:avLst>
              <a:gd fmla="val 4267" name="adj"/>
            </a:avLst>
          </a:prstGeom>
          <a:solidFill>
            <a:srgbClr val="002060"/>
          </a:solidFill>
          <a:ln cap="flat" cmpd="sng" w="25400">
            <a:solidFill>
              <a:srgbClr val="73972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2000" u="non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H.S. GPA in the context of Schedule Strength and Academic Strength of School</a:t>
            </a:r>
          </a:p>
          <a:p>
            <a:pPr indent="0" lvl="0" marL="0" marR="0" rtl="0" algn="l">
              <a:lnSpc>
                <a:spcPct val="100000"/>
              </a:lnSpc>
              <a:spcBef>
                <a:spcPts val="0"/>
              </a:spcBef>
              <a:spcAft>
                <a:spcPts val="0"/>
              </a:spcAft>
              <a:buNone/>
            </a:pPr>
            <a:r>
              <a:t/>
            </a:r>
            <a:endParaRPr b="0" i="0" sz="1800" u="none">
              <a:solidFill>
                <a:srgbClr val="FFFFFF"/>
              </a:solidFill>
              <a:latin typeface="Calibri"/>
              <a:ea typeface="Calibri"/>
              <a:cs typeface="Calibri"/>
              <a:sym typeface="Calibri"/>
            </a:endParaRPr>
          </a:p>
        </p:txBody>
      </p:sp>
      <p:sp>
        <p:nvSpPr>
          <p:cNvPr id="621" name="Shape 621"/>
          <p:cNvSpPr/>
          <p:nvPr/>
        </p:nvSpPr>
        <p:spPr>
          <a:xfrm>
            <a:off x="6172200" y="2665411"/>
            <a:ext cx="2514599" cy="685799"/>
          </a:xfrm>
          <a:prstGeom prst="roundRect">
            <a:avLst>
              <a:gd fmla="val 4267" name="adj"/>
            </a:avLst>
          </a:prstGeom>
          <a:solidFill>
            <a:srgbClr val="002060"/>
          </a:solidFill>
          <a:ln cap="flat" cmpd="sng" w="25400">
            <a:solidFill>
              <a:srgbClr val="73972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20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Teacher/Counselor Recommendations</a:t>
            </a:r>
          </a:p>
          <a:p>
            <a:pPr indent="0" lvl="0" marL="0" marR="0" rtl="0" algn="l">
              <a:lnSpc>
                <a:spcPct val="100000"/>
              </a:lnSpc>
              <a:spcBef>
                <a:spcPts val="0"/>
              </a:spcBef>
              <a:spcAft>
                <a:spcPts val="0"/>
              </a:spcAft>
              <a:buNone/>
            </a:pPr>
            <a:r>
              <a:t/>
            </a:r>
            <a:endParaRPr b="0" i="0" sz="1800" u="none">
              <a:solidFill>
                <a:srgbClr val="FFFFFF"/>
              </a:solidFill>
              <a:latin typeface="Calibri"/>
              <a:ea typeface="Calibri"/>
              <a:cs typeface="Calibri"/>
              <a:sym typeface="Calibri"/>
            </a:endParaRPr>
          </a:p>
        </p:txBody>
      </p:sp>
      <p:sp>
        <p:nvSpPr>
          <p:cNvPr id="622" name="Shape 622"/>
          <p:cNvSpPr/>
          <p:nvPr/>
        </p:nvSpPr>
        <p:spPr>
          <a:xfrm>
            <a:off x="2895600" y="4033837"/>
            <a:ext cx="2514599" cy="685799"/>
          </a:xfrm>
          <a:prstGeom prst="roundRect">
            <a:avLst>
              <a:gd fmla="val 4267" name="adj"/>
            </a:avLst>
          </a:prstGeom>
          <a:solidFill>
            <a:srgbClr val="002060"/>
          </a:solidFill>
          <a:ln cap="flat" cmpd="sng" w="25400">
            <a:solidFill>
              <a:srgbClr val="73972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20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SAT Subject Tests</a:t>
            </a:r>
          </a:p>
          <a:p>
            <a:pPr indent="0" lvl="0" marL="0" marR="0" rtl="0" algn="l">
              <a:lnSpc>
                <a:spcPct val="100000"/>
              </a:lnSpc>
              <a:spcBef>
                <a:spcPts val="0"/>
              </a:spcBef>
              <a:spcAft>
                <a:spcPts val="0"/>
              </a:spcAft>
              <a:buNone/>
            </a:pPr>
            <a:r>
              <a:t/>
            </a:r>
            <a:endParaRPr b="0" i="0" sz="1800" u="none">
              <a:solidFill>
                <a:srgbClr val="FFFFFF"/>
              </a:solidFill>
              <a:latin typeface="Calibri"/>
              <a:ea typeface="Calibri"/>
              <a:cs typeface="Calibri"/>
              <a:sym typeface="Calibri"/>
            </a:endParaRPr>
          </a:p>
        </p:txBody>
      </p:sp>
      <p:sp>
        <p:nvSpPr>
          <p:cNvPr id="623" name="Shape 623"/>
          <p:cNvSpPr/>
          <p:nvPr/>
        </p:nvSpPr>
        <p:spPr>
          <a:xfrm>
            <a:off x="6172200" y="1819275"/>
            <a:ext cx="2514599" cy="685799"/>
          </a:xfrm>
          <a:prstGeom prst="roundRect">
            <a:avLst>
              <a:gd fmla="val 4267" name="adj"/>
            </a:avLst>
          </a:prstGeom>
          <a:solidFill>
            <a:srgbClr val="002060"/>
          </a:solidFill>
          <a:ln cap="flat" cmpd="sng" w="25400">
            <a:solidFill>
              <a:srgbClr val="73972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20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Admissions Essays</a:t>
            </a:r>
          </a:p>
          <a:p>
            <a:pPr indent="0" lvl="0" marL="0" marR="0" rtl="0" algn="l">
              <a:lnSpc>
                <a:spcPct val="100000"/>
              </a:lnSpc>
              <a:spcBef>
                <a:spcPts val="0"/>
              </a:spcBef>
              <a:spcAft>
                <a:spcPts val="0"/>
              </a:spcAft>
              <a:buNone/>
            </a:pPr>
            <a:r>
              <a:t/>
            </a:r>
            <a:endParaRPr b="0" i="0" sz="1800" u="none">
              <a:solidFill>
                <a:srgbClr val="FFFFFF"/>
              </a:solidFill>
              <a:latin typeface="Calibri"/>
              <a:ea typeface="Calibri"/>
              <a:cs typeface="Calibri"/>
              <a:sym typeface="Calibri"/>
            </a:endParaRPr>
          </a:p>
        </p:txBody>
      </p:sp>
      <p:sp>
        <p:nvSpPr>
          <p:cNvPr id="624" name="Shape 624"/>
          <p:cNvSpPr/>
          <p:nvPr/>
        </p:nvSpPr>
        <p:spPr>
          <a:xfrm>
            <a:off x="6172200" y="3579812"/>
            <a:ext cx="2514599" cy="685799"/>
          </a:xfrm>
          <a:prstGeom prst="roundRect">
            <a:avLst>
              <a:gd fmla="val 4267" name="adj"/>
            </a:avLst>
          </a:prstGeom>
          <a:solidFill>
            <a:srgbClr val="002060"/>
          </a:solidFill>
          <a:ln cap="flat" cmpd="sng" w="25400">
            <a:solidFill>
              <a:srgbClr val="73972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20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Activities</a:t>
            </a:r>
          </a:p>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(Leadership, Depth)</a:t>
            </a:r>
          </a:p>
          <a:p>
            <a:pPr indent="0" lvl="0" marL="0" marR="0" rtl="0" algn="l">
              <a:lnSpc>
                <a:spcPct val="100000"/>
              </a:lnSpc>
              <a:spcBef>
                <a:spcPts val="0"/>
              </a:spcBef>
              <a:spcAft>
                <a:spcPts val="0"/>
              </a:spcAft>
              <a:buNone/>
            </a:pPr>
            <a:r>
              <a:t/>
            </a:r>
            <a:endParaRPr b="0" i="0" sz="1800" u="none">
              <a:solidFill>
                <a:srgbClr val="FFFFFF"/>
              </a:solidFill>
              <a:latin typeface="Calibri"/>
              <a:ea typeface="Calibri"/>
              <a:cs typeface="Calibri"/>
              <a:sym typeface="Calibri"/>
            </a:endParaRPr>
          </a:p>
        </p:txBody>
      </p:sp>
      <p:sp>
        <p:nvSpPr>
          <p:cNvPr id="625" name="Shape 625"/>
          <p:cNvSpPr/>
          <p:nvPr/>
        </p:nvSpPr>
        <p:spPr>
          <a:xfrm>
            <a:off x="3390900" y="2586036"/>
            <a:ext cx="1447800" cy="1143000"/>
          </a:xfrm>
          <a:prstGeom prst="roundRect">
            <a:avLst>
              <a:gd fmla="val 4267" name="adj"/>
            </a:avLst>
          </a:prstGeom>
          <a:solidFill>
            <a:srgbClr val="002060"/>
          </a:solidFill>
          <a:ln cap="flat" cmpd="sng" w="25400">
            <a:solidFill>
              <a:srgbClr val="73972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20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ct val="25000"/>
              <a:buFont typeface="Calibri"/>
              <a:buNone/>
            </a:pPr>
            <a:r>
              <a:rPr b="1" i="0" lang="en-US" sz="2800" u="none">
                <a:solidFill>
                  <a:srgbClr val="FFFFFF"/>
                </a:solidFill>
                <a:latin typeface="Calibri"/>
                <a:ea typeface="Calibri"/>
                <a:cs typeface="Calibri"/>
                <a:sym typeface="Calibri"/>
              </a:rPr>
              <a:t>SAT</a:t>
            </a:r>
          </a:p>
          <a:p>
            <a:pPr indent="0" lvl="0" marL="0" marR="0" rtl="0" algn="ctr">
              <a:lnSpc>
                <a:spcPct val="100000"/>
              </a:lnSpc>
              <a:spcBef>
                <a:spcPts val="0"/>
              </a:spcBef>
              <a:spcAft>
                <a:spcPts val="0"/>
              </a:spcAft>
              <a:buClr>
                <a:srgbClr val="FFFFFF"/>
              </a:buClr>
              <a:buSzPct val="25000"/>
              <a:buFont typeface="Calibri"/>
              <a:buNone/>
            </a:pPr>
            <a:r>
              <a:rPr b="1" i="0" lang="en-US" sz="2800" u="none">
                <a:solidFill>
                  <a:srgbClr val="FFFFFF"/>
                </a:solidFill>
                <a:latin typeface="Calibri"/>
                <a:ea typeface="Calibri"/>
                <a:cs typeface="Calibri"/>
                <a:sym typeface="Calibri"/>
              </a:rPr>
              <a:t>ACT</a:t>
            </a:r>
          </a:p>
          <a:p>
            <a:pPr indent="0" lvl="0" marL="0" marR="0" rtl="0" algn="l">
              <a:lnSpc>
                <a:spcPct val="100000"/>
              </a:lnSpc>
              <a:spcBef>
                <a:spcPts val="0"/>
              </a:spcBef>
              <a:spcAft>
                <a:spcPts val="0"/>
              </a:spcAft>
              <a:buNone/>
            </a:pPr>
            <a:r>
              <a:t/>
            </a:r>
            <a:endParaRPr b="1" i="0" sz="2800" u="none">
              <a:solidFill>
                <a:srgbClr val="FFFFFF"/>
              </a:solidFill>
              <a:latin typeface="Calibri"/>
              <a:ea typeface="Calibri"/>
              <a:cs typeface="Calibri"/>
              <a:sym typeface="Calibri"/>
            </a:endParaRPr>
          </a:p>
        </p:txBody>
      </p:sp>
      <p:sp>
        <p:nvSpPr>
          <p:cNvPr id="626" name="Shape 626"/>
          <p:cNvSpPr/>
          <p:nvPr/>
        </p:nvSpPr>
        <p:spPr>
          <a:xfrm rot="-5400000">
            <a:off x="2705100" y="2852737"/>
            <a:ext cx="304799" cy="4343400"/>
          </a:xfrm>
          <a:prstGeom prst="leftBracket">
            <a:avLst>
              <a:gd fmla="val 126" name="adj"/>
            </a:avLst>
          </a:prstGeom>
          <a:noFill/>
          <a:ln cap="flat" cmpd="sng" w="19050">
            <a:solidFill>
              <a:srgbClr val="28871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27" name="Shape 627"/>
          <p:cNvSpPr txBox="1"/>
          <p:nvPr/>
        </p:nvSpPr>
        <p:spPr>
          <a:xfrm>
            <a:off x="1295400" y="5329237"/>
            <a:ext cx="2971799" cy="12001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Academic Index: quantitative components</a:t>
            </a:r>
          </a:p>
          <a:p>
            <a:pPr indent="0" lvl="0" marL="0" marR="0" rtl="0" algn="ctr">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How will they read your application?</a:t>
            </a:r>
          </a:p>
        </p:txBody>
      </p:sp>
      <p:sp>
        <p:nvSpPr>
          <p:cNvPr id="628" name="Shape 628"/>
          <p:cNvSpPr txBox="1"/>
          <p:nvPr/>
        </p:nvSpPr>
        <p:spPr>
          <a:xfrm>
            <a:off x="5927725" y="5216525"/>
            <a:ext cx="2971799" cy="1477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qualitative components: </a:t>
            </a:r>
          </a:p>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the packaging of the application: </a:t>
            </a:r>
          </a:p>
          <a:p>
            <a:pPr indent="0" lvl="0" marL="0" marR="0" rtl="0" algn="ctr">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Is there a cohesive story?</a:t>
            </a:r>
          </a:p>
        </p:txBody>
      </p:sp>
      <p:sp>
        <p:nvSpPr>
          <p:cNvPr id="629" name="Shape 629"/>
          <p:cNvSpPr/>
          <p:nvPr/>
        </p:nvSpPr>
        <p:spPr>
          <a:xfrm>
            <a:off x="6178550" y="4421187"/>
            <a:ext cx="2514599" cy="685799"/>
          </a:xfrm>
          <a:prstGeom prst="roundRect">
            <a:avLst>
              <a:gd fmla="val 4267" name="adj"/>
            </a:avLst>
          </a:prstGeom>
          <a:solidFill>
            <a:srgbClr val="002060"/>
          </a:solidFill>
          <a:ln cap="flat" cmpd="sng" w="25400">
            <a:solidFill>
              <a:srgbClr val="73972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2000" u="non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Demonstrated</a:t>
            </a:r>
          </a:p>
          <a:p>
            <a:pPr indent="0" lvl="0" marL="0" marR="0" rtl="0" algn="ctr">
              <a:lnSpc>
                <a:spcPct val="100000"/>
              </a:lnSpc>
              <a:spcBef>
                <a:spcPts val="0"/>
              </a:spcBef>
              <a:spcAft>
                <a:spcPts val="0"/>
              </a:spcAft>
              <a:buClr>
                <a:srgbClr val="FFFFFF"/>
              </a:buClr>
              <a:buSzPct val="25000"/>
              <a:buFont typeface="Calibri"/>
              <a:buNone/>
            </a:pPr>
            <a:r>
              <a:rPr b="0" i="0" lang="en-US" sz="2000" u="none">
                <a:solidFill>
                  <a:srgbClr val="FFFFFF"/>
                </a:solidFill>
                <a:latin typeface="Calibri"/>
                <a:ea typeface="Calibri"/>
                <a:cs typeface="Calibri"/>
                <a:sym typeface="Calibri"/>
              </a:rPr>
              <a:t>Interest</a:t>
            </a:r>
          </a:p>
          <a:p>
            <a:pPr indent="0" lvl="0" marL="0" marR="0" rtl="0" algn="l">
              <a:lnSpc>
                <a:spcPct val="100000"/>
              </a:lnSpc>
              <a:spcBef>
                <a:spcPts val="0"/>
              </a:spcBef>
              <a:spcAft>
                <a:spcPts val="0"/>
              </a:spcAft>
              <a:buNone/>
            </a:pPr>
            <a:r>
              <a:t/>
            </a:r>
            <a:endParaRPr b="0" i="0" sz="2000" u="none">
              <a:solidFill>
                <a:srgbClr val="FFFFFF"/>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3" name="Shape 633"/>
        <p:cNvGrpSpPr/>
        <p:nvPr/>
      </p:nvGrpSpPr>
      <p:grpSpPr>
        <a:xfrm>
          <a:off x="0" y="0"/>
          <a:ext cx="0" cy="0"/>
          <a:chOff x="0" y="0"/>
          <a:chExt cx="0" cy="0"/>
        </a:xfrm>
      </p:grpSpPr>
      <p:sp>
        <p:nvSpPr>
          <p:cNvPr id="634" name="Shape 634"/>
          <p:cNvSpPr txBox="1"/>
          <p:nvPr/>
        </p:nvSpPr>
        <p:spPr>
          <a:xfrm>
            <a:off x="2773361" y="2133600"/>
            <a:ext cx="18573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35" name="Shape 635"/>
          <p:cNvSpPr txBox="1"/>
          <p:nvPr>
            <p:ph type="title"/>
          </p:nvPr>
        </p:nvSpPr>
        <p:spPr>
          <a:xfrm>
            <a:off x="468312" y="2133600"/>
            <a:ext cx="8218487" cy="1362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5400" u="none" cap="none" strike="noStrike">
                <a:solidFill>
                  <a:schemeClr val="dk1"/>
                </a:solidFill>
                <a:latin typeface="Carme"/>
                <a:ea typeface="Carme"/>
                <a:cs typeface="Carme"/>
                <a:sym typeface="Carme"/>
              </a:rPr>
              <a:t>ADMISSIONS FACTORS</a:t>
            </a:r>
            <a:br>
              <a:rPr b="0" i="0" lang="en-US" sz="5400" u="none" cap="none" strike="noStrike">
                <a:solidFill>
                  <a:schemeClr val="dk1"/>
                </a:solidFill>
                <a:latin typeface="Carme"/>
                <a:ea typeface="Carme"/>
                <a:cs typeface="Carme"/>
                <a:sym typeface="Carme"/>
              </a:rPr>
            </a:br>
            <a:r>
              <a:rPr b="0" i="1" lang="en-US" sz="3200" u="none" cap="none" strike="noStrike">
                <a:solidFill>
                  <a:schemeClr val="dk1"/>
                </a:solidFill>
                <a:latin typeface="Carme"/>
                <a:ea typeface="Carme"/>
                <a:cs typeface="Carme"/>
                <a:sym typeface="Carme"/>
              </a:rPr>
              <a:t>WHAT ARE COLLEGES LOOKING FOR?</a:t>
            </a:r>
          </a:p>
        </p:txBody>
      </p:sp>
      <p:pic>
        <p:nvPicPr>
          <p:cNvPr descr="apple_color-print.jpg" id="636" name="Shape 636"/>
          <p:cNvPicPr preferRelativeResize="0"/>
          <p:nvPr/>
        </p:nvPicPr>
        <p:blipFill rotWithShape="1">
          <a:blip r:embed="rId3">
            <a:alphaModFix amt="66000"/>
          </a:blip>
          <a:srcRect b="41937" l="0" r="9599" t="0"/>
          <a:stretch/>
        </p:blipFill>
        <p:spPr>
          <a:xfrm>
            <a:off x="5708650" y="3892550"/>
            <a:ext cx="3306762" cy="2603499"/>
          </a:xfrm>
          <a:prstGeom prst="rect">
            <a:avLst/>
          </a:prstGeom>
          <a:noFill/>
          <a:ln>
            <a:noFill/>
          </a:ln>
        </p:spPr>
      </p:pic>
      <p:pic>
        <p:nvPicPr>
          <p:cNvPr descr="college apple.png" id="637" name="Shape 637"/>
          <p:cNvPicPr preferRelativeResize="0"/>
          <p:nvPr/>
        </p:nvPicPr>
        <p:blipFill rotWithShape="1">
          <a:blip r:embed="rId4">
            <a:alphaModFix/>
          </a:blip>
          <a:srcRect b="0" l="0" r="0" t="0"/>
          <a:stretch/>
        </p:blipFill>
        <p:spPr>
          <a:xfrm>
            <a:off x="5837237" y="3789362"/>
            <a:ext cx="3306762" cy="270668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sp>
        <p:nvSpPr>
          <p:cNvPr id="642" name="Shape 64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200" u="none" cap="none" strike="noStrike">
                <a:solidFill>
                  <a:schemeClr val="dk1"/>
                </a:solidFill>
                <a:latin typeface="Carme"/>
                <a:ea typeface="Carme"/>
                <a:cs typeface="Carme"/>
                <a:sym typeface="Carme"/>
              </a:rPr>
              <a:t>Key Institutional Needs And Priorities</a:t>
            </a:r>
          </a:p>
        </p:txBody>
      </p:sp>
      <p:sp>
        <p:nvSpPr>
          <p:cNvPr id="643" name="Shape 643"/>
          <p:cNvSpPr txBox="1"/>
          <p:nvPr>
            <p:ph idx="1" type="body"/>
          </p:nvPr>
        </p:nvSpPr>
        <p:spPr>
          <a:xfrm>
            <a:off x="457200" y="1985961"/>
            <a:ext cx="8229600" cy="4140199"/>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Financial Health</a:t>
            </a:r>
          </a:p>
          <a:p>
            <a:pPr indent="-457200" lvl="1" marL="914400" marR="0" rtl="0" algn="l">
              <a:lnSpc>
                <a:spcPct val="100000"/>
              </a:lnSpc>
              <a:spcBef>
                <a:spcPts val="540"/>
              </a:spcBef>
              <a:spcAft>
                <a:spcPts val="0"/>
              </a:spcAft>
              <a:buClr>
                <a:schemeClr val="dk1"/>
              </a:buClr>
              <a:buSzPct val="100000"/>
              <a:buFont typeface="Merriweather Sans"/>
              <a:buChar char="-"/>
            </a:pPr>
            <a:r>
              <a:rPr b="0" i="0" lang="en-US" sz="2700" u="none" cap="none" strike="noStrike">
                <a:solidFill>
                  <a:schemeClr val="dk1"/>
                </a:solidFill>
                <a:latin typeface="Carme"/>
                <a:ea typeface="Carme"/>
                <a:cs typeface="Carme"/>
                <a:sym typeface="Carme"/>
              </a:rPr>
              <a:t>Managing discount rate</a:t>
            </a:r>
          </a:p>
          <a:p>
            <a:pPr indent="-457200" lvl="1" marL="914400" marR="0" rtl="0" algn="l">
              <a:lnSpc>
                <a:spcPct val="100000"/>
              </a:lnSpc>
              <a:spcBef>
                <a:spcPts val="540"/>
              </a:spcBef>
              <a:spcAft>
                <a:spcPts val="0"/>
              </a:spcAft>
              <a:buClr>
                <a:schemeClr val="dk1"/>
              </a:buClr>
              <a:buSzPct val="100000"/>
              <a:buFont typeface="Merriweather Sans"/>
              <a:buChar char="-"/>
            </a:pPr>
            <a:r>
              <a:rPr b="0" i="0" lang="en-US" sz="2700" u="none" cap="none" strike="noStrike">
                <a:solidFill>
                  <a:schemeClr val="dk1"/>
                </a:solidFill>
                <a:latin typeface="Carme"/>
                <a:ea typeface="Carme"/>
                <a:cs typeface="Carme"/>
                <a:sym typeface="Carme"/>
              </a:rPr>
              <a:t>Development</a:t>
            </a:r>
          </a:p>
          <a:p>
            <a:pPr indent="-457200" lvl="1" marL="914400" marR="0" rtl="0" algn="l">
              <a:lnSpc>
                <a:spcPct val="100000"/>
              </a:lnSpc>
              <a:spcBef>
                <a:spcPts val="540"/>
              </a:spcBef>
              <a:spcAft>
                <a:spcPts val="0"/>
              </a:spcAft>
              <a:buClr>
                <a:schemeClr val="dk1"/>
              </a:buClr>
              <a:buSzPct val="100000"/>
              <a:buFont typeface="Merriweather Sans"/>
              <a:buChar char="-"/>
            </a:pPr>
            <a:r>
              <a:rPr b="0" i="0" lang="en-US" sz="2700" u="none" cap="none" strike="noStrike">
                <a:solidFill>
                  <a:schemeClr val="dk1"/>
                </a:solidFill>
                <a:latin typeface="Carme"/>
                <a:ea typeface="Carme"/>
                <a:cs typeface="Carme"/>
                <a:sym typeface="Carme"/>
              </a:rPr>
              <a:t>Legacy</a:t>
            </a:r>
          </a:p>
          <a:p>
            <a:pPr indent="-457200" lvl="0" marL="457200" marR="0" rtl="0" algn="l">
              <a:lnSpc>
                <a:spcPct val="100000"/>
              </a:lnSpc>
              <a:spcBef>
                <a:spcPts val="1740"/>
              </a:spcBef>
              <a:spcAft>
                <a:spcPts val="0"/>
              </a:spcAft>
              <a:buClr>
                <a:schemeClr val="dk1"/>
              </a:buClr>
              <a:buSzPct val="100000"/>
              <a:buFont typeface="Arial"/>
              <a:buChar char="•"/>
            </a:pPr>
            <a:r>
              <a:rPr b="0" i="0" lang="en-US" sz="2700" u="none">
                <a:solidFill>
                  <a:schemeClr val="dk1"/>
                </a:solidFill>
                <a:latin typeface="Carme"/>
                <a:ea typeface="Carme"/>
                <a:cs typeface="Carme"/>
                <a:sym typeface="Carme"/>
              </a:rPr>
              <a:t>Rankings: Staying on Par with Peer Schools</a:t>
            </a:r>
          </a:p>
          <a:p>
            <a:pPr indent="-457200" lvl="1" marL="914400" marR="0" rtl="0" algn="l">
              <a:lnSpc>
                <a:spcPct val="100000"/>
              </a:lnSpc>
              <a:spcBef>
                <a:spcPts val="540"/>
              </a:spcBef>
              <a:spcAft>
                <a:spcPts val="0"/>
              </a:spcAft>
              <a:buClr>
                <a:schemeClr val="dk1"/>
              </a:buClr>
              <a:buSzPct val="100000"/>
              <a:buFont typeface="Merriweather Sans"/>
              <a:buChar char="-"/>
            </a:pPr>
            <a:r>
              <a:rPr b="0" i="0" lang="en-US" sz="2700" u="none" cap="none" strike="noStrike">
                <a:solidFill>
                  <a:schemeClr val="dk1"/>
                </a:solidFill>
                <a:latin typeface="Carme"/>
                <a:ea typeface="Carme"/>
                <a:cs typeface="Carme"/>
                <a:sym typeface="Carme"/>
              </a:rPr>
              <a:t>Academic strength of applicants, those with good GPAs and testing who are 	more likely to graduate on time</a:t>
            </a:r>
          </a:p>
        </p:txBody>
      </p:sp>
      <p:pic>
        <p:nvPicPr>
          <p:cNvPr id="644" name="Shape 644"/>
          <p:cNvPicPr preferRelativeResize="0"/>
          <p:nvPr/>
        </p:nvPicPr>
        <p:blipFill rotWithShape="1">
          <a:blip r:embed="rId3">
            <a:alphaModFix/>
          </a:blip>
          <a:srcRect b="0" l="0" r="0" t="0"/>
          <a:stretch/>
        </p:blipFill>
        <p:spPr>
          <a:xfrm>
            <a:off x="6989761" y="1946275"/>
            <a:ext cx="1697037" cy="20224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8" name="Shape 648"/>
        <p:cNvGrpSpPr/>
        <p:nvPr/>
      </p:nvGrpSpPr>
      <p:grpSpPr>
        <a:xfrm>
          <a:off x="0" y="0"/>
          <a:ext cx="0" cy="0"/>
          <a:chOff x="0" y="0"/>
          <a:chExt cx="0" cy="0"/>
        </a:xfrm>
      </p:grpSpPr>
      <p:sp>
        <p:nvSpPr>
          <p:cNvPr id="649" name="Shape 649"/>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600" u="none" cap="none" strike="noStrike">
                <a:solidFill>
                  <a:schemeClr val="dk1"/>
                </a:solidFill>
                <a:latin typeface="Carme"/>
                <a:ea typeface="Carme"/>
                <a:cs typeface="Carme"/>
                <a:sym typeface="Carme"/>
              </a:rPr>
              <a:t>Key Institutional Needs continued</a:t>
            </a:r>
          </a:p>
        </p:txBody>
      </p:sp>
      <p:sp>
        <p:nvSpPr>
          <p:cNvPr id="650" name="Shape 650"/>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457200" lvl="1"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Carme"/>
                <a:ea typeface="Carme"/>
                <a:cs typeface="Carme"/>
                <a:sym typeface="Carme"/>
              </a:rPr>
              <a:t>Diversity</a:t>
            </a:r>
          </a:p>
          <a:p>
            <a:pPr indent="-457200" lvl="1" marL="457200" marR="0" rtl="0" algn="l">
              <a:lnSpc>
                <a:spcPct val="100000"/>
              </a:lnSpc>
              <a:spcBef>
                <a:spcPts val="560"/>
              </a:spcBef>
              <a:spcAft>
                <a:spcPts val="0"/>
              </a:spcAft>
              <a:buClr>
                <a:schemeClr val="dk1"/>
              </a:buClr>
              <a:buSzPct val="100000"/>
              <a:buFont typeface="Merriweather Sans"/>
              <a:buChar char="•"/>
            </a:pPr>
            <a:r>
              <a:rPr b="0" i="0" lang="en-US" sz="2800" u="none" cap="none" strike="noStrike">
                <a:solidFill>
                  <a:schemeClr val="dk1"/>
                </a:solidFill>
                <a:latin typeface="Carme"/>
                <a:ea typeface="Carme"/>
                <a:cs typeface="Carme"/>
                <a:sym typeface="Carme"/>
              </a:rPr>
              <a:t>Ethnic</a:t>
            </a:r>
          </a:p>
          <a:p>
            <a:pPr indent="-457200" lvl="1" marL="457200" marR="0" rtl="0" algn="l">
              <a:lnSpc>
                <a:spcPct val="100000"/>
              </a:lnSpc>
              <a:spcBef>
                <a:spcPts val="560"/>
              </a:spcBef>
              <a:spcAft>
                <a:spcPts val="0"/>
              </a:spcAft>
              <a:buClr>
                <a:schemeClr val="dk1"/>
              </a:buClr>
              <a:buSzPct val="100000"/>
              <a:buFont typeface="Merriweather Sans"/>
              <a:buChar char="•"/>
            </a:pPr>
            <a:r>
              <a:rPr b="0" i="0" lang="en-US" sz="2800" u="none" cap="none" strike="noStrike">
                <a:solidFill>
                  <a:schemeClr val="dk1"/>
                </a:solidFill>
                <a:latin typeface="Carme"/>
                <a:ea typeface="Carme"/>
                <a:cs typeface="Carme"/>
                <a:sym typeface="Carme"/>
              </a:rPr>
              <a:t>Geographic</a:t>
            </a:r>
          </a:p>
          <a:p>
            <a:pPr indent="-457200" lvl="1" marL="457200" marR="0" rtl="0" algn="l">
              <a:lnSpc>
                <a:spcPct val="100000"/>
              </a:lnSpc>
              <a:spcBef>
                <a:spcPts val="560"/>
              </a:spcBef>
              <a:spcAft>
                <a:spcPts val="0"/>
              </a:spcAft>
              <a:buClr>
                <a:schemeClr val="dk1"/>
              </a:buClr>
              <a:buSzPct val="100000"/>
              <a:buFont typeface="Merriweather Sans"/>
              <a:buChar char="•"/>
            </a:pPr>
            <a:r>
              <a:rPr b="0" i="0" lang="en-US" sz="2800" u="none" cap="none" strike="noStrike">
                <a:solidFill>
                  <a:schemeClr val="dk1"/>
                </a:solidFill>
                <a:latin typeface="Carme"/>
                <a:ea typeface="Carme"/>
                <a:cs typeface="Carme"/>
                <a:sym typeface="Carme"/>
              </a:rPr>
              <a:t>Serving first-generation students</a:t>
            </a:r>
          </a:p>
          <a:p>
            <a:pPr indent="-457200" lvl="1" marL="457200" marR="0" rtl="0" algn="l">
              <a:lnSpc>
                <a:spcPct val="100000"/>
              </a:lnSpc>
              <a:spcBef>
                <a:spcPts val="1760"/>
              </a:spcBef>
              <a:spcAft>
                <a:spcPts val="0"/>
              </a:spcAft>
              <a:buClr>
                <a:schemeClr val="dk1"/>
              </a:buClr>
              <a:buSzPct val="100000"/>
              <a:buFont typeface="Arial"/>
              <a:buChar char="•"/>
            </a:pPr>
            <a:r>
              <a:rPr b="0" i="0" lang="en-US" sz="2800" u="none" cap="none" strike="noStrike">
                <a:solidFill>
                  <a:schemeClr val="dk1"/>
                </a:solidFill>
                <a:latin typeface="Carme"/>
                <a:ea typeface="Carme"/>
                <a:cs typeface="Carme"/>
                <a:sym typeface="Carme"/>
              </a:rPr>
              <a:t>Activities and Campus Life</a:t>
            </a:r>
          </a:p>
          <a:p>
            <a:pPr indent="-457200" lvl="1" marL="457200" marR="0" rtl="0" algn="l">
              <a:lnSpc>
                <a:spcPct val="100000"/>
              </a:lnSpc>
              <a:spcBef>
                <a:spcPts val="560"/>
              </a:spcBef>
              <a:spcAft>
                <a:spcPts val="0"/>
              </a:spcAft>
              <a:buClr>
                <a:schemeClr val="dk1"/>
              </a:buClr>
              <a:buSzPct val="100000"/>
              <a:buFont typeface="Merriweather Sans"/>
              <a:buChar char="•"/>
            </a:pPr>
            <a:r>
              <a:rPr b="0" i="0" lang="en-US" sz="2800" u="none" cap="none" strike="noStrike">
                <a:solidFill>
                  <a:schemeClr val="dk1"/>
                </a:solidFill>
                <a:latin typeface="Carme"/>
                <a:ea typeface="Carme"/>
                <a:cs typeface="Carme"/>
                <a:sym typeface="Carme"/>
              </a:rPr>
              <a:t>Athletics</a:t>
            </a:r>
          </a:p>
          <a:p>
            <a:pPr indent="-457200" lvl="1" marL="457200" marR="0" rtl="0" algn="l">
              <a:lnSpc>
                <a:spcPct val="100000"/>
              </a:lnSpc>
              <a:spcBef>
                <a:spcPts val="560"/>
              </a:spcBef>
              <a:spcAft>
                <a:spcPts val="0"/>
              </a:spcAft>
              <a:buClr>
                <a:schemeClr val="dk1"/>
              </a:buClr>
              <a:buSzPct val="100000"/>
              <a:buFont typeface="Merriweather Sans"/>
              <a:buChar char="•"/>
            </a:pPr>
            <a:r>
              <a:rPr b="0" i="0" lang="en-US" sz="2800" u="none" cap="none" strike="noStrike">
                <a:solidFill>
                  <a:schemeClr val="dk1"/>
                </a:solidFill>
                <a:latin typeface="Carme"/>
                <a:ea typeface="Carme"/>
                <a:cs typeface="Carme"/>
                <a:sym typeface="Carme"/>
              </a:rPr>
              <a:t>Fine and performing arts</a:t>
            </a:r>
          </a:p>
          <a:p>
            <a:pPr indent="-342900" lvl="0" marL="342900" marR="0" rtl="0" algn="l">
              <a:lnSpc>
                <a:spcPct val="100000"/>
              </a:lnSpc>
              <a:spcBef>
                <a:spcPts val="560"/>
              </a:spcBef>
              <a:spcAft>
                <a:spcPts val="0"/>
              </a:spcAft>
              <a:buClr>
                <a:schemeClr val="dk1"/>
              </a:buClr>
              <a:buSzPct val="25000"/>
              <a:buFont typeface="Arial"/>
              <a:buNone/>
            </a:pPr>
            <a:r>
              <a:rPr b="0" i="0" lang="en-US" sz="2800" u="none">
                <a:solidFill>
                  <a:schemeClr val="dk1"/>
                </a:solidFill>
                <a:latin typeface="Cambria"/>
                <a:ea typeface="Cambria"/>
                <a:cs typeface="Cambria"/>
                <a:sym typeface="Cambria"/>
              </a:rPr>
              <a:t> </a:t>
            </a:r>
          </a:p>
          <a:p>
            <a:pPr indent="-342900" lvl="0" marL="342900" marR="0" rtl="0" algn="l">
              <a:lnSpc>
                <a:spcPct val="100000"/>
              </a:lnSpc>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pic>
        <p:nvPicPr>
          <p:cNvPr id="651" name="Shape 651"/>
          <p:cNvPicPr preferRelativeResize="0"/>
          <p:nvPr/>
        </p:nvPicPr>
        <p:blipFill rotWithShape="1">
          <a:blip r:embed="rId3">
            <a:alphaModFix/>
          </a:blip>
          <a:srcRect b="0" l="0" r="0" t="0"/>
          <a:stretch/>
        </p:blipFill>
        <p:spPr>
          <a:xfrm>
            <a:off x="6989761" y="1946275"/>
            <a:ext cx="1697037" cy="20224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5" name="Shape 655"/>
        <p:cNvGrpSpPr/>
        <p:nvPr/>
      </p:nvGrpSpPr>
      <p:grpSpPr>
        <a:xfrm>
          <a:off x="0" y="0"/>
          <a:ext cx="0" cy="0"/>
          <a:chOff x="0" y="0"/>
          <a:chExt cx="0" cy="0"/>
        </a:xfrm>
      </p:grpSpPr>
      <p:sp>
        <p:nvSpPr>
          <p:cNvPr id="656" name="Shape 656"/>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800" u="none" cap="none" strike="noStrike">
                <a:solidFill>
                  <a:schemeClr val="dk1"/>
                </a:solidFill>
                <a:latin typeface="Carme"/>
                <a:ea typeface="Carme"/>
                <a:cs typeface="Carme"/>
                <a:sym typeface="Carme"/>
              </a:rPr>
              <a:t>How Most Colleges Evaluate Applicants</a:t>
            </a:r>
          </a:p>
        </p:txBody>
      </p:sp>
      <p:sp>
        <p:nvSpPr>
          <p:cNvPr id="657" name="Shape 657"/>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500" u="none">
                <a:solidFill>
                  <a:schemeClr val="dk1"/>
                </a:solidFill>
                <a:latin typeface="Carme"/>
                <a:ea typeface="Carme"/>
                <a:cs typeface="Carme"/>
                <a:sym typeface="Carme"/>
              </a:rPr>
              <a:t>Step 1:  Academic Indexing</a:t>
            </a:r>
          </a:p>
          <a:p>
            <a:pPr indent="0" lvl="0" marL="0" marR="0" rtl="0" algn="l">
              <a:lnSpc>
                <a:spcPct val="100000"/>
              </a:lnSpc>
              <a:spcBef>
                <a:spcPts val="17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Applications are indexed through an algorithm that typically includes:</a:t>
            </a:r>
          </a:p>
          <a:p>
            <a:pPr indent="-520700" lvl="1" marL="914400" marR="0" rtl="0" algn="l">
              <a:lnSpc>
                <a:spcPct val="100000"/>
              </a:lnSpc>
              <a:spcBef>
                <a:spcPts val="0"/>
              </a:spcBef>
              <a:spcAft>
                <a:spcPts val="0"/>
              </a:spcAft>
              <a:buClr>
                <a:schemeClr val="dk1"/>
              </a:buClr>
              <a:buSzPct val="100000"/>
              <a:buFont typeface="Arial"/>
              <a:buChar char="–"/>
            </a:pPr>
            <a:r>
              <a:rPr b="0" i="1" lang="en-US" sz="2500" u="none" cap="none" strike="noStrike">
                <a:solidFill>
                  <a:schemeClr val="dk1"/>
                </a:solidFill>
                <a:latin typeface="Carme"/>
                <a:ea typeface="Carme"/>
                <a:cs typeface="Carme"/>
                <a:sym typeface="Carme"/>
              </a:rPr>
              <a:t>Course rigor</a:t>
            </a:r>
          </a:p>
          <a:p>
            <a:pPr indent="-520700" lvl="1" marL="914400" marR="0" rtl="0" algn="l">
              <a:lnSpc>
                <a:spcPct val="100000"/>
              </a:lnSpc>
              <a:spcBef>
                <a:spcPts val="0"/>
              </a:spcBef>
              <a:spcAft>
                <a:spcPts val="0"/>
              </a:spcAft>
              <a:buClr>
                <a:schemeClr val="dk1"/>
              </a:buClr>
              <a:buSzPct val="100000"/>
              <a:buFont typeface="Arial"/>
              <a:buChar char="–"/>
            </a:pPr>
            <a:r>
              <a:rPr b="0" i="1" lang="en-US" sz="2500" u="none" cap="none" strike="noStrike">
                <a:solidFill>
                  <a:schemeClr val="dk1"/>
                </a:solidFill>
                <a:latin typeface="Carme"/>
                <a:ea typeface="Carme"/>
                <a:cs typeface="Carme"/>
                <a:sym typeface="Carme"/>
              </a:rPr>
              <a:t>Grades in core classes</a:t>
            </a:r>
          </a:p>
          <a:p>
            <a:pPr indent="-520700" lvl="1" marL="914400" marR="0" rtl="0" algn="l">
              <a:lnSpc>
                <a:spcPct val="100000"/>
              </a:lnSpc>
              <a:spcBef>
                <a:spcPts val="0"/>
              </a:spcBef>
              <a:spcAft>
                <a:spcPts val="0"/>
              </a:spcAft>
              <a:buClr>
                <a:schemeClr val="dk1"/>
              </a:buClr>
              <a:buSzPct val="100000"/>
              <a:buFont typeface="Arial"/>
              <a:buChar char="–"/>
            </a:pPr>
            <a:r>
              <a:rPr b="0" i="1" lang="en-US" sz="2500" u="none" cap="none" strike="noStrike">
                <a:solidFill>
                  <a:schemeClr val="dk1"/>
                </a:solidFill>
                <a:latin typeface="Carme"/>
                <a:ea typeface="Carme"/>
                <a:cs typeface="Carme"/>
                <a:sym typeface="Carme"/>
              </a:rPr>
              <a:t>Test scores</a:t>
            </a:r>
          </a:p>
          <a:p>
            <a:pPr indent="-520700" lvl="1" marL="914400" marR="0" rtl="0" algn="l">
              <a:lnSpc>
                <a:spcPct val="100000"/>
              </a:lnSpc>
              <a:spcBef>
                <a:spcPts val="0"/>
              </a:spcBef>
              <a:spcAft>
                <a:spcPts val="0"/>
              </a:spcAft>
              <a:buClr>
                <a:schemeClr val="dk1"/>
              </a:buClr>
              <a:buSzPct val="100000"/>
              <a:buFont typeface="Arial"/>
              <a:buChar char="–"/>
            </a:pPr>
            <a:r>
              <a:rPr b="0" i="1" lang="en-US" sz="2500" u="none" cap="none" strike="noStrike">
                <a:solidFill>
                  <a:schemeClr val="dk1"/>
                </a:solidFill>
                <a:latin typeface="Carme"/>
                <a:ea typeface="Carme"/>
                <a:cs typeface="Carme"/>
                <a:sym typeface="Carme"/>
              </a:rPr>
              <a:t>School strength</a:t>
            </a:r>
          </a:p>
          <a:p>
            <a:pPr indent="0" lvl="0" marL="0" marR="0" rtl="0" algn="l">
              <a:lnSpc>
                <a:spcPct val="100000"/>
              </a:lnSpc>
              <a:spcBef>
                <a:spcPts val="17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Schools assign different weights to these factors, but core GPA and course rigor often trump testing</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1" name="Shape 661"/>
        <p:cNvGrpSpPr/>
        <p:nvPr/>
      </p:nvGrpSpPr>
      <p:grpSpPr>
        <a:xfrm>
          <a:off x="0" y="0"/>
          <a:ext cx="0" cy="0"/>
          <a:chOff x="0" y="0"/>
          <a:chExt cx="0" cy="0"/>
        </a:xfrm>
      </p:grpSpPr>
      <p:sp>
        <p:nvSpPr>
          <p:cNvPr id="662" name="Shape 662"/>
          <p:cNvSpPr txBox="1"/>
          <p:nvPr>
            <p:ph type="title"/>
          </p:nvPr>
        </p:nvSpPr>
        <p:spPr>
          <a:xfrm>
            <a:off x="457200" y="1325562"/>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The Academic Index Impacts the “Read” a Student Receives</a:t>
            </a:r>
          </a:p>
        </p:txBody>
      </p:sp>
      <p:sp>
        <p:nvSpPr>
          <p:cNvPr id="663" name="Shape 663"/>
          <p:cNvSpPr/>
          <p:nvPr/>
        </p:nvSpPr>
        <p:spPr>
          <a:xfrm>
            <a:off x="879475" y="2528886"/>
            <a:ext cx="914400" cy="1030286"/>
          </a:xfrm>
          <a:prstGeom prst="bracketPair">
            <a:avLst/>
          </a:prstGeom>
          <a:noFill/>
          <a:ln cap="flat" cmpd="sng" w="25400">
            <a:solidFill>
              <a:srgbClr val="4F6228"/>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nvGrpSpPr>
          <p:cNvPr id="664" name="Shape 664"/>
          <p:cNvGrpSpPr/>
          <p:nvPr/>
        </p:nvGrpSpPr>
        <p:grpSpPr>
          <a:xfrm>
            <a:off x="1060450" y="2200275"/>
            <a:ext cx="2232025" cy="3444875"/>
            <a:chOff x="1060450" y="2200275"/>
            <a:chExt cx="2232025" cy="3444875"/>
          </a:xfrm>
        </p:grpSpPr>
        <p:pic>
          <p:nvPicPr>
            <p:cNvPr id="665" name="Shape 665"/>
            <p:cNvPicPr preferRelativeResize="0"/>
            <p:nvPr/>
          </p:nvPicPr>
          <p:blipFill rotWithShape="1">
            <a:blip r:embed="rId3">
              <a:alphaModFix/>
            </a:blip>
            <a:srcRect b="0" l="0" r="0" t="0"/>
            <a:stretch/>
          </p:blipFill>
          <p:spPr>
            <a:xfrm>
              <a:off x="1060450" y="2200275"/>
              <a:ext cx="2232025" cy="3444875"/>
            </a:xfrm>
            <a:prstGeom prst="rect">
              <a:avLst/>
            </a:prstGeom>
            <a:noFill/>
            <a:ln>
              <a:noFill/>
            </a:ln>
          </p:spPr>
        </p:pic>
        <p:sp>
          <p:nvSpPr>
            <p:cNvPr id="666" name="Shape 666"/>
            <p:cNvSpPr txBox="1"/>
            <p:nvPr/>
          </p:nvSpPr>
          <p:spPr>
            <a:xfrm>
              <a:off x="1108075" y="2757486"/>
              <a:ext cx="2133599" cy="25526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sp>
        <p:nvSpPr>
          <p:cNvPr id="667" name="Shape 667"/>
          <p:cNvSpPr txBox="1"/>
          <p:nvPr/>
        </p:nvSpPr>
        <p:spPr>
          <a:xfrm>
            <a:off x="193675" y="2747961"/>
            <a:ext cx="990599" cy="64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class size</a:t>
            </a:r>
          </a:p>
        </p:txBody>
      </p:sp>
      <p:sp>
        <p:nvSpPr>
          <p:cNvPr id="668" name="Shape 668"/>
          <p:cNvSpPr/>
          <p:nvPr/>
        </p:nvSpPr>
        <p:spPr>
          <a:xfrm>
            <a:off x="3317875" y="2376486"/>
            <a:ext cx="152399" cy="609599"/>
          </a:xfrm>
          <a:prstGeom prst="rightBrace">
            <a:avLst>
              <a:gd fmla="val 450" name="adj1"/>
              <a:gd fmla="val 50000" name="adj2"/>
            </a:avLst>
          </a:prstGeom>
          <a:noFill/>
          <a:ln cap="flat" cmpd="sng" w="25400">
            <a:solidFill>
              <a:srgbClr val="4F6228"/>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69" name="Shape 669"/>
          <p:cNvSpPr txBox="1"/>
          <p:nvPr/>
        </p:nvSpPr>
        <p:spPr>
          <a:xfrm>
            <a:off x="3716337" y="2376486"/>
            <a:ext cx="5105399" cy="708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000" u="none">
                <a:solidFill>
                  <a:schemeClr val="dk1"/>
                </a:solidFill>
                <a:latin typeface="Calibri"/>
                <a:ea typeface="Calibri"/>
                <a:cs typeface="Calibri"/>
                <a:sym typeface="Calibri"/>
              </a:rPr>
              <a:t>Is there a compelling reason </a:t>
            </a:r>
            <a:r>
              <a:rPr b="1" i="0" lang="en-US" sz="2000" u="none">
                <a:solidFill>
                  <a:schemeClr val="dk1"/>
                </a:solidFill>
                <a:latin typeface="Calibri"/>
                <a:ea typeface="Calibri"/>
                <a:cs typeface="Calibri"/>
                <a:sym typeface="Calibri"/>
              </a:rPr>
              <a:t>not</a:t>
            </a:r>
            <a:r>
              <a:rPr b="0" i="0" lang="en-US" sz="2000" u="none">
                <a:solidFill>
                  <a:schemeClr val="dk1"/>
                </a:solidFill>
                <a:latin typeface="Calibri"/>
                <a:ea typeface="Calibri"/>
                <a:cs typeface="Calibri"/>
                <a:sym typeface="Calibri"/>
              </a:rPr>
              <a:t> to give an offer to these students?</a:t>
            </a:r>
          </a:p>
        </p:txBody>
      </p:sp>
      <p:sp>
        <p:nvSpPr>
          <p:cNvPr id="670" name="Shape 670"/>
          <p:cNvSpPr txBox="1"/>
          <p:nvPr/>
        </p:nvSpPr>
        <p:spPr>
          <a:xfrm>
            <a:off x="3724275" y="4648200"/>
            <a:ext cx="5105399" cy="708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000" u="none">
                <a:solidFill>
                  <a:schemeClr val="dk1"/>
                </a:solidFill>
                <a:latin typeface="Calibri"/>
                <a:ea typeface="Calibri"/>
                <a:cs typeface="Calibri"/>
                <a:sym typeface="Calibri"/>
              </a:rPr>
              <a:t>Is there a compelling reason to take a risk on these students?</a:t>
            </a:r>
          </a:p>
        </p:txBody>
      </p:sp>
      <p:sp>
        <p:nvSpPr>
          <p:cNvPr id="671" name="Shape 671"/>
          <p:cNvSpPr/>
          <p:nvPr/>
        </p:nvSpPr>
        <p:spPr>
          <a:xfrm>
            <a:off x="3317875" y="4662487"/>
            <a:ext cx="152399" cy="609599"/>
          </a:xfrm>
          <a:prstGeom prst="rightBrace">
            <a:avLst>
              <a:gd fmla="val 450" name="adj1"/>
              <a:gd fmla="val 50000" name="adj2"/>
            </a:avLst>
          </a:prstGeom>
          <a:noFill/>
          <a:ln cap="flat" cmpd="sng" w="25400">
            <a:solidFill>
              <a:srgbClr val="4F6228"/>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72" name="Shape 672"/>
          <p:cNvSpPr/>
          <p:nvPr/>
        </p:nvSpPr>
        <p:spPr>
          <a:xfrm>
            <a:off x="3317875" y="3559175"/>
            <a:ext cx="152399" cy="609599"/>
          </a:xfrm>
          <a:prstGeom prst="rightBrace">
            <a:avLst>
              <a:gd fmla="val 450" name="adj1"/>
              <a:gd fmla="val 50000" name="adj2"/>
            </a:avLst>
          </a:prstGeom>
          <a:noFill/>
          <a:ln cap="flat" cmpd="sng" w="25400">
            <a:solidFill>
              <a:srgbClr val="4F6228"/>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673" name="Shape 673"/>
          <p:cNvSpPr txBox="1"/>
          <p:nvPr/>
        </p:nvSpPr>
        <p:spPr>
          <a:xfrm>
            <a:off x="3729037" y="3519487"/>
            <a:ext cx="5105399" cy="708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000" u="none">
                <a:solidFill>
                  <a:schemeClr val="dk1"/>
                </a:solidFill>
                <a:latin typeface="Calibri"/>
                <a:ea typeface="Calibri"/>
                <a:cs typeface="Calibri"/>
                <a:sym typeface="Calibri"/>
              </a:rPr>
              <a:t>The real work for the admissions committee – the kids in the middle</a:t>
            </a:r>
          </a:p>
        </p:txBody>
      </p:sp>
      <p:sp>
        <p:nvSpPr>
          <p:cNvPr id="674" name="Shape 674"/>
          <p:cNvSpPr txBox="1"/>
          <p:nvPr/>
        </p:nvSpPr>
        <p:spPr>
          <a:xfrm>
            <a:off x="1260475" y="2692400"/>
            <a:ext cx="18288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Top of the index</a:t>
            </a:r>
          </a:p>
        </p:txBody>
      </p:sp>
      <p:grpSp>
        <p:nvGrpSpPr>
          <p:cNvPr id="675" name="Shape 675"/>
          <p:cNvGrpSpPr/>
          <p:nvPr/>
        </p:nvGrpSpPr>
        <p:grpSpPr>
          <a:xfrm>
            <a:off x="1060450" y="3060700"/>
            <a:ext cx="2232025" cy="2554286"/>
            <a:chOff x="1060450" y="3060700"/>
            <a:chExt cx="2232025" cy="2554286"/>
          </a:xfrm>
        </p:grpSpPr>
        <p:pic>
          <p:nvPicPr>
            <p:cNvPr id="676" name="Shape 676"/>
            <p:cNvPicPr preferRelativeResize="0"/>
            <p:nvPr/>
          </p:nvPicPr>
          <p:blipFill rotWithShape="1">
            <a:blip r:embed="rId4">
              <a:alphaModFix/>
            </a:blip>
            <a:srcRect b="0" l="0" r="0" t="0"/>
            <a:stretch/>
          </p:blipFill>
          <p:spPr>
            <a:xfrm>
              <a:off x="1060450" y="3060700"/>
              <a:ext cx="2232025" cy="2554286"/>
            </a:xfrm>
            <a:prstGeom prst="rect">
              <a:avLst/>
            </a:prstGeom>
            <a:noFill/>
            <a:ln>
              <a:noFill/>
            </a:ln>
          </p:spPr>
        </p:pic>
        <p:sp>
          <p:nvSpPr>
            <p:cNvPr id="677" name="Shape 677"/>
            <p:cNvSpPr txBox="1"/>
            <p:nvPr/>
          </p:nvSpPr>
          <p:spPr>
            <a:xfrm>
              <a:off x="1108075" y="3617912"/>
              <a:ext cx="2133599" cy="1657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sp>
        <p:nvSpPr>
          <p:cNvPr id="678" name="Shape 678"/>
          <p:cNvSpPr txBox="1"/>
          <p:nvPr/>
        </p:nvSpPr>
        <p:spPr>
          <a:xfrm>
            <a:off x="1076325" y="4811712"/>
            <a:ext cx="254634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Bottom of the index</a:t>
            </a:r>
          </a:p>
        </p:txBody>
      </p:sp>
      <p:sp>
        <p:nvSpPr>
          <p:cNvPr id="679" name="Shape 679"/>
          <p:cNvSpPr/>
          <p:nvPr/>
        </p:nvSpPr>
        <p:spPr>
          <a:xfrm>
            <a:off x="1108075" y="3883025"/>
            <a:ext cx="2133599" cy="609599"/>
          </a:xfrm>
          <a:prstGeom prst="ellipse">
            <a:avLst/>
          </a:prstGeom>
          <a:solidFill>
            <a:srgbClr val="77933C"/>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pSp>
        <p:nvGrpSpPr>
          <p:cNvPr id="680" name="Shape 680"/>
          <p:cNvGrpSpPr/>
          <p:nvPr/>
        </p:nvGrpSpPr>
        <p:grpSpPr>
          <a:xfrm>
            <a:off x="328612" y="5522912"/>
            <a:ext cx="8461375" cy="1103312"/>
            <a:chOff x="328612" y="5522912"/>
            <a:chExt cx="8461375" cy="1103312"/>
          </a:xfrm>
        </p:grpSpPr>
        <p:pic>
          <p:nvPicPr>
            <p:cNvPr id="681" name="Shape 681"/>
            <p:cNvPicPr preferRelativeResize="0"/>
            <p:nvPr/>
          </p:nvPicPr>
          <p:blipFill rotWithShape="1">
            <a:blip r:embed="rId5">
              <a:alphaModFix/>
            </a:blip>
            <a:srcRect b="0" l="0" r="0" t="0"/>
            <a:stretch/>
          </p:blipFill>
          <p:spPr>
            <a:xfrm>
              <a:off x="328612" y="5522912"/>
              <a:ext cx="8461375" cy="1103312"/>
            </a:xfrm>
            <a:prstGeom prst="rect">
              <a:avLst/>
            </a:prstGeom>
            <a:noFill/>
            <a:ln>
              <a:noFill/>
            </a:ln>
          </p:spPr>
        </p:pic>
        <p:sp>
          <p:nvSpPr>
            <p:cNvPr id="682" name="Shape 682"/>
            <p:cNvSpPr txBox="1"/>
            <p:nvPr/>
          </p:nvSpPr>
          <p:spPr>
            <a:xfrm>
              <a:off x="571500" y="5768975"/>
              <a:ext cx="7972424" cy="6143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700" u="none">
                  <a:solidFill>
                    <a:srgbClr val="000000"/>
                  </a:solidFill>
                  <a:latin typeface="Calibri"/>
                  <a:ea typeface="Calibri"/>
                  <a:cs typeface="Calibri"/>
                  <a:sym typeface="Calibri"/>
                </a:rPr>
                <a:t>Students at the bottom of the index may only receive a cursory read at best, looking for hooks. Academically they are riskier.</a:t>
              </a: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type="title"/>
          </p:nvPr>
        </p:nvSpPr>
        <p:spPr>
          <a:xfrm>
            <a:off x="457200" y="13874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000" u="none" cap="none" strike="noStrike">
                <a:solidFill>
                  <a:schemeClr val="dk1"/>
                </a:solidFill>
                <a:latin typeface="Carme"/>
                <a:ea typeface="Carme"/>
                <a:cs typeface="Carme"/>
                <a:sym typeface="Carme"/>
              </a:rPr>
              <a:t>How Most Colleges Evaluate Applicants Continued…</a:t>
            </a:r>
          </a:p>
        </p:txBody>
      </p:sp>
      <p:sp>
        <p:nvSpPr>
          <p:cNvPr id="688" name="Shape 688"/>
          <p:cNvSpPr txBox="1"/>
          <p:nvPr/>
        </p:nvSpPr>
        <p:spPr>
          <a:xfrm>
            <a:off x="119061" y="2605086"/>
            <a:ext cx="8836024" cy="3495675"/>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Calibri"/>
              <a:buNone/>
            </a:pPr>
            <a:r>
              <a:rPr b="1" i="0" lang="en-US" sz="3000" u="none">
                <a:solidFill>
                  <a:schemeClr val="dk1"/>
                </a:solidFill>
                <a:latin typeface="Calibri"/>
                <a:ea typeface="Calibri"/>
                <a:cs typeface="Calibri"/>
                <a:sym typeface="Calibri"/>
              </a:rPr>
              <a:t>Step 2*:  Involvement/Leadership Evaluation</a:t>
            </a:r>
          </a:p>
          <a:p>
            <a:pPr indent="0" lvl="0" marL="0" marR="0" rtl="0" algn="l">
              <a:lnSpc>
                <a:spcPct val="80000"/>
              </a:lnSpc>
              <a:spcBef>
                <a:spcPts val="1800"/>
              </a:spcBef>
              <a:spcAft>
                <a:spcPts val="0"/>
              </a:spcAft>
              <a:buClr>
                <a:schemeClr val="dk1"/>
              </a:buClr>
              <a:buSzPct val="100000"/>
              <a:buFont typeface="Arial"/>
              <a:buChar char="•"/>
            </a:pPr>
            <a:r>
              <a:rPr b="0" i="0" lang="en-US" sz="3000" u="none">
                <a:solidFill>
                  <a:schemeClr val="dk1"/>
                </a:solidFill>
                <a:latin typeface="Calibri"/>
                <a:ea typeface="Calibri"/>
                <a:cs typeface="Calibri"/>
                <a:sym typeface="Calibri"/>
              </a:rPr>
              <a:t>Student résumé </a:t>
            </a:r>
          </a:p>
          <a:p>
            <a:pPr indent="0" lvl="0" marL="0" marR="0" rtl="0" algn="l">
              <a:lnSpc>
                <a:spcPct val="80000"/>
              </a:lnSpc>
              <a:spcBef>
                <a:spcPts val="600"/>
              </a:spcBef>
              <a:spcAft>
                <a:spcPts val="0"/>
              </a:spcAft>
              <a:buClr>
                <a:schemeClr val="dk1"/>
              </a:buClr>
              <a:buSzPct val="100000"/>
              <a:buFont typeface="Arial"/>
              <a:buChar char="•"/>
            </a:pPr>
            <a:r>
              <a:rPr b="0" i="0" lang="en-US" sz="3000" u="none">
                <a:solidFill>
                  <a:schemeClr val="dk1"/>
                </a:solidFill>
                <a:latin typeface="Calibri"/>
                <a:ea typeface="Calibri"/>
                <a:cs typeface="Calibri"/>
                <a:sym typeface="Calibri"/>
              </a:rPr>
              <a:t>Extra Curricular Activities</a:t>
            </a:r>
          </a:p>
          <a:p>
            <a:pPr indent="0" lvl="0" marL="0" marR="0" rtl="0" algn="l">
              <a:lnSpc>
                <a:spcPct val="80000"/>
              </a:lnSpc>
              <a:spcBef>
                <a:spcPts val="600"/>
              </a:spcBef>
              <a:spcAft>
                <a:spcPts val="0"/>
              </a:spcAft>
              <a:buClr>
                <a:schemeClr val="dk1"/>
              </a:buClr>
              <a:buSzPct val="100000"/>
              <a:buFont typeface="Arial"/>
              <a:buChar char="•"/>
            </a:pPr>
            <a:r>
              <a:rPr b="0" i="0" lang="en-US" sz="3000" u="none">
                <a:solidFill>
                  <a:schemeClr val="dk1"/>
                </a:solidFill>
                <a:latin typeface="Calibri"/>
                <a:ea typeface="Calibri"/>
                <a:cs typeface="Calibri"/>
                <a:sym typeface="Calibri"/>
              </a:rPr>
              <a:t>Leadership positions (depth) trumps variety (breadth)</a:t>
            </a:r>
          </a:p>
          <a:p>
            <a:pPr indent="0" lvl="0" marL="0" marR="0" rtl="0" algn="l">
              <a:lnSpc>
                <a:spcPct val="80000"/>
              </a:lnSpc>
              <a:spcBef>
                <a:spcPts val="600"/>
              </a:spcBef>
              <a:spcAft>
                <a:spcPts val="0"/>
              </a:spcAft>
              <a:buClr>
                <a:schemeClr val="dk1"/>
              </a:buClr>
              <a:buFont typeface="Arial"/>
              <a:buNone/>
            </a:pPr>
            <a:r>
              <a:t/>
            </a:r>
            <a:endParaRPr b="0" i="0" sz="3000" u="none">
              <a:solidFill>
                <a:schemeClr val="dk1"/>
              </a:solidFill>
              <a:latin typeface="Calibri"/>
              <a:ea typeface="Calibri"/>
              <a:cs typeface="Calibri"/>
              <a:sym typeface="Calibri"/>
            </a:endParaRPr>
          </a:p>
          <a:p>
            <a:pPr indent="0" lvl="0" marL="0" marR="0" rtl="0" algn="r">
              <a:lnSpc>
                <a:spcPct val="80000"/>
              </a:lnSpc>
              <a:spcBef>
                <a:spcPts val="600"/>
              </a:spcBef>
              <a:spcAft>
                <a:spcPts val="0"/>
              </a:spcAft>
              <a:buClr>
                <a:schemeClr val="dk1"/>
              </a:buClr>
              <a:buSzPct val="25000"/>
              <a:buFont typeface="Calibri"/>
              <a:buNone/>
            </a:pPr>
            <a:r>
              <a:rPr b="0" i="0" lang="en-US" sz="3000" u="none">
                <a:solidFill>
                  <a:schemeClr val="dk1"/>
                </a:solidFill>
                <a:latin typeface="Calibri"/>
                <a:ea typeface="Calibri"/>
                <a:cs typeface="Calibri"/>
                <a:sym typeface="Calibri"/>
              </a:rPr>
              <a:t>*The factors in Steps 2 and 3 are considered only if the student’s academic index justifies a holistic read</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2" name="Shape 692"/>
        <p:cNvGrpSpPr/>
        <p:nvPr/>
      </p:nvGrpSpPr>
      <p:grpSpPr>
        <a:xfrm>
          <a:off x="0" y="0"/>
          <a:ext cx="0" cy="0"/>
          <a:chOff x="0" y="0"/>
          <a:chExt cx="0" cy="0"/>
        </a:xfrm>
      </p:grpSpPr>
      <p:sp>
        <p:nvSpPr>
          <p:cNvPr id="693" name="Shape 693"/>
          <p:cNvSpPr txBox="1"/>
          <p:nvPr>
            <p:ph type="title"/>
          </p:nvPr>
        </p:nvSpPr>
        <p:spPr>
          <a:xfrm>
            <a:off x="457200" y="13366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000" u="none" cap="none" strike="noStrike">
                <a:solidFill>
                  <a:schemeClr val="dk1"/>
                </a:solidFill>
                <a:latin typeface="Carme"/>
                <a:ea typeface="Carme"/>
                <a:cs typeface="Carme"/>
                <a:sym typeface="Carme"/>
              </a:rPr>
              <a:t>How Most Colleges Evaluate Applicants Continued…</a:t>
            </a:r>
          </a:p>
        </p:txBody>
      </p:sp>
      <p:sp>
        <p:nvSpPr>
          <p:cNvPr id="694" name="Shape 694"/>
          <p:cNvSpPr txBox="1"/>
          <p:nvPr/>
        </p:nvSpPr>
        <p:spPr>
          <a:xfrm>
            <a:off x="322262" y="2289175"/>
            <a:ext cx="9024936" cy="44608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2800" u="none">
                <a:solidFill>
                  <a:schemeClr val="dk1"/>
                </a:solidFill>
                <a:latin typeface="Calibri"/>
                <a:ea typeface="Calibri"/>
                <a:cs typeface="Calibri"/>
                <a:sym typeface="Calibri"/>
              </a:rPr>
              <a:t>Step 3:  Consider Other, Qualitative Factors</a:t>
            </a:r>
          </a:p>
          <a:p>
            <a:pPr indent="0" lvl="0" marL="0" marR="0" rtl="0" algn="l">
              <a:lnSpc>
                <a:spcPct val="100000"/>
              </a:lnSpc>
              <a:spcBef>
                <a:spcPts val="176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Adversity</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Contributions to the community</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Diversity</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Awards and recognitions</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Personality and voice</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libri"/>
                <a:ea typeface="Calibri"/>
                <a:cs typeface="Calibri"/>
                <a:sym typeface="Calibri"/>
              </a:rPr>
              <a:t>Student’s self-awareness or insights, as demonstrated through the essays or letters of recommendation</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8" name="Shape 698"/>
        <p:cNvGrpSpPr/>
        <p:nvPr/>
      </p:nvGrpSpPr>
      <p:grpSpPr>
        <a:xfrm>
          <a:off x="0" y="0"/>
          <a:ext cx="0" cy="0"/>
          <a:chOff x="0" y="0"/>
          <a:chExt cx="0" cy="0"/>
        </a:xfrm>
      </p:grpSpPr>
      <p:sp>
        <p:nvSpPr>
          <p:cNvPr id="699" name="Shape 699"/>
          <p:cNvSpPr txBox="1"/>
          <p:nvPr>
            <p:ph type="title"/>
          </p:nvPr>
        </p:nvSpPr>
        <p:spPr>
          <a:xfrm>
            <a:off x="560387" y="2152650"/>
            <a:ext cx="8269286" cy="1362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5400" u="none" cap="none" strike="noStrike">
                <a:solidFill>
                  <a:schemeClr val="dk1"/>
                </a:solidFill>
                <a:latin typeface="Carme"/>
                <a:ea typeface="Carme"/>
                <a:cs typeface="Carme"/>
                <a:sym typeface="Carme"/>
              </a:rPr>
              <a:t>ACADEMICS</a:t>
            </a:r>
            <a:br>
              <a:rPr b="0" i="0" lang="en-US" sz="5400" u="none" cap="none" strike="noStrike">
                <a:solidFill>
                  <a:schemeClr val="dk1"/>
                </a:solidFill>
                <a:latin typeface="Carme"/>
                <a:ea typeface="Carme"/>
                <a:cs typeface="Carme"/>
                <a:sym typeface="Carme"/>
              </a:rPr>
            </a:br>
            <a:r>
              <a:rPr b="0" i="1" lang="en-US" sz="2800" u="none" cap="none" strike="noStrike">
                <a:solidFill>
                  <a:schemeClr val="dk1"/>
                </a:solidFill>
                <a:latin typeface="Carme"/>
                <a:ea typeface="Carme"/>
                <a:cs typeface="Carme"/>
                <a:sym typeface="Carme"/>
              </a:rPr>
              <a:t>HOW WILL COLLEGES VIEW MY TRANSCRIPT?</a:t>
            </a:r>
          </a:p>
        </p:txBody>
      </p:sp>
      <p:pic>
        <p:nvPicPr>
          <p:cNvPr descr="apple_color-print.jpg" id="700" name="Shape 700"/>
          <p:cNvPicPr preferRelativeResize="0"/>
          <p:nvPr/>
        </p:nvPicPr>
        <p:blipFill rotWithShape="1">
          <a:blip r:embed="rId3">
            <a:alphaModFix amt="66000"/>
          </a:blip>
          <a:srcRect b="41937" l="0" r="9599" t="0"/>
          <a:stretch/>
        </p:blipFill>
        <p:spPr>
          <a:xfrm>
            <a:off x="5475287" y="3719512"/>
            <a:ext cx="3540125" cy="2787650"/>
          </a:xfrm>
          <a:prstGeom prst="rect">
            <a:avLst/>
          </a:prstGeom>
          <a:noFill/>
          <a:ln>
            <a:noFill/>
          </a:ln>
        </p:spPr>
      </p:pic>
      <p:pic>
        <p:nvPicPr>
          <p:cNvPr descr="books apple.png" id="701" name="Shape 701"/>
          <p:cNvPicPr preferRelativeResize="0"/>
          <p:nvPr/>
        </p:nvPicPr>
        <p:blipFill rotWithShape="1">
          <a:blip r:embed="rId4">
            <a:alphaModFix/>
          </a:blip>
          <a:srcRect b="0" l="0" r="0" t="0"/>
          <a:stretch/>
        </p:blipFill>
        <p:spPr>
          <a:xfrm>
            <a:off x="5603875" y="3609975"/>
            <a:ext cx="3540125" cy="28971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nvSpPr>
        <p:spPr>
          <a:xfrm>
            <a:off x="450850" y="1219200"/>
            <a:ext cx="8229600" cy="1143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600" u="none">
                <a:solidFill>
                  <a:schemeClr val="dk1"/>
                </a:solidFill>
                <a:latin typeface="Carme"/>
                <a:ea typeface="Carme"/>
                <a:cs typeface="Carme"/>
                <a:sym typeface="Carme"/>
              </a:rPr>
              <a:t>For secondary schools, too many kids applying to the same selective colleges can hurt group outcomes</a:t>
            </a:r>
          </a:p>
        </p:txBody>
      </p:sp>
      <p:sp>
        <p:nvSpPr>
          <p:cNvPr id="150" name="Shape 150"/>
          <p:cNvSpPr/>
          <p:nvPr/>
        </p:nvSpPr>
        <p:spPr>
          <a:xfrm>
            <a:off x="411162" y="3454400"/>
            <a:ext cx="1982787" cy="1436686"/>
          </a:xfrm>
          <a:prstGeom prst="can">
            <a:avLst>
              <a:gd fmla="val 250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Middle kids</a:t>
            </a:r>
          </a:p>
        </p:txBody>
      </p:sp>
      <p:sp>
        <p:nvSpPr>
          <p:cNvPr id="151" name="Shape 151"/>
          <p:cNvSpPr/>
          <p:nvPr/>
        </p:nvSpPr>
        <p:spPr>
          <a:xfrm>
            <a:off x="414337" y="2357436"/>
            <a:ext cx="1979612" cy="3371850"/>
          </a:xfrm>
          <a:prstGeom prst="can">
            <a:avLst>
              <a:gd fmla="val 3169" name="adj"/>
            </a:avLst>
          </a:prstGeom>
          <a:no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52" name="Shape 152"/>
          <p:cNvSpPr txBox="1"/>
          <p:nvPr/>
        </p:nvSpPr>
        <p:spPr>
          <a:xfrm>
            <a:off x="2921000" y="2601911"/>
            <a:ext cx="1701799"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Apply as a back-up- without intending to go </a:t>
            </a:r>
          </a:p>
        </p:txBody>
      </p:sp>
      <p:sp>
        <p:nvSpPr>
          <p:cNvPr id="153" name="Shape 153"/>
          <p:cNvSpPr/>
          <p:nvPr/>
        </p:nvSpPr>
        <p:spPr>
          <a:xfrm flipH="1" rot="5400000">
            <a:off x="4037806" y="4333081"/>
            <a:ext cx="2246311" cy="273049"/>
          </a:xfrm>
          <a:prstGeom prst="triangle">
            <a:avLst>
              <a:gd fmla="val 500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54" name="Shape 154"/>
          <p:cNvSpPr txBox="1"/>
          <p:nvPr/>
        </p:nvSpPr>
        <p:spPr>
          <a:xfrm>
            <a:off x="2890836" y="3733800"/>
            <a:ext cx="1731962"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Once were accepted, now are  deferred</a:t>
            </a:r>
          </a:p>
        </p:txBody>
      </p:sp>
      <p:sp>
        <p:nvSpPr>
          <p:cNvPr id="155" name="Shape 155"/>
          <p:cNvSpPr txBox="1"/>
          <p:nvPr/>
        </p:nvSpPr>
        <p:spPr>
          <a:xfrm>
            <a:off x="2898775" y="4679950"/>
            <a:ext cx="2125662" cy="923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Used to sneak in, now are rejected outright</a:t>
            </a:r>
          </a:p>
        </p:txBody>
      </p:sp>
      <p:sp>
        <p:nvSpPr>
          <p:cNvPr id="156" name="Shape 156"/>
          <p:cNvSpPr/>
          <p:nvPr/>
        </p:nvSpPr>
        <p:spPr>
          <a:xfrm>
            <a:off x="2497136" y="2751136"/>
            <a:ext cx="263525" cy="696912"/>
          </a:xfrm>
          <a:prstGeom prst="rightBrace">
            <a:avLst>
              <a:gd fmla="val 685"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57" name="Shape 157"/>
          <p:cNvSpPr/>
          <p:nvPr/>
        </p:nvSpPr>
        <p:spPr>
          <a:xfrm>
            <a:off x="2520950" y="3903662"/>
            <a:ext cx="263525" cy="695325"/>
          </a:xfrm>
          <a:prstGeom prst="rightBrace">
            <a:avLst>
              <a:gd fmla="val 685"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58" name="Shape 158"/>
          <p:cNvSpPr/>
          <p:nvPr/>
        </p:nvSpPr>
        <p:spPr>
          <a:xfrm>
            <a:off x="2520950" y="4827587"/>
            <a:ext cx="263525" cy="695325"/>
          </a:xfrm>
          <a:prstGeom prst="rightBrace">
            <a:avLst>
              <a:gd fmla="val 685"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59" name="Shape 159"/>
          <p:cNvSpPr txBox="1"/>
          <p:nvPr/>
        </p:nvSpPr>
        <p:spPr>
          <a:xfrm>
            <a:off x="5535612" y="2474911"/>
            <a:ext cx="3271836" cy="3416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When colleges can see a broader swath of applicants from a high school- they get pickier- and often want the best students from the mix- even if those kids have no intention of matriculating</a:t>
            </a:r>
          </a:p>
        </p:txBody>
      </p:sp>
      <p:sp>
        <p:nvSpPr>
          <p:cNvPr id="160" name="Shape 160"/>
          <p:cNvSpPr txBox="1"/>
          <p:nvPr/>
        </p:nvSpPr>
        <p:spPr>
          <a:xfrm>
            <a:off x="885825" y="3016250"/>
            <a:ext cx="966787" cy="369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Top kids</a:t>
            </a:r>
          </a:p>
        </p:txBody>
      </p:sp>
      <p:sp>
        <p:nvSpPr>
          <p:cNvPr id="161" name="Shape 161"/>
          <p:cNvSpPr txBox="1"/>
          <p:nvPr/>
        </p:nvSpPr>
        <p:spPr>
          <a:xfrm>
            <a:off x="658812" y="5030787"/>
            <a:ext cx="1185862" cy="369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Lower kids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5" name="Shape 705"/>
        <p:cNvGrpSpPr/>
        <p:nvPr/>
      </p:nvGrpSpPr>
      <p:grpSpPr>
        <a:xfrm>
          <a:off x="0" y="0"/>
          <a:ext cx="0" cy="0"/>
          <a:chOff x="0" y="0"/>
          <a:chExt cx="0" cy="0"/>
        </a:xfrm>
      </p:grpSpPr>
      <p:sp>
        <p:nvSpPr>
          <p:cNvPr id="706" name="Shape 706"/>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800" u="none" cap="none" strike="noStrike">
                <a:solidFill>
                  <a:schemeClr val="dk1"/>
                </a:solidFill>
                <a:latin typeface="Carme"/>
                <a:ea typeface="Carme"/>
                <a:cs typeface="Carme"/>
                <a:sym typeface="Carme"/>
              </a:rPr>
              <a:t>Balance Course Rigor and GPA</a:t>
            </a:r>
          </a:p>
        </p:txBody>
      </p:sp>
      <p:sp>
        <p:nvSpPr>
          <p:cNvPr id="707" name="Shape 707"/>
          <p:cNvSpPr txBox="1"/>
          <p:nvPr/>
        </p:nvSpPr>
        <p:spPr>
          <a:xfrm>
            <a:off x="325437" y="1727200"/>
            <a:ext cx="8507411" cy="9144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Calibri"/>
              <a:buNone/>
            </a:pPr>
            <a:r>
              <a:rPr b="0" i="0" lang="en-US" sz="2800" u="none">
                <a:solidFill>
                  <a:schemeClr val="dk1"/>
                </a:solidFill>
                <a:latin typeface="Calibri"/>
                <a:ea typeface="Calibri"/>
                <a:cs typeface="Calibri"/>
                <a:sym typeface="Calibri"/>
              </a:rPr>
              <a:t>Encourage students to take a challenging curriculum </a:t>
            </a:r>
            <a:r>
              <a:rPr b="1" i="0" lang="en-US" sz="2800" u="none">
                <a:solidFill>
                  <a:schemeClr val="dk1"/>
                </a:solidFill>
                <a:latin typeface="Calibri"/>
                <a:ea typeface="Calibri"/>
                <a:cs typeface="Calibri"/>
                <a:sym typeface="Calibri"/>
              </a:rPr>
              <a:t>in the context of your school</a:t>
            </a:r>
          </a:p>
          <a:p>
            <a:pPr indent="0" lvl="0" marL="0" marR="0" rtl="0" algn="l">
              <a:lnSpc>
                <a:spcPct val="100000"/>
              </a:lnSpc>
              <a:spcBef>
                <a:spcPts val="0"/>
              </a:spcBef>
              <a:spcAft>
                <a:spcPts val="0"/>
              </a:spcAft>
              <a:buNone/>
            </a:pPr>
            <a:r>
              <a:t/>
            </a:r>
            <a:endParaRPr b="1" i="0" sz="2800" u="none">
              <a:solidFill>
                <a:schemeClr val="dk1"/>
              </a:solidFill>
              <a:latin typeface="Calibri"/>
              <a:ea typeface="Calibri"/>
              <a:cs typeface="Calibri"/>
              <a:sym typeface="Calibri"/>
            </a:endParaRPr>
          </a:p>
        </p:txBody>
      </p:sp>
      <p:pic>
        <p:nvPicPr>
          <p:cNvPr id="708" name="Shape 708"/>
          <p:cNvPicPr preferRelativeResize="0"/>
          <p:nvPr/>
        </p:nvPicPr>
        <p:blipFill rotWithShape="1">
          <a:blip r:embed="rId3">
            <a:alphaModFix/>
          </a:blip>
          <a:srcRect b="0" l="0" r="0" t="0"/>
          <a:stretch/>
        </p:blipFill>
        <p:spPr>
          <a:xfrm>
            <a:off x="457200" y="2794000"/>
            <a:ext cx="3630612" cy="2414586"/>
          </a:xfrm>
          <a:prstGeom prst="rect">
            <a:avLst/>
          </a:prstGeom>
          <a:noFill/>
          <a:ln>
            <a:noFill/>
          </a:ln>
        </p:spPr>
      </p:pic>
      <p:sp>
        <p:nvSpPr>
          <p:cNvPr id="709" name="Shape 709"/>
          <p:cNvSpPr txBox="1"/>
          <p:nvPr>
            <p:ph idx="1" type="body"/>
          </p:nvPr>
        </p:nvSpPr>
        <p:spPr>
          <a:xfrm>
            <a:off x="4419600" y="2662236"/>
            <a:ext cx="4144962" cy="2651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500" u="none">
                <a:solidFill>
                  <a:schemeClr val="dk1"/>
                </a:solidFill>
                <a:latin typeface="Carme"/>
                <a:ea typeface="Carme"/>
                <a:cs typeface="Carme"/>
                <a:sym typeface="Carme"/>
              </a:rPr>
              <a:t>To strike the right balance, consider:</a:t>
            </a:r>
          </a:p>
          <a:p>
            <a:pPr indent="-285750" lvl="1" marL="742950" marR="0" rtl="0" algn="l">
              <a:lnSpc>
                <a:spcPct val="100000"/>
              </a:lnSpc>
              <a:spcBef>
                <a:spcPts val="500"/>
              </a:spcBef>
              <a:spcAft>
                <a:spcPts val="0"/>
              </a:spcAft>
              <a:buClr>
                <a:schemeClr val="dk1"/>
              </a:buClr>
              <a:buSzPct val="100000"/>
              <a:buFont typeface="Arial"/>
              <a:buChar char="-"/>
            </a:pPr>
            <a:r>
              <a:rPr b="0" i="0" lang="en-US" sz="2500" u="none" cap="none" strike="noStrike">
                <a:solidFill>
                  <a:schemeClr val="dk1"/>
                </a:solidFill>
                <a:latin typeface="Carme"/>
                <a:ea typeface="Carme"/>
                <a:cs typeface="Carme"/>
                <a:sym typeface="Carme"/>
              </a:rPr>
              <a:t>Past performance</a:t>
            </a:r>
          </a:p>
          <a:p>
            <a:pPr indent="-285750" lvl="1" marL="742950" marR="0" rtl="0" algn="l">
              <a:lnSpc>
                <a:spcPct val="100000"/>
              </a:lnSpc>
              <a:spcBef>
                <a:spcPts val="500"/>
              </a:spcBef>
              <a:spcAft>
                <a:spcPts val="0"/>
              </a:spcAft>
              <a:buClr>
                <a:schemeClr val="dk1"/>
              </a:buClr>
              <a:buSzPct val="100000"/>
              <a:buFont typeface="Arial"/>
              <a:buChar char="-"/>
            </a:pPr>
            <a:r>
              <a:rPr b="0" i="0" lang="en-US" sz="2500" u="none" cap="none" strike="noStrike">
                <a:solidFill>
                  <a:schemeClr val="dk1"/>
                </a:solidFill>
                <a:latin typeface="Carme"/>
                <a:ea typeface="Carme"/>
                <a:cs typeface="Carme"/>
                <a:sym typeface="Carme"/>
              </a:rPr>
              <a:t>In-school commitments</a:t>
            </a:r>
          </a:p>
          <a:p>
            <a:pPr indent="-285750" lvl="1" marL="742950" marR="0" rtl="0" algn="l">
              <a:lnSpc>
                <a:spcPct val="100000"/>
              </a:lnSpc>
              <a:spcBef>
                <a:spcPts val="500"/>
              </a:spcBef>
              <a:spcAft>
                <a:spcPts val="0"/>
              </a:spcAft>
              <a:buClr>
                <a:schemeClr val="dk1"/>
              </a:buClr>
              <a:buSzPct val="100000"/>
              <a:buFont typeface="Arial"/>
              <a:buChar char="-"/>
            </a:pPr>
            <a:r>
              <a:rPr b="0" i="0" lang="en-US" sz="2500" u="none" cap="none" strike="noStrike">
                <a:solidFill>
                  <a:schemeClr val="dk1"/>
                </a:solidFill>
                <a:latin typeface="Carme"/>
                <a:ea typeface="Carme"/>
                <a:cs typeface="Carme"/>
                <a:sym typeface="Carme"/>
              </a:rPr>
              <a:t>Other commitments</a:t>
            </a:r>
          </a:p>
        </p:txBody>
      </p:sp>
      <p:grpSp>
        <p:nvGrpSpPr>
          <p:cNvPr id="710" name="Shape 710"/>
          <p:cNvGrpSpPr/>
          <p:nvPr/>
        </p:nvGrpSpPr>
        <p:grpSpPr>
          <a:xfrm>
            <a:off x="0" y="5346700"/>
            <a:ext cx="9277349" cy="1139825"/>
            <a:chOff x="0" y="5346700"/>
            <a:chExt cx="9277349" cy="1139825"/>
          </a:xfrm>
        </p:grpSpPr>
        <p:pic>
          <p:nvPicPr>
            <p:cNvPr id="711" name="Shape 711"/>
            <p:cNvPicPr preferRelativeResize="0"/>
            <p:nvPr/>
          </p:nvPicPr>
          <p:blipFill rotWithShape="1">
            <a:blip r:embed="rId4">
              <a:alphaModFix/>
            </a:blip>
            <a:srcRect b="0" l="0" r="0" t="0"/>
            <a:stretch/>
          </p:blipFill>
          <p:spPr>
            <a:xfrm>
              <a:off x="0" y="5346700"/>
              <a:ext cx="9277349" cy="1139825"/>
            </a:xfrm>
            <a:prstGeom prst="rect">
              <a:avLst/>
            </a:prstGeom>
            <a:noFill/>
            <a:ln>
              <a:noFill/>
            </a:ln>
          </p:spPr>
        </p:pic>
        <p:sp>
          <p:nvSpPr>
            <p:cNvPr id="712" name="Shape 712"/>
            <p:cNvSpPr txBox="1"/>
            <p:nvPr/>
          </p:nvSpPr>
          <p:spPr>
            <a:xfrm>
              <a:off x="244475" y="5592762"/>
              <a:ext cx="8786812"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Getting Cs in advanced courses does not constitute performance. If you are pushing into AP and IB land, As and Bs demonstrate success. More selective colleges want to see more As.</a:t>
              </a: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6" name="Shape 716"/>
        <p:cNvGrpSpPr/>
        <p:nvPr/>
      </p:nvGrpSpPr>
      <p:grpSpPr>
        <a:xfrm>
          <a:off x="0" y="0"/>
          <a:ext cx="0" cy="0"/>
          <a:chOff x="0" y="0"/>
          <a:chExt cx="0" cy="0"/>
        </a:xfrm>
      </p:grpSpPr>
      <p:sp>
        <p:nvSpPr>
          <p:cNvPr id="717" name="Shape 71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300" u="none" cap="none" strike="noStrike">
                <a:solidFill>
                  <a:schemeClr val="dk1"/>
                </a:solidFill>
                <a:latin typeface="Carme"/>
                <a:ea typeface="Carme"/>
                <a:cs typeface="Carme"/>
                <a:sym typeface="Carme"/>
              </a:rPr>
              <a:t>Grade</a:t>
            </a:r>
            <a:r>
              <a:rPr b="0" i="0" lang="en-US" sz="3300" u="none" cap="none" strike="noStrike">
                <a:solidFill>
                  <a:srgbClr val="595959"/>
                </a:solidFill>
                <a:latin typeface="Cambria"/>
                <a:ea typeface="Cambria"/>
                <a:cs typeface="Cambria"/>
                <a:sym typeface="Cambria"/>
              </a:rPr>
              <a:t> </a:t>
            </a:r>
            <a:r>
              <a:rPr b="0" i="0" lang="en-US" sz="3300" u="none" cap="none" strike="noStrike">
                <a:solidFill>
                  <a:schemeClr val="dk1"/>
                </a:solidFill>
                <a:latin typeface="Carme"/>
                <a:ea typeface="Carme"/>
                <a:cs typeface="Carme"/>
                <a:sym typeface="Carme"/>
              </a:rPr>
              <a:t>Trends are Essential</a:t>
            </a:r>
          </a:p>
        </p:txBody>
      </p:sp>
      <p:sp>
        <p:nvSpPr>
          <p:cNvPr id="718" name="Shape 718"/>
          <p:cNvSpPr txBox="1"/>
          <p:nvPr>
            <p:ph idx="1" type="body"/>
          </p:nvPr>
        </p:nvSpPr>
        <p:spPr>
          <a:xfrm>
            <a:off x="457200" y="1833561"/>
            <a:ext cx="5110162"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It is </a:t>
            </a:r>
            <a:r>
              <a:rPr b="1" i="1" lang="en-US" sz="2800" u="sng">
                <a:solidFill>
                  <a:schemeClr val="dk1"/>
                </a:solidFill>
                <a:latin typeface="Carme"/>
                <a:ea typeface="Carme"/>
                <a:cs typeface="Carme"/>
                <a:sym typeface="Carme"/>
              </a:rPr>
              <a:t>never</a:t>
            </a:r>
            <a:r>
              <a:rPr b="1" i="1" lang="en-US" sz="2800" u="none">
                <a:solidFill>
                  <a:schemeClr val="dk1"/>
                </a:solidFill>
                <a:latin typeface="Carme"/>
                <a:ea typeface="Carme"/>
                <a:cs typeface="Carme"/>
                <a:sym typeface="Carme"/>
              </a:rPr>
              <a:t> </a:t>
            </a:r>
            <a:r>
              <a:rPr b="0" i="0" lang="en-US" sz="2800" u="none">
                <a:solidFill>
                  <a:schemeClr val="dk1"/>
                </a:solidFill>
                <a:latin typeface="Carme"/>
                <a:ea typeface="Carme"/>
                <a:cs typeface="Carme"/>
                <a:sym typeface="Carme"/>
              </a:rPr>
              <a:t>too late to improve your grades. It may be tough to change your cumulative GPA first semester senior year, but an upward trend can help with admissions -- </a:t>
            </a:r>
            <a:r>
              <a:rPr b="0" i="1" lang="en-US" sz="2800" u="none">
                <a:solidFill>
                  <a:schemeClr val="dk1"/>
                </a:solidFill>
                <a:latin typeface="Carme"/>
                <a:ea typeface="Carme"/>
                <a:cs typeface="Carme"/>
                <a:sym typeface="Carme"/>
              </a:rPr>
              <a:t>especially</a:t>
            </a:r>
            <a:r>
              <a:rPr b="0" i="0" lang="en-US" sz="2800" u="none">
                <a:solidFill>
                  <a:schemeClr val="dk1"/>
                </a:solidFill>
                <a:latin typeface="Carme"/>
                <a:ea typeface="Carme"/>
                <a:cs typeface="Carme"/>
                <a:sym typeface="Carme"/>
              </a:rPr>
              <a:t> if you can explain the change with a compelling narrative.</a:t>
            </a: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pic>
        <p:nvPicPr>
          <p:cNvPr id="719" name="Shape 719"/>
          <p:cNvPicPr preferRelativeResize="0"/>
          <p:nvPr/>
        </p:nvPicPr>
        <p:blipFill rotWithShape="1">
          <a:blip r:embed="rId3">
            <a:alphaModFix/>
          </a:blip>
          <a:srcRect b="0" l="0" r="0" t="0"/>
          <a:stretch/>
        </p:blipFill>
        <p:spPr>
          <a:xfrm>
            <a:off x="5567362" y="2120900"/>
            <a:ext cx="3149600" cy="369252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3" name="Shape 723"/>
        <p:cNvGrpSpPr/>
        <p:nvPr/>
      </p:nvGrpSpPr>
      <p:grpSpPr>
        <a:xfrm>
          <a:off x="0" y="0"/>
          <a:ext cx="0" cy="0"/>
          <a:chOff x="0" y="0"/>
          <a:chExt cx="0" cy="0"/>
        </a:xfrm>
      </p:grpSpPr>
      <p:sp>
        <p:nvSpPr>
          <p:cNvPr id="724" name="Shape 724"/>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A 3.5 CGPA can tell different stories</a:t>
            </a:r>
          </a:p>
        </p:txBody>
      </p:sp>
      <p:grpSp>
        <p:nvGrpSpPr>
          <p:cNvPr id="725" name="Shape 725"/>
          <p:cNvGrpSpPr/>
          <p:nvPr/>
        </p:nvGrpSpPr>
        <p:grpSpPr>
          <a:xfrm>
            <a:off x="66675" y="5761037"/>
            <a:ext cx="8931274" cy="877887"/>
            <a:chOff x="66675" y="5761037"/>
            <a:chExt cx="8931274" cy="877887"/>
          </a:xfrm>
        </p:grpSpPr>
        <p:pic>
          <p:nvPicPr>
            <p:cNvPr id="726" name="Shape 726"/>
            <p:cNvPicPr preferRelativeResize="0"/>
            <p:nvPr/>
          </p:nvPicPr>
          <p:blipFill rotWithShape="1">
            <a:blip r:embed="rId3">
              <a:alphaModFix/>
            </a:blip>
            <a:srcRect b="0" l="0" r="0" t="0"/>
            <a:stretch/>
          </p:blipFill>
          <p:spPr>
            <a:xfrm>
              <a:off x="66675" y="5761037"/>
              <a:ext cx="8931274" cy="877887"/>
            </a:xfrm>
            <a:prstGeom prst="rect">
              <a:avLst/>
            </a:prstGeom>
            <a:noFill/>
            <a:ln>
              <a:noFill/>
            </a:ln>
          </p:spPr>
        </p:pic>
        <p:sp>
          <p:nvSpPr>
            <p:cNvPr id="727" name="Shape 727"/>
            <p:cNvSpPr txBox="1"/>
            <p:nvPr/>
          </p:nvSpPr>
          <p:spPr>
            <a:xfrm>
              <a:off x="311150" y="6007100"/>
              <a:ext cx="8442325" cy="3857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Upward grade trends are your friends: And typically Core GPA has the most weight.  </a:t>
              </a:r>
            </a:p>
          </p:txBody>
        </p:sp>
      </p:grpSp>
      <p:grpSp>
        <p:nvGrpSpPr>
          <p:cNvPr id="728" name="Shape 728"/>
          <p:cNvGrpSpPr/>
          <p:nvPr/>
        </p:nvGrpSpPr>
        <p:grpSpPr>
          <a:xfrm>
            <a:off x="311150" y="2295525"/>
            <a:ext cx="8229600" cy="3162299"/>
            <a:chOff x="0" y="0"/>
            <a:chExt cx="2147483647" cy="2147483647"/>
          </a:xfrm>
        </p:grpSpPr>
        <p:cxnSp>
          <p:nvCxnSpPr>
            <p:cNvPr id="729" name="Shape 729"/>
            <p:cNvCxnSpPr/>
            <p:nvPr/>
          </p:nvCxnSpPr>
          <p:spPr>
            <a:xfrm>
              <a:off x="0" y="1073741823"/>
              <a:ext cx="2147483647"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cxnSp>
          <p:nvCxnSpPr>
            <p:cNvPr id="730" name="Shape 730"/>
            <p:cNvCxnSpPr/>
            <p:nvPr/>
          </p:nvCxnSpPr>
          <p:spPr>
            <a:xfrm>
              <a:off x="0" y="0"/>
              <a:ext cx="2147483647" cy="2147483579"/>
            </a:xfrm>
            <a:prstGeom prst="straightConnector1">
              <a:avLst/>
            </a:prstGeom>
            <a:noFill/>
            <a:ln cap="flat" cmpd="sng" w="25400">
              <a:solidFill>
                <a:schemeClr val="accent2"/>
              </a:solidFill>
              <a:prstDash val="solid"/>
              <a:miter/>
              <a:headEnd len="med" w="med" type="none"/>
              <a:tailEnd len="med" w="med" type="none"/>
            </a:ln>
            <a:effectLst>
              <a:outerShdw blurRad="63500" dir="5400000" dist="20000">
                <a:srgbClr val="808080">
                  <a:alpha val="37647"/>
                </a:srgbClr>
              </a:outerShdw>
            </a:effectLst>
          </p:spPr>
        </p:cxnSp>
        <p:cxnSp>
          <p:nvCxnSpPr>
            <p:cNvPr id="731" name="Shape 731"/>
            <p:cNvCxnSpPr/>
            <p:nvPr/>
          </p:nvCxnSpPr>
          <p:spPr>
            <a:xfrm flipH="1" rot="10800000">
              <a:off x="0" y="67"/>
              <a:ext cx="2147483647" cy="2147483579"/>
            </a:xfrm>
            <a:prstGeom prst="straightConnector1">
              <a:avLst/>
            </a:prstGeom>
            <a:noFill/>
            <a:ln cap="flat" cmpd="sng" w="25400">
              <a:solidFill>
                <a:srgbClr val="9BBB59"/>
              </a:solidFill>
              <a:prstDash val="solid"/>
              <a:miter/>
              <a:headEnd len="med" w="med" type="none"/>
              <a:tailEnd len="med" w="med" type="none"/>
            </a:ln>
            <a:effectLst>
              <a:outerShdw blurRad="63500" dir="5400000" dist="20000">
                <a:srgbClr val="808080">
                  <a:alpha val="37647"/>
                </a:srgbClr>
              </a:outerShdw>
            </a:effectLst>
          </p:spPr>
        </p:cxnSp>
        <p:cxnSp>
          <p:nvCxnSpPr>
            <p:cNvPr id="732" name="Shape 732"/>
            <p:cNvCxnSpPr/>
            <p:nvPr/>
          </p:nvCxnSpPr>
          <p:spPr>
            <a:xfrm>
              <a:off x="531899871" y="0"/>
              <a:ext cx="12427567" cy="2147483141"/>
            </a:xfrm>
            <a:prstGeom prst="straightConnector1">
              <a:avLst/>
            </a:prstGeom>
            <a:noFill/>
            <a:ln cap="flat" cmpd="sng" w="9525">
              <a:solidFill>
                <a:srgbClr val="4A7EBB"/>
              </a:solidFill>
              <a:prstDash val="solid"/>
              <a:miter/>
              <a:headEnd len="med" w="med" type="none"/>
              <a:tailEnd len="med" w="med" type="none"/>
            </a:ln>
          </p:spPr>
        </p:cxnSp>
        <p:cxnSp>
          <p:nvCxnSpPr>
            <p:cNvPr id="733" name="Shape 733"/>
            <p:cNvCxnSpPr/>
            <p:nvPr/>
          </p:nvCxnSpPr>
          <p:spPr>
            <a:xfrm>
              <a:off x="1068770756" y="418"/>
              <a:ext cx="12427567" cy="2147483141"/>
            </a:xfrm>
            <a:prstGeom prst="straightConnector1">
              <a:avLst/>
            </a:prstGeom>
            <a:noFill/>
            <a:ln cap="flat" cmpd="sng" w="9525">
              <a:solidFill>
                <a:srgbClr val="4A7EBB"/>
              </a:solidFill>
              <a:prstDash val="solid"/>
              <a:miter/>
              <a:headEnd len="med" w="med" type="none"/>
              <a:tailEnd len="med" w="med" type="none"/>
            </a:ln>
          </p:spPr>
        </p:cxnSp>
        <p:cxnSp>
          <p:nvCxnSpPr>
            <p:cNvPr id="734" name="Shape 734"/>
            <p:cNvCxnSpPr/>
            <p:nvPr/>
          </p:nvCxnSpPr>
          <p:spPr>
            <a:xfrm>
              <a:off x="1650380872" y="418"/>
              <a:ext cx="12427567" cy="2147483141"/>
            </a:xfrm>
            <a:prstGeom prst="straightConnector1">
              <a:avLst/>
            </a:prstGeom>
            <a:noFill/>
            <a:ln cap="flat" cmpd="sng" w="9525">
              <a:solidFill>
                <a:srgbClr val="4A7EBB"/>
              </a:solidFill>
              <a:prstDash val="solid"/>
              <a:miter/>
              <a:headEnd len="med" w="med" type="none"/>
              <a:tailEnd len="med" w="med" type="none"/>
            </a:ln>
          </p:spPr>
        </p:cxnSp>
      </p:grpSp>
      <p:sp>
        <p:nvSpPr>
          <p:cNvPr id="735" name="Shape 735"/>
          <p:cNvSpPr txBox="1"/>
          <p:nvPr/>
        </p:nvSpPr>
        <p:spPr>
          <a:xfrm>
            <a:off x="449262" y="1747836"/>
            <a:ext cx="1566861"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Freshman Year</a:t>
            </a:r>
          </a:p>
        </p:txBody>
      </p:sp>
      <p:sp>
        <p:nvSpPr>
          <p:cNvPr id="736" name="Shape 736"/>
          <p:cNvSpPr txBox="1"/>
          <p:nvPr/>
        </p:nvSpPr>
        <p:spPr>
          <a:xfrm>
            <a:off x="2571750" y="1747836"/>
            <a:ext cx="1731962"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Sophomore Year</a:t>
            </a:r>
          </a:p>
        </p:txBody>
      </p:sp>
      <p:sp>
        <p:nvSpPr>
          <p:cNvPr id="737" name="Shape 737"/>
          <p:cNvSpPr txBox="1"/>
          <p:nvPr/>
        </p:nvSpPr>
        <p:spPr>
          <a:xfrm>
            <a:off x="4887912" y="1747836"/>
            <a:ext cx="1236661"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Junior Year</a:t>
            </a:r>
          </a:p>
        </p:txBody>
      </p:sp>
      <p:sp>
        <p:nvSpPr>
          <p:cNvPr id="738" name="Shape 738"/>
          <p:cNvSpPr txBox="1"/>
          <p:nvPr/>
        </p:nvSpPr>
        <p:spPr>
          <a:xfrm>
            <a:off x="6994525" y="1747836"/>
            <a:ext cx="123825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Senior Year</a:t>
            </a:r>
          </a:p>
        </p:txBody>
      </p:sp>
      <p:sp>
        <p:nvSpPr>
          <p:cNvPr id="739" name="Shape 739"/>
          <p:cNvSpPr txBox="1"/>
          <p:nvPr/>
        </p:nvSpPr>
        <p:spPr>
          <a:xfrm>
            <a:off x="8521700" y="2114550"/>
            <a:ext cx="47624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3.5</a:t>
            </a:r>
          </a:p>
        </p:txBody>
      </p:sp>
      <p:sp>
        <p:nvSpPr>
          <p:cNvPr id="740" name="Shape 740"/>
          <p:cNvSpPr txBox="1"/>
          <p:nvPr/>
        </p:nvSpPr>
        <p:spPr>
          <a:xfrm>
            <a:off x="8550275" y="3716337"/>
            <a:ext cx="47624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3.5</a:t>
            </a:r>
          </a:p>
        </p:txBody>
      </p:sp>
      <p:sp>
        <p:nvSpPr>
          <p:cNvPr id="741" name="Shape 741"/>
          <p:cNvSpPr txBox="1"/>
          <p:nvPr/>
        </p:nvSpPr>
        <p:spPr>
          <a:xfrm>
            <a:off x="8540750" y="5313362"/>
            <a:ext cx="476249"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3.5</a:t>
            </a:r>
          </a:p>
        </p:txBody>
      </p:sp>
      <p:sp>
        <p:nvSpPr>
          <p:cNvPr id="742" name="Shape 742"/>
          <p:cNvSpPr txBox="1"/>
          <p:nvPr/>
        </p:nvSpPr>
        <p:spPr>
          <a:xfrm>
            <a:off x="7150100" y="3578225"/>
            <a:ext cx="1139825"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consistent</a:t>
            </a:r>
          </a:p>
        </p:txBody>
      </p:sp>
      <p:sp>
        <p:nvSpPr>
          <p:cNvPr id="743" name="Shape 743"/>
          <p:cNvSpPr txBox="1"/>
          <p:nvPr/>
        </p:nvSpPr>
        <p:spPr>
          <a:xfrm rot="-1380000">
            <a:off x="6792911" y="2400299"/>
            <a:ext cx="1385887" cy="3698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late bloomer</a:t>
            </a:r>
          </a:p>
        </p:txBody>
      </p:sp>
      <p:sp>
        <p:nvSpPr>
          <p:cNvPr id="744" name="Shape 744"/>
          <p:cNvSpPr txBox="1"/>
          <p:nvPr/>
        </p:nvSpPr>
        <p:spPr>
          <a:xfrm rot="1380000">
            <a:off x="7150099" y="4803775"/>
            <a:ext cx="1106487" cy="3698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struggling</a:t>
            </a:r>
          </a:p>
        </p:txBody>
      </p:sp>
      <p:sp>
        <p:nvSpPr>
          <p:cNvPr id="745" name="Shape 745"/>
          <p:cNvSpPr/>
          <p:nvPr/>
        </p:nvSpPr>
        <p:spPr>
          <a:xfrm rot="5400000">
            <a:off x="6338093" y="3725068"/>
            <a:ext cx="385762" cy="4171950"/>
          </a:xfrm>
          <a:prstGeom prst="rightBrace">
            <a:avLst>
              <a:gd fmla="val 166" name="adj1"/>
              <a:gd fmla="val 50000" name="adj2"/>
            </a:avLst>
          </a:prstGeom>
          <a:noFill/>
          <a:ln cap="flat" cmpd="sng" w="15875">
            <a:solidFill>
              <a:schemeClr val="dk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746" name="Shape 746"/>
          <p:cNvSpPr txBox="1"/>
          <p:nvPr/>
        </p:nvSpPr>
        <p:spPr>
          <a:xfrm>
            <a:off x="4721225" y="5489575"/>
            <a:ext cx="3695699"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Approaching college level of difficulty</a:t>
            </a:r>
          </a:p>
        </p:txBody>
      </p:sp>
      <p:sp>
        <p:nvSpPr>
          <p:cNvPr id="747" name="Shape 747"/>
          <p:cNvSpPr txBox="1"/>
          <p:nvPr/>
        </p:nvSpPr>
        <p:spPr>
          <a:xfrm>
            <a:off x="482600" y="2022475"/>
            <a:ext cx="1465261"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(Easier to forgive)</a:t>
            </a:r>
          </a:p>
        </p:txBody>
      </p:sp>
      <p:sp>
        <p:nvSpPr>
          <p:cNvPr id="748" name="Shape 748"/>
          <p:cNvSpPr txBox="1"/>
          <p:nvPr/>
        </p:nvSpPr>
        <p:spPr>
          <a:xfrm>
            <a:off x="4829175" y="2028825"/>
            <a:ext cx="1270000"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(The Big Show)</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2" name="Shape 752"/>
        <p:cNvGrpSpPr/>
        <p:nvPr/>
      </p:nvGrpSpPr>
      <p:grpSpPr>
        <a:xfrm>
          <a:off x="0" y="0"/>
          <a:ext cx="0" cy="0"/>
          <a:chOff x="0" y="0"/>
          <a:chExt cx="0" cy="0"/>
        </a:xfrm>
      </p:grpSpPr>
      <p:sp>
        <p:nvSpPr>
          <p:cNvPr id="753" name="Shape 753"/>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800" u="none" cap="none" strike="noStrike">
                <a:solidFill>
                  <a:schemeClr val="dk1"/>
                </a:solidFill>
                <a:latin typeface="Carme"/>
                <a:ea typeface="Carme"/>
                <a:cs typeface="Carme"/>
                <a:sym typeface="Carme"/>
              </a:rPr>
              <a:t>Competition within Cohorts</a:t>
            </a:r>
          </a:p>
        </p:txBody>
      </p:sp>
      <p:pic>
        <p:nvPicPr>
          <p:cNvPr descr="http://blog.acumenfund.org/wp-content/uploads/2009/10/stick-people.gif" id="754" name="Shape 754"/>
          <p:cNvPicPr preferRelativeResize="0"/>
          <p:nvPr/>
        </p:nvPicPr>
        <p:blipFill rotWithShape="1">
          <a:blip r:embed="rId3">
            <a:alphaModFix/>
          </a:blip>
          <a:srcRect b="0" l="0" r="0" t="0"/>
          <a:stretch/>
        </p:blipFill>
        <p:spPr>
          <a:xfrm>
            <a:off x="2800350" y="1785936"/>
            <a:ext cx="3613150" cy="2709862"/>
          </a:xfrm>
          <a:prstGeom prst="rect">
            <a:avLst/>
          </a:prstGeom>
          <a:noFill/>
          <a:ln>
            <a:noFill/>
          </a:ln>
        </p:spPr>
      </p:pic>
      <p:sp>
        <p:nvSpPr>
          <p:cNvPr id="755" name="Shape 755"/>
          <p:cNvSpPr txBox="1"/>
          <p:nvPr/>
        </p:nvSpPr>
        <p:spPr>
          <a:xfrm>
            <a:off x="180975" y="4475162"/>
            <a:ext cx="8801100" cy="19399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3000" u="none">
                <a:solidFill>
                  <a:schemeClr val="dk1"/>
                </a:solidFill>
                <a:latin typeface="Calibri"/>
                <a:ea typeface="Calibri"/>
                <a:cs typeface="Calibri"/>
                <a:sym typeface="Calibri"/>
              </a:rPr>
              <a:t>You are compared to other students </a:t>
            </a:r>
          </a:p>
          <a:p>
            <a:pPr indent="0" lvl="0" marL="0" marR="0" rtl="0" algn="ctr">
              <a:lnSpc>
                <a:spcPct val="100000"/>
              </a:lnSpc>
              <a:spcBef>
                <a:spcPts val="0"/>
              </a:spcBef>
              <a:spcAft>
                <a:spcPts val="0"/>
              </a:spcAft>
              <a:buClr>
                <a:schemeClr val="dk1"/>
              </a:buClr>
              <a:buSzPct val="25000"/>
              <a:buFont typeface="Calibri"/>
              <a:buNone/>
            </a:pPr>
            <a:r>
              <a:rPr b="0" i="0" lang="en-US" sz="3000" u="none">
                <a:solidFill>
                  <a:schemeClr val="dk1"/>
                </a:solidFill>
                <a:latin typeface="Calibri"/>
                <a:ea typeface="Calibri"/>
                <a:cs typeface="Calibri"/>
                <a:sym typeface="Calibri"/>
              </a:rPr>
              <a:t>at </a:t>
            </a:r>
            <a:r>
              <a:rPr b="1" i="0" lang="en-US" sz="3000" u="none">
                <a:solidFill>
                  <a:schemeClr val="dk1"/>
                </a:solidFill>
                <a:latin typeface="Calibri"/>
                <a:ea typeface="Calibri"/>
                <a:cs typeface="Calibri"/>
                <a:sym typeface="Calibri"/>
              </a:rPr>
              <a:t>your school </a:t>
            </a:r>
            <a:r>
              <a:rPr b="0" i="0" lang="en-US" sz="3000" u="none">
                <a:solidFill>
                  <a:schemeClr val="dk1"/>
                </a:solidFill>
                <a:latin typeface="Calibri"/>
                <a:ea typeface="Calibri"/>
                <a:cs typeface="Calibri"/>
                <a:sym typeface="Calibri"/>
              </a:rPr>
              <a:t>(a high school profile will accompany your application); you are also frequently compared within ethnicity and gender bands </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9" name="Shape 759"/>
        <p:cNvGrpSpPr/>
        <p:nvPr/>
      </p:nvGrpSpPr>
      <p:grpSpPr>
        <a:xfrm>
          <a:off x="0" y="0"/>
          <a:ext cx="0" cy="0"/>
          <a:chOff x="0" y="0"/>
          <a:chExt cx="0" cy="0"/>
        </a:xfrm>
      </p:grpSpPr>
      <p:sp>
        <p:nvSpPr>
          <p:cNvPr id="760" name="Shape 760"/>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College Admissions Essay</a:t>
            </a:r>
          </a:p>
        </p:txBody>
      </p:sp>
      <p:sp>
        <p:nvSpPr>
          <p:cNvPr id="761" name="Shape 761"/>
          <p:cNvSpPr txBox="1"/>
          <p:nvPr>
            <p:ph idx="1" type="body"/>
          </p:nvPr>
        </p:nvSpPr>
        <p:spPr>
          <a:xfrm>
            <a:off x="457200" y="1833561"/>
            <a:ext cx="5191125" cy="4573586"/>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The personal statement is the single most important essay most students will write in high school</a:t>
            </a:r>
          </a:p>
          <a:p>
            <a:pPr indent="-457200" lvl="0" marL="457200" marR="0" rtl="0" algn="l">
              <a:lnSpc>
                <a:spcPct val="100000"/>
              </a:lnSpc>
              <a:spcBef>
                <a:spcPts val="560"/>
              </a:spcBef>
              <a:spcAft>
                <a:spcPts val="0"/>
              </a:spcAft>
              <a:buClr>
                <a:schemeClr val="dk1"/>
              </a:buClr>
              <a:buSzPct val="25000"/>
              <a:buFont typeface="Arial"/>
              <a:buNone/>
            </a:pPr>
            <a:r>
              <a:t/>
            </a:r>
            <a:endParaRPr b="0" i="0" sz="2800" u="none">
              <a:solidFill>
                <a:schemeClr val="dk1"/>
              </a:solidFill>
              <a:latin typeface="Carme"/>
              <a:ea typeface="Carme"/>
              <a:cs typeface="Carme"/>
              <a:sym typeface="Carme"/>
            </a:endParaRPr>
          </a:p>
          <a:p>
            <a:pPr indent="-457200" lvl="0" marL="4572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Students often need specific help with essay writing instruction</a:t>
            </a:r>
          </a:p>
          <a:p>
            <a:pPr indent="-457200" lvl="0" marL="457200" marR="0" rtl="0" algn="l">
              <a:lnSpc>
                <a:spcPct val="100000"/>
              </a:lnSpc>
              <a:spcBef>
                <a:spcPts val="560"/>
              </a:spcBef>
              <a:spcAft>
                <a:spcPts val="0"/>
              </a:spcAft>
              <a:buClr>
                <a:schemeClr val="dk1"/>
              </a:buClr>
              <a:buSzPct val="100000"/>
              <a:buFont typeface="Arial"/>
              <a:buNone/>
            </a:pPr>
            <a:r>
              <a:t/>
            </a:r>
            <a:endParaRPr b="0" i="0" sz="2800" u="none">
              <a:solidFill>
                <a:srgbClr val="595959"/>
              </a:solidFill>
              <a:latin typeface="Helvetica Neue"/>
              <a:ea typeface="Helvetica Neue"/>
              <a:cs typeface="Helvetica Neue"/>
              <a:sym typeface="Helvetica Neue"/>
            </a:endParaRPr>
          </a:p>
          <a:p>
            <a:pPr indent="-342900" lvl="0" marL="342900" marR="0" rtl="0" algn="l">
              <a:spcBef>
                <a:spcPts val="560"/>
              </a:spcBef>
              <a:spcAft>
                <a:spcPts val="0"/>
              </a:spcAft>
              <a:buClr>
                <a:schemeClr val="dk1"/>
              </a:buClr>
              <a:buSzPct val="100000"/>
              <a:buFont typeface="Arial"/>
              <a:buNone/>
            </a:pPr>
            <a:r>
              <a:t/>
            </a:r>
            <a:endParaRPr b="0" i="0" sz="2800" u="none">
              <a:solidFill>
                <a:srgbClr val="595959"/>
              </a:solidFill>
              <a:latin typeface="Helvetica Neue"/>
              <a:ea typeface="Helvetica Neue"/>
              <a:cs typeface="Helvetica Neue"/>
              <a:sym typeface="Helvetica Neue"/>
            </a:endParaRPr>
          </a:p>
        </p:txBody>
      </p:sp>
      <p:pic>
        <p:nvPicPr>
          <p:cNvPr id="762" name="Shape 762"/>
          <p:cNvPicPr preferRelativeResize="0"/>
          <p:nvPr/>
        </p:nvPicPr>
        <p:blipFill rotWithShape="1">
          <a:blip r:embed="rId3">
            <a:alphaModFix/>
          </a:blip>
          <a:srcRect b="0" l="0" r="0" t="0"/>
          <a:stretch/>
        </p:blipFill>
        <p:spPr>
          <a:xfrm>
            <a:off x="5741987" y="2193925"/>
            <a:ext cx="3101975" cy="206692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6" name="Shape 766"/>
        <p:cNvGrpSpPr/>
        <p:nvPr/>
      </p:nvGrpSpPr>
      <p:grpSpPr>
        <a:xfrm>
          <a:off x="0" y="0"/>
          <a:ext cx="0" cy="0"/>
          <a:chOff x="0" y="0"/>
          <a:chExt cx="0" cy="0"/>
        </a:xfrm>
      </p:grpSpPr>
      <p:sp>
        <p:nvSpPr>
          <p:cNvPr id="767" name="Shape 76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Why the Essay Matters</a:t>
            </a:r>
          </a:p>
        </p:txBody>
      </p:sp>
      <p:sp>
        <p:nvSpPr>
          <p:cNvPr id="768" name="Shape 768"/>
          <p:cNvSpPr txBox="1"/>
          <p:nvPr>
            <p:ph idx="1" type="body"/>
          </p:nvPr>
        </p:nvSpPr>
        <p:spPr>
          <a:xfrm>
            <a:off x="457200" y="1833561"/>
            <a:ext cx="8229600" cy="24241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Offers the student a chance to come alive as a human being and share something not found anywhere else in the application</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A well-crafted essay can turn an application reader into a vocal advocate in committee</a:t>
            </a: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grpSp>
        <p:nvGrpSpPr>
          <p:cNvPr id="769" name="Shape 769"/>
          <p:cNvGrpSpPr/>
          <p:nvPr/>
        </p:nvGrpSpPr>
        <p:grpSpPr>
          <a:xfrm>
            <a:off x="463550" y="4791075"/>
            <a:ext cx="8345487" cy="1438275"/>
            <a:chOff x="463550" y="4791075"/>
            <a:chExt cx="8345487" cy="1438275"/>
          </a:xfrm>
        </p:grpSpPr>
        <p:pic>
          <p:nvPicPr>
            <p:cNvPr id="770" name="Shape 770"/>
            <p:cNvPicPr preferRelativeResize="0"/>
            <p:nvPr/>
          </p:nvPicPr>
          <p:blipFill rotWithShape="1">
            <a:blip r:embed="rId3">
              <a:alphaModFix/>
            </a:blip>
            <a:srcRect b="0" l="0" r="0" t="0"/>
            <a:stretch/>
          </p:blipFill>
          <p:spPr>
            <a:xfrm>
              <a:off x="463550" y="4791075"/>
              <a:ext cx="8345487" cy="1438275"/>
            </a:xfrm>
            <a:prstGeom prst="rect">
              <a:avLst/>
            </a:prstGeom>
            <a:noFill/>
            <a:ln>
              <a:noFill/>
            </a:ln>
          </p:spPr>
        </p:pic>
        <p:sp>
          <p:nvSpPr>
            <p:cNvPr id="771" name="Shape 771"/>
            <p:cNvSpPr txBox="1"/>
            <p:nvPr/>
          </p:nvSpPr>
          <p:spPr>
            <a:xfrm>
              <a:off x="708025" y="5033962"/>
              <a:ext cx="7854949" cy="9540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For students on the margin, the essay can be a deciding factor in the admissions decision.</a:t>
              </a: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5" name="Shape 775"/>
        <p:cNvGrpSpPr/>
        <p:nvPr/>
      </p:nvGrpSpPr>
      <p:grpSpPr>
        <a:xfrm>
          <a:off x="0" y="0"/>
          <a:ext cx="0" cy="0"/>
          <a:chOff x="0" y="0"/>
          <a:chExt cx="0" cy="0"/>
        </a:xfrm>
      </p:grpSpPr>
      <p:sp>
        <p:nvSpPr>
          <p:cNvPr id="776" name="Shape 776"/>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Tips to Write a Better Essay</a:t>
            </a:r>
          </a:p>
        </p:txBody>
      </p:sp>
      <p:sp>
        <p:nvSpPr>
          <p:cNvPr id="777" name="Shape 777"/>
          <p:cNvSpPr txBox="1"/>
          <p:nvPr>
            <p:ph idx="1" type="body"/>
          </p:nvPr>
        </p:nvSpPr>
        <p:spPr>
          <a:xfrm>
            <a:off x="457200" y="1833561"/>
            <a:ext cx="8229600" cy="3449636"/>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chemeClr val="dk1"/>
              </a:buClr>
              <a:buSzPct val="100000"/>
              <a:buFont typeface="Arial"/>
              <a:buAutoNum type="arabicParenR"/>
            </a:pPr>
            <a:r>
              <a:rPr b="0" i="0" lang="en-US" sz="2800" u="none">
                <a:solidFill>
                  <a:schemeClr val="dk1"/>
                </a:solidFill>
                <a:latin typeface="Carme"/>
                <a:ea typeface="Carme"/>
                <a:cs typeface="Carme"/>
                <a:sym typeface="Carme"/>
              </a:rPr>
              <a:t>Write the essay only you could write.</a:t>
            </a:r>
          </a:p>
          <a:p>
            <a:pPr indent="-514350" lvl="0" marL="514350" marR="0" rtl="0" algn="l">
              <a:lnSpc>
                <a:spcPct val="100000"/>
              </a:lnSpc>
              <a:spcBef>
                <a:spcPts val="560"/>
              </a:spcBef>
              <a:spcAft>
                <a:spcPts val="0"/>
              </a:spcAft>
              <a:buClr>
                <a:schemeClr val="dk1"/>
              </a:buClr>
              <a:buSzPct val="100000"/>
              <a:buFont typeface="Arial"/>
              <a:buAutoNum type="arabicParenR"/>
            </a:pPr>
            <a:r>
              <a:rPr b="0" i="0" lang="en-US" sz="2800" u="none">
                <a:solidFill>
                  <a:schemeClr val="dk1"/>
                </a:solidFill>
                <a:latin typeface="Carme"/>
                <a:ea typeface="Carme"/>
                <a:cs typeface="Carme"/>
                <a:sym typeface="Carme"/>
              </a:rPr>
              <a:t>Write in your own voice.</a:t>
            </a:r>
          </a:p>
          <a:p>
            <a:pPr indent="-514350" lvl="0" marL="514350" marR="0" rtl="0" algn="l">
              <a:lnSpc>
                <a:spcPct val="100000"/>
              </a:lnSpc>
              <a:spcBef>
                <a:spcPts val="560"/>
              </a:spcBef>
              <a:spcAft>
                <a:spcPts val="0"/>
              </a:spcAft>
              <a:buClr>
                <a:schemeClr val="dk1"/>
              </a:buClr>
              <a:buSzPct val="100000"/>
              <a:buFont typeface="Arial"/>
              <a:buAutoNum type="arabicParenR"/>
            </a:pPr>
            <a:r>
              <a:rPr b="0" i="0" lang="en-US" sz="2800" u="none">
                <a:solidFill>
                  <a:schemeClr val="dk1"/>
                </a:solidFill>
                <a:latin typeface="Carme"/>
                <a:ea typeface="Carme"/>
                <a:cs typeface="Carme"/>
                <a:sym typeface="Carme"/>
              </a:rPr>
              <a:t>Keep the scope narrow; focus on a “thin slice” of life.</a:t>
            </a:r>
          </a:p>
          <a:p>
            <a:pPr indent="-514350" lvl="0" marL="514350" marR="0" rtl="0" algn="l">
              <a:lnSpc>
                <a:spcPct val="100000"/>
              </a:lnSpc>
              <a:spcBef>
                <a:spcPts val="560"/>
              </a:spcBef>
              <a:spcAft>
                <a:spcPts val="0"/>
              </a:spcAft>
              <a:buClr>
                <a:schemeClr val="dk1"/>
              </a:buClr>
              <a:buSzPct val="100000"/>
              <a:buFont typeface="Arial"/>
              <a:buAutoNum type="arabicParenR"/>
            </a:pPr>
            <a:r>
              <a:rPr b="0" i="0" lang="en-US" sz="2800" u="none">
                <a:solidFill>
                  <a:schemeClr val="dk1"/>
                </a:solidFill>
                <a:latin typeface="Carme"/>
                <a:ea typeface="Carme"/>
                <a:cs typeface="Carme"/>
                <a:sym typeface="Carme"/>
              </a:rPr>
              <a:t>Be specific.</a:t>
            </a:r>
          </a:p>
          <a:p>
            <a:pPr indent="-514350" lvl="0" marL="514350" marR="0" rtl="0" algn="l">
              <a:lnSpc>
                <a:spcPct val="100000"/>
              </a:lnSpc>
              <a:spcBef>
                <a:spcPts val="560"/>
              </a:spcBef>
              <a:spcAft>
                <a:spcPts val="0"/>
              </a:spcAft>
              <a:buClr>
                <a:schemeClr val="dk1"/>
              </a:buClr>
              <a:buSzPct val="100000"/>
              <a:buFont typeface="Arial"/>
              <a:buAutoNum type="arabicParenR"/>
            </a:pPr>
            <a:r>
              <a:rPr b="0" i="0" lang="en-US" sz="2800" u="none">
                <a:solidFill>
                  <a:schemeClr val="dk1"/>
                </a:solidFill>
                <a:latin typeface="Carme"/>
                <a:ea typeface="Carme"/>
                <a:cs typeface="Carme"/>
                <a:sym typeface="Carme"/>
              </a:rPr>
              <a:t>Hook your reader.  Use a dynamic introduction or cut the intro altogether. </a:t>
            </a:r>
          </a:p>
        </p:txBody>
      </p:sp>
      <p:grpSp>
        <p:nvGrpSpPr>
          <p:cNvPr id="778" name="Shape 778"/>
          <p:cNvGrpSpPr/>
          <p:nvPr/>
        </p:nvGrpSpPr>
        <p:grpSpPr>
          <a:xfrm>
            <a:off x="-12700" y="5303837"/>
            <a:ext cx="9120187" cy="1193800"/>
            <a:chOff x="-12700" y="5303837"/>
            <a:chExt cx="9120187" cy="1193800"/>
          </a:xfrm>
        </p:grpSpPr>
        <p:pic>
          <p:nvPicPr>
            <p:cNvPr id="779" name="Shape 779"/>
            <p:cNvPicPr preferRelativeResize="0"/>
            <p:nvPr/>
          </p:nvPicPr>
          <p:blipFill rotWithShape="1">
            <a:blip r:embed="rId3">
              <a:alphaModFix/>
            </a:blip>
            <a:srcRect b="0" l="0" r="0" t="0"/>
            <a:stretch/>
          </p:blipFill>
          <p:spPr>
            <a:xfrm>
              <a:off x="-12700" y="5303837"/>
              <a:ext cx="9120187" cy="1193800"/>
            </a:xfrm>
            <a:prstGeom prst="rect">
              <a:avLst/>
            </a:prstGeom>
            <a:noFill/>
            <a:ln>
              <a:noFill/>
            </a:ln>
          </p:spPr>
        </p:pic>
        <p:sp>
          <p:nvSpPr>
            <p:cNvPr id="780" name="Shape 780"/>
            <p:cNvSpPr txBox="1"/>
            <p:nvPr/>
          </p:nvSpPr>
          <p:spPr>
            <a:xfrm>
              <a:off x="233362" y="5548312"/>
              <a:ext cx="8629649" cy="708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000" u="none">
                  <a:solidFill>
                    <a:srgbClr val="000000"/>
                  </a:solidFill>
                  <a:latin typeface="Calibri"/>
                  <a:ea typeface="Calibri"/>
                  <a:cs typeface="Calibri"/>
                  <a:sym typeface="Calibri"/>
                </a:rPr>
                <a:t>For some additional thoughts on the college essay, go to </a:t>
              </a:r>
              <a:r>
                <a:rPr b="0" i="0" lang="en-US" sz="2000" u="sng">
                  <a:solidFill>
                    <a:schemeClr val="hlink"/>
                  </a:solidFill>
                  <a:latin typeface="Calibri"/>
                  <a:ea typeface="Calibri"/>
                  <a:cs typeface="Calibri"/>
                  <a:sym typeface="Calibri"/>
                  <a:hlinkClick r:id="rId4"/>
                </a:rPr>
                <a:t>www.applerouth.com</a:t>
              </a:r>
              <a:r>
                <a:rPr b="0" i="0" lang="en-US" sz="2000" u="none">
                  <a:solidFill>
                    <a:srgbClr val="595959"/>
                  </a:solidFill>
                  <a:latin typeface="Calibri"/>
                  <a:ea typeface="Calibri"/>
                  <a:cs typeface="Calibri"/>
                  <a:sym typeface="Calibri"/>
                </a:rPr>
                <a:t> </a:t>
              </a:r>
              <a:r>
                <a:rPr b="0" i="0" lang="en-US" sz="2000" u="none">
                  <a:solidFill>
                    <a:srgbClr val="595959"/>
                  </a:solidFill>
                  <a:latin typeface="Cambria"/>
                  <a:ea typeface="Cambria"/>
                  <a:cs typeface="Cambria"/>
                  <a:sym typeface="Cambria"/>
                </a:rPr>
                <a:t> </a:t>
              </a:r>
              <a:r>
                <a:rPr b="0" i="0" lang="en-US" sz="2000" u="none">
                  <a:solidFill>
                    <a:srgbClr val="000000"/>
                  </a:solidFill>
                  <a:latin typeface="Calibri"/>
                  <a:ea typeface="Calibri"/>
                  <a:cs typeface="Calibri"/>
                  <a:sym typeface="Calibri"/>
                </a:rPr>
                <a:t>Resources- Experts Corner- Jed Said- Writing the College Essay </a:t>
              </a: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4" name="Shape 784"/>
        <p:cNvGrpSpPr/>
        <p:nvPr/>
      </p:nvGrpSpPr>
      <p:grpSpPr>
        <a:xfrm>
          <a:off x="0" y="0"/>
          <a:ext cx="0" cy="0"/>
          <a:chOff x="0" y="0"/>
          <a:chExt cx="0" cy="0"/>
        </a:xfrm>
      </p:grpSpPr>
      <p:sp>
        <p:nvSpPr>
          <p:cNvPr id="785" name="Shape 785"/>
          <p:cNvSpPr txBox="1"/>
          <p:nvPr>
            <p:ph type="title"/>
          </p:nvPr>
        </p:nvSpPr>
        <p:spPr>
          <a:xfrm>
            <a:off x="560387" y="2152650"/>
            <a:ext cx="8269286" cy="1362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5400" u="none" cap="none" strike="noStrike">
                <a:solidFill>
                  <a:schemeClr val="dk1"/>
                </a:solidFill>
                <a:latin typeface="Carme"/>
                <a:ea typeface="Carme"/>
                <a:cs typeface="Carme"/>
                <a:sym typeface="Carme"/>
              </a:rPr>
              <a:t>ACTIVITIES</a:t>
            </a:r>
            <a:br>
              <a:rPr b="0" i="0" lang="en-US" sz="5400" u="none" cap="none" strike="noStrike">
                <a:solidFill>
                  <a:schemeClr val="dk1"/>
                </a:solidFill>
                <a:latin typeface="Carme"/>
                <a:ea typeface="Carme"/>
                <a:cs typeface="Carme"/>
                <a:sym typeface="Carme"/>
              </a:rPr>
            </a:br>
            <a:r>
              <a:rPr b="0" i="1" lang="en-US" sz="3000" u="none" cap="none" strike="noStrike">
                <a:solidFill>
                  <a:schemeClr val="dk1"/>
                </a:solidFill>
                <a:latin typeface="Carme"/>
                <a:ea typeface="Carme"/>
                <a:cs typeface="Carme"/>
                <a:sym typeface="Carme"/>
              </a:rPr>
              <a:t>SHOULD I JOIN EVERY CLUB IN SCHOOL?</a:t>
            </a:r>
          </a:p>
        </p:txBody>
      </p:sp>
      <p:pic>
        <p:nvPicPr>
          <p:cNvPr descr="apple_color-print.jpg" id="786" name="Shape 786"/>
          <p:cNvPicPr preferRelativeResize="0"/>
          <p:nvPr/>
        </p:nvPicPr>
        <p:blipFill rotWithShape="1">
          <a:blip r:embed="rId3">
            <a:alphaModFix amt="66000"/>
          </a:blip>
          <a:srcRect b="41937" l="0" r="9599" t="0"/>
          <a:stretch/>
        </p:blipFill>
        <p:spPr>
          <a:xfrm>
            <a:off x="5562600" y="3802062"/>
            <a:ext cx="3432175" cy="2730500"/>
          </a:xfrm>
          <a:prstGeom prst="rect">
            <a:avLst/>
          </a:prstGeom>
          <a:noFill/>
          <a:ln>
            <a:noFill/>
          </a:ln>
        </p:spPr>
      </p:pic>
      <p:pic>
        <p:nvPicPr>
          <p:cNvPr descr="activity apple.png" id="787" name="Shape 787"/>
          <p:cNvPicPr preferRelativeResize="0"/>
          <p:nvPr/>
        </p:nvPicPr>
        <p:blipFill rotWithShape="1">
          <a:blip r:embed="rId4">
            <a:alphaModFix/>
          </a:blip>
          <a:srcRect b="0" l="0" r="0" t="0"/>
          <a:stretch/>
        </p:blipFill>
        <p:spPr>
          <a:xfrm>
            <a:off x="5692775" y="3708400"/>
            <a:ext cx="3451225" cy="282416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1" name="Shape 791"/>
        <p:cNvGrpSpPr/>
        <p:nvPr/>
      </p:nvGrpSpPr>
      <p:grpSpPr>
        <a:xfrm>
          <a:off x="0" y="0"/>
          <a:ext cx="0" cy="0"/>
          <a:chOff x="0" y="0"/>
          <a:chExt cx="0" cy="0"/>
        </a:xfrm>
      </p:grpSpPr>
      <p:sp>
        <p:nvSpPr>
          <p:cNvPr id="792" name="Shape 79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200" u="none" cap="none" strike="noStrike">
                <a:solidFill>
                  <a:schemeClr val="dk1"/>
                </a:solidFill>
                <a:latin typeface="Carme"/>
                <a:ea typeface="Carme"/>
                <a:cs typeface="Carme"/>
                <a:sym typeface="Carme"/>
              </a:rPr>
              <a:t>How Do Activities Factor into Admissions?</a:t>
            </a:r>
          </a:p>
        </p:txBody>
      </p:sp>
      <p:sp>
        <p:nvSpPr>
          <p:cNvPr id="793" name="Shape 793"/>
          <p:cNvSpPr txBox="1"/>
          <p:nvPr>
            <p:ph idx="1" type="body"/>
          </p:nvPr>
        </p:nvSpPr>
        <p:spPr>
          <a:xfrm>
            <a:off x="457200" y="1833561"/>
            <a:ext cx="5343525" cy="31035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Admissions officers look for </a:t>
            </a:r>
            <a:r>
              <a:rPr b="1" i="0" lang="en-US" sz="2800" u="none">
                <a:solidFill>
                  <a:schemeClr val="dk1"/>
                </a:solidFill>
                <a:latin typeface="Carme"/>
                <a:ea typeface="Carme"/>
                <a:cs typeface="Carme"/>
                <a:sym typeface="Carme"/>
              </a:rPr>
              <a:t>continuity</a:t>
            </a:r>
            <a:r>
              <a:rPr b="0" i="0" lang="en-US" sz="2800" u="none">
                <a:solidFill>
                  <a:schemeClr val="dk1"/>
                </a:solidFill>
                <a:latin typeface="Carme"/>
                <a:ea typeface="Carme"/>
                <a:cs typeface="Carme"/>
                <a:sym typeface="Carme"/>
              </a:rPr>
              <a:t>, </a:t>
            </a:r>
            <a:r>
              <a:rPr b="1" i="0" lang="en-US" sz="2800" u="none">
                <a:solidFill>
                  <a:schemeClr val="dk1"/>
                </a:solidFill>
                <a:latin typeface="Carme"/>
                <a:ea typeface="Carme"/>
                <a:cs typeface="Carme"/>
                <a:sym typeface="Carme"/>
              </a:rPr>
              <a:t>depth</a:t>
            </a:r>
            <a:r>
              <a:rPr b="0" i="0" lang="en-US" sz="2800" u="none">
                <a:solidFill>
                  <a:schemeClr val="dk1"/>
                </a:solidFill>
                <a:latin typeface="Carme"/>
                <a:ea typeface="Carme"/>
                <a:cs typeface="Carme"/>
                <a:sym typeface="Carme"/>
              </a:rPr>
              <a:t>, and </a:t>
            </a:r>
            <a:r>
              <a:rPr b="1" i="0" lang="en-US" sz="2800" u="none">
                <a:solidFill>
                  <a:schemeClr val="dk1"/>
                </a:solidFill>
                <a:latin typeface="Carme"/>
                <a:ea typeface="Carme"/>
                <a:cs typeface="Carme"/>
                <a:sym typeface="Carme"/>
              </a:rPr>
              <a:t>contribution</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Doing the activity consistently over multiple years is key; do not switch every year.</a:t>
            </a:r>
          </a:p>
        </p:txBody>
      </p:sp>
      <p:pic>
        <p:nvPicPr>
          <p:cNvPr id="794" name="Shape 794"/>
          <p:cNvPicPr preferRelativeResize="0"/>
          <p:nvPr/>
        </p:nvPicPr>
        <p:blipFill rotWithShape="1">
          <a:blip r:embed="rId3">
            <a:alphaModFix/>
          </a:blip>
          <a:srcRect b="0" l="0" r="0" t="0"/>
          <a:stretch/>
        </p:blipFill>
        <p:spPr>
          <a:xfrm>
            <a:off x="6391275" y="1919286"/>
            <a:ext cx="2465386" cy="3255962"/>
          </a:xfrm>
          <a:prstGeom prst="rect">
            <a:avLst/>
          </a:prstGeom>
          <a:noFill/>
          <a:ln>
            <a:noFill/>
          </a:ln>
        </p:spPr>
      </p:pic>
      <p:grpSp>
        <p:nvGrpSpPr>
          <p:cNvPr id="795" name="Shape 795"/>
          <p:cNvGrpSpPr/>
          <p:nvPr/>
        </p:nvGrpSpPr>
        <p:grpSpPr>
          <a:xfrm>
            <a:off x="201611" y="5175250"/>
            <a:ext cx="8899525" cy="1292225"/>
            <a:chOff x="201611" y="5175250"/>
            <a:chExt cx="8899525" cy="1292225"/>
          </a:xfrm>
        </p:grpSpPr>
        <p:pic>
          <p:nvPicPr>
            <p:cNvPr id="796" name="Shape 796"/>
            <p:cNvPicPr preferRelativeResize="0"/>
            <p:nvPr/>
          </p:nvPicPr>
          <p:blipFill rotWithShape="1">
            <a:blip r:embed="rId4">
              <a:alphaModFix/>
            </a:blip>
            <a:srcRect b="0" l="0" r="0" t="0"/>
            <a:stretch/>
          </p:blipFill>
          <p:spPr>
            <a:xfrm>
              <a:off x="201611" y="5175250"/>
              <a:ext cx="8899525" cy="1292225"/>
            </a:xfrm>
            <a:prstGeom prst="rect">
              <a:avLst/>
            </a:prstGeom>
            <a:noFill/>
            <a:ln>
              <a:noFill/>
            </a:ln>
          </p:spPr>
        </p:pic>
        <p:sp>
          <p:nvSpPr>
            <p:cNvPr id="797" name="Shape 797"/>
            <p:cNvSpPr txBox="1"/>
            <p:nvPr/>
          </p:nvSpPr>
          <p:spPr>
            <a:xfrm>
              <a:off x="444500" y="5421312"/>
              <a:ext cx="8412162" cy="800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300" u="none">
                  <a:solidFill>
                    <a:srgbClr val="000000"/>
                  </a:solidFill>
                  <a:latin typeface="Calibri"/>
                  <a:ea typeface="Calibri"/>
                  <a:cs typeface="Calibri"/>
                  <a:sym typeface="Calibri"/>
                </a:rPr>
                <a:t>It’s good to have involvement beyond sports, if possible.  Admissions officers are asking, “what will this student bring to campus?” </a:t>
              </a: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1" name="Shape 801"/>
        <p:cNvGrpSpPr/>
        <p:nvPr/>
      </p:nvGrpSpPr>
      <p:grpSpPr>
        <a:xfrm>
          <a:off x="0" y="0"/>
          <a:ext cx="0" cy="0"/>
          <a:chOff x="0" y="0"/>
          <a:chExt cx="0" cy="0"/>
        </a:xfrm>
      </p:grpSpPr>
      <p:sp>
        <p:nvSpPr>
          <p:cNvPr id="802" name="Shape 802"/>
          <p:cNvSpPr txBox="1"/>
          <p:nvPr>
            <p:ph type="title"/>
          </p:nvPr>
        </p:nvSpPr>
        <p:spPr>
          <a:xfrm>
            <a:off x="722312" y="2335211"/>
            <a:ext cx="7772400" cy="1362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4300" u="none" cap="none" strike="noStrike">
                <a:solidFill>
                  <a:schemeClr val="dk1"/>
                </a:solidFill>
                <a:latin typeface="Carme"/>
                <a:ea typeface="Carme"/>
                <a:cs typeface="Carme"/>
                <a:sym typeface="Carme"/>
              </a:rPr>
              <a:t>DEMONSTRATED INTEREST</a:t>
            </a:r>
            <a:br>
              <a:rPr b="0" i="0" lang="en-US" sz="3200" u="none" cap="none" strike="noStrike">
                <a:solidFill>
                  <a:schemeClr val="dk1"/>
                </a:solidFill>
                <a:latin typeface="Carme"/>
                <a:ea typeface="Carme"/>
                <a:cs typeface="Carme"/>
                <a:sym typeface="Carme"/>
              </a:rPr>
            </a:br>
            <a:r>
              <a:rPr b="0" i="1" lang="en-US" sz="3000" u="none" cap="none" strike="noStrike">
                <a:solidFill>
                  <a:schemeClr val="dk1"/>
                </a:solidFill>
                <a:latin typeface="Carme"/>
                <a:ea typeface="Carme"/>
                <a:cs typeface="Carme"/>
                <a:sym typeface="Carme"/>
              </a:rPr>
              <a:t>WHY SHOULD I GO ON COLLEGE VISITS?</a:t>
            </a:r>
          </a:p>
        </p:txBody>
      </p:sp>
      <p:pic>
        <p:nvPicPr>
          <p:cNvPr descr="apple_color-print.jpg" id="803" name="Shape 803"/>
          <p:cNvPicPr preferRelativeResize="0"/>
          <p:nvPr/>
        </p:nvPicPr>
        <p:blipFill rotWithShape="1">
          <a:blip r:embed="rId3">
            <a:alphaModFix amt="66000"/>
          </a:blip>
          <a:srcRect b="41937" l="0" r="9599" t="0"/>
          <a:stretch/>
        </p:blipFill>
        <p:spPr>
          <a:xfrm>
            <a:off x="5589587" y="3811587"/>
            <a:ext cx="3378200" cy="2686049"/>
          </a:xfrm>
          <a:prstGeom prst="rect">
            <a:avLst/>
          </a:prstGeom>
          <a:noFill/>
          <a:ln>
            <a:noFill/>
          </a:ln>
        </p:spPr>
      </p:pic>
      <p:pic>
        <p:nvPicPr>
          <p:cNvPr id="804" name="Shape 804"/>
          <p:cNvPicPr preferRelativeResize="0"/>
          <p:nvPr/>
        </p:nvPicPr>
        <p:blipFill rotWithShape="1">
          <a:blip r:embed="rId4">
            <a:alphaModFix/>
          </a:blip>
          <a:srcRect b="0" l="0" r="0" t="0"/>
          <a:stretch/>
        </p:blipFill>
        <p:spPr>
          <a:xfrm>
            <a:off x="5746750" y="3717925"/>
            <a:ext cx="3397250" cy="27797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1282700"/>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600" u="none" cap="none" strike="noStrike">
                <a:solidFill>
                  <a:schemeClr val="dk1"/>
                </a:solidFill>
                <a:latin typeface="Carme"/>
                <a:ea typeface="Carme"/>
                <a:cs typeface="Carme"/>
                <a:sym typeface="Carme"/>
              </a:rPr>
              <a:t>Broader applicant pools inevitably change how applications are processed</a:t>
            </a:r>
          </a:p>
        </p:txBody>
      </p:sp>
      <p:sp>
        <p:nvSpPr>
          <p:cNvPr id="167" name="Shape 167"/>
          <p:cNvSpPr txBox="1"/>
          <p:nvPr/>
        </p:nvSpPr>
        <p:spPr>
          <a:xfrm>
            <a:off x="457200" y="2312986"/>
            <a:ext cx="8229600" cy="27559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There is always a screening process, a way to cull the herd (quantitative indexing process, or aggressive first reader) </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Unless a reading staff has grown commensurately with the rise of applications- schools must read differently.  </a:t>
            </a:r>
          </a:p>
        </p:txBody>
      </p:sp>
      <p:grpSp>
        <p:nvGrpSpPr>
          <p:cNvPr id="168" name="Shape 168"/>
          <p:cNvGrpSpPr/>
          <p:nvPr/>
        </p:nvGrpSpPr>
        <p:grpSpPr>
          <a:xfrm>
            <a:off x="603250" y="5089525"/>
            <a:ext cx="7943849" cy="1439862"/>
            <a:chOff x="603250" y="5089525"/>
            <a:chExt cx="7943849" cy="1439862"/>
          </a:xfrm>
        </p:grpSpPr>
        <p:pic>
          <p:nvPicPr>
            <p:cNvPr id="169" name="Shape 169"/>
            <p:cNvPicPr preferRelativeResize="0"/>
            <p:nvPr/>
          </p:nvPicPr>
          <p:blipFill rotWithShape="1">
            <a:blip r:embed="rId3">
              <a:alphaModFix/>
            </a:blip>
            <a:srcRect b="0" l="0" r="0" t="0"/>
            <a:stretch/>
          </p:blipFill>
          <p:spPr>
            <a:xfrm>
              <a:off x="603250" y="5089525"/>
              <a:ext cx="7943849" cy="1439862"/>
            </a:xfrm>
            <a:prstGeom prst="rect">
              <a:avLst/>
            </a:prstGeom>
            <a:noFill/>
            <a:ln>
              <a:noFill/>
            </a:ln>
          </p:spPr>
        </p:pic>
        <p:sp>
          <p:nvSpPr>
            <p:cNvPr id="170" name="Shape 170"/>
            <p:cNvSpPr txBox="1"/>
            <p:nvPr/>
          </p:nvSpPr>
          <p:spPr>
            <a:xfrm>
              <a:off x="846137" y="5334000"/>
              <a:ext cx="7454900" cy="9540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700" u="none">
                  <a:solidFill>
                    <a:srgbClr val="000000"/>
                  </a:solidFill>
                  <a:latin typeface="Calibri"/>
                  <a:ea typeface="Calibri"/>
                  <a:cs typeface="Calibri"/>
                  <a:sym typeface="Calibri"/>
                </a:rPr>
                <a:t>With heightened selectivity, admissions office will continue to emphasize quantitative components</a:t>
              </a: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8" name="Shape 808"/>
        <p:cNvGrpSpPr/>
        <p:nvPr/>
      </p:nvGrpSpPr>
      <p:grpSpPr>
        <a:xfrm>
          <a:off x="0" y="0"/>
          <a:ext cx="0" cy="0"/>
          <a:chOff x="0" y="0"/>
          <a:chExt cx="0" cy="0"/>
        </a:xfrm>
      </p:grpSpPr>
      <p:sp>
        <p:nvSpPr>
          <p:cNvPr id="809" name="Shape 809"/>
          <p:cNvSpPr txBox="1"/>
          <p:nvPr>
            <p:ph type="title"/>
          </p:nvPr>
        </p:nvSpPr>
        <p:spPr>
          <a:xfrm>
            <a:off x="457200" y="13049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Demonstrated Interest May Improve Admissions Chances</a:t>
            </a:r>
          </a:p>
        </p:txBody>
      </p:sp>
      <p:sp>
        <p:nvSpPr>
          <p:cNvPr id="810" name="Shape 810"/>
          <p:cNvSpPr txBox="1"/>
          <p:nvPr/>
        </p:nvSpPr>
        <p:spPr>
          <a:xfrm>
            <a:off x="184150" y="2292350"/>
            <a:ext cx="8866187" cy="28686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Demonstrated interest helps college manage yield.</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Demonstrated interest is a plus, but it’s not essential for low SES students. </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DI doesn’t factor into the decision for the Ivies, or other super-high yield schools, who are not remotely worried about filling their classes.</a:t>
            </a:r>
          </a:p>
        </p:txBody>
      </p:sp>
      <p:grpSp>
        <p:nvGrpSpPr>
          <p:cNvPr id="811" name="Shape 811"/>
          <p:cNvGrpSpPr/>
          <p:nvPr/>
        </p:nvGrpSpPr>
        <p:grpSpPr>
          <a:xfrm>
            <a:off x="1090612" y="5084762"/>
            <a:ext cx="6754812" cy="1444624"/>
            <a:chOff x="1090612" y="5084762"/>
            <a:chExt cx="6754812" cy="1444624"/>
          </a:xfrm>
        </p:grpSpPr>
        <p:pic>
          <p:nvPicPr>
            <p:cNvPr id="812" name="Shape 812"/>
            <p:cNvPicPr preferRelativeResize="0"/>
            <p:nvPr/>
          </p:nvPicPr>
          <p:blipFill rotWithShape="1">
            <a:blip r:embed="rId3">
              <a:alphaModFix/>
            </a:blip>
            <a:srcRect b="0" l="0" r="0" t="0"/>
            <a:stretch/>
          </p:blipFill>
          <p:spPr>
            <a:xfrm>
              <a:off x="1090612" y="5084762"/>
              <a:ext cx="6754812" cy="1444624"/>
            </a:xfrm>
            <a:prstGeom prst="rect">
              <a:avLst/>
            </a:prstGeom>
            <a:noFill/>
            <a:ln>
              <a:noFill/>
            </a:ln>
          </p:spPr>
        </p:pic>
        <p:sp>
          <p:nvSpPr>
            <p:cNvPr id="813" name="Shape 813"/>
            <p:cNvSpPr txBox="1"/>
            <p:nvPr/>
          </p:nvSpPr>
          <p:spPr>
            <a:xfrm>
              <a:off x="1336675" y="5329237"/>
              <a:ext cx="6264274" cy="9540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Interact with college admissions officers, even if you cannot visit their schools. </a:t>
              </a: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7" name="Shape 817"/>
        <p:cNvGrpSpPr/>
        <p:nvPr/>
      </p:nvGrpSpPr>
      <p:grpSpPr>
        <a:xfrm>
          <a:off x="0" y="0"/>
          <a:ext cx="0" cy="0"/>
          <a:chOff x="0" y="0"/>
          <a:chExt cx="0" cy="0"/>
        </a:xfrm>
      </p:grpSpPr>
      <p:sp>
        <p:nvSpPr>
          <p:cNvPr id="818" name="Shape 81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900" u="none" cap="none" strike="noStrike">
                <a:solidFill>
                  <a:schemeClr val="dk1"/>
                </a:solidFill>
                <a:latin typeface="Carme"/>
                <a:ea typeface="Carme"/>
                <a:cs typeface="Carme"/>
                <a:sym typeface="Carme"/>
              </a:rPr>
              <a:t>College Visits Demonstrate Interest and More</a:t>
            </a:r>
          </a:p>
        </p:txBody>
      </p:sp>
      <p:sp>
        <p:nvSpPr>
          <p:cNvPr id="819" name="Shape 819"/>
          <p:cNvSpPr txBox="1"/>
          <p:nvPr>
            <p:ph idx="1" type="body"/>
          </p:nvPr>
        </p:nvSpPr>
        <p:spPr>
          <a:xfrm>
            <a:off x="457200" y="1833561"/>
            <a:ext cx="8229600" cy="24241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May help you clarify your interest level and help you narrow your list</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Can inform your application (why Oberlin?)</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May provide a chance for an on-campus interview</a:t>
            </a:r>
          </a:p>
          <a:p>
            <a:pPr indent="-342900" lvl="0" marL="342900" marR="0" rtl="0" algn="l">
              <a:lnSpc>
                <a:spcPct val="100000"/>
              </a:lnSpc>
              <a:spcBef>
                <a:spcPts val="560"/>
              </a:spcBef>
              <a:spcAft>
                <a:spcPts val="0"/>
              </a:spcAft>
              <a:buClr>
                <a:srgbClr val="595959"/>
              </a:buClr>
              <a:buSzPct val="25000"/>
              <a:buFont typeface="Arial"/>
              <a:buNone/>
            </a:pPr>
            <a:br>
              <a:rPr b="0" i="0" lang="en-US" sz="2800" u="none">
                <a:solidFill>
                  <a:srgbClr val="595959"/>
                </a:solidFill>
                <a:latin typeface="Helvetica Neue"/>
                <a:ea typeface="Helvetica Neue"/>
                <a:cs typeface="Helvetica Neue"/>
                <a:sym typeface="Helvetica Neue"/>
              </a:rPr>
            </a:br>
          </a:p>
        </p:txBody>
      </p:sp>
      <p:pic>
        <p:nvPicPr>
          <p:cNvPr descr="C:\Documents and Settings\ATS Employee\Local Settings\Temporary Internet Files\Content.IE5\GTM5CVS5\MPj04329770000[1].jpg" id="820" name="Shape 820"/>
          <p:cNvPicPr preferRelativeResize="0"/>
          <p:nvPr/>
        </p:nvPicPr>
        <p:blipFill rotWithShape="1">
          <a:blip r:embed="rId3">
            <a:alphaModFix/>
          </a:blip>
          <a:srcRect b="0" l="0" r="0" t="0"/>
          <a:stretch/>
        </p:blipFill>
        <p:spPr>
          <a:xfrm>
            <a:off x="3124200" y="4378325"/>
            <a:ext cx="2971799" cy="1981199"/>
          </a:xfrm>
          <a:prstGeom prst="rect">
            <a:avLst/>
          </a:prstGeom>
          <a:noFill/>
          <a:ln>
            <a:noFill/>
          </a:ln>
        </p:spPr>
      </p:pic>
      <p:pic>
        <p:nvPicPr>
          <p:cNvPr descr="C:\Documents and Settings\ATS Employee\Local Settings\Temporary Internet Files\Content.IE5\YHYB670T\MPj04034600000[1].jpg" id="821" name="Shape 821"/>
          <p:cNvPicPr preferRelativeResize="0"/>
          <p:nvPr/>
        </p:nvPicPr>
        <p:blipFill rotWithShape="1">
          <a:blip r:embed="rId4">
            <a:alphaModFix/>
          </a:blip>
          <a:srcRect b="0" l="0" r="0" t="0"/>
          <a:stretch/>
        </p:blipFill>
        <p:spPr>
          <a:xfrm>
            <a:off x="381000" y="4375150"/>
            <a:ext cx="2438399" cy="1951037"/>
          </a:xfrm>
          <a:prstGeom prst="rect">
            <a:avLst/>
          </a:prstGeom>
          <a:noFill/>
          <a:ln>
            <a:noFill/>
          </a:ln>
        </p:spPr>
      </p:pic>
      <p:pic>
        <p:nvPicPr>
          <p:cNvPr descr="C:\Documents and Settings\ATS Employee\Local Settings\Temporary Internet Files\Content.IE5\YHYB670T\MPj04034620000[1].jpg" id="822" name="Shape 822"/>
          <p:cNvPicPr preferRelativeResize="0"/>
          <p:nvPr/>
        </p:nvPicPr>
        <p:blipFill rotWithShape="1">
          <a:blip r:embed="rId5">
            <a:alphaModFix/>
          </a:blip>
          <a:srcRect b="0" l="0" r="0" t="0"/>
          <a:stretch/>
        </p:blipFill>
        <p:spPr>
          <a:xfrm>
            <a:off x="6400800" y="4378325"/>
            <a:ext cx="2438399" cy="196691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6" name="Shape 826"/>
        <p:cNvGrpSpPr/>
        <p:nvPr/>
      </p:nvGrpSpPr>
      <p:grpSpPr>
        <a:xfrm>
          <a:off x="0" y="0"/>
          <a:ext cx="0" cy="0"/>
          <a:chOff x="0" y="0"/>
          <a:chExt cx="0" cy="0"/>
        </a:xfrm>
      </p:grpSpPr>
      <p:sp>
        <p:nvSpPr>
          <p:cNvPr id="827" name="Shape 82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200" u="none" cap="none" strike="noStrike">
                <a:solidFill>
                  <a:schemeClr val="dk1"/>
                </a:solidFill>
                <a:latin typeface="Carme"/>
                <a:ea typeface="Carme"/>
                <a:cs typeface="Carme"/>
                <a:sym typeface="Carme"/>
              </a:rPr>
              <a:t>Interviews Demonstrate Interest</a:t>
            </a:r>
          </a:p>
        </p:txBody>
      </p:sp>
      <p:sp>
        <p:nvSpPr>
          <p:cNvPr id="828" name="Shape 828"/>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600" u="none">
                <a:solidFill>
                  <a:schemeClr val="dk1"/>
                </a:solidFill>
                <a:latin typeface="Carme"/>
                <a:ea typeface="Carme"/>
                <a:cs typeface="Carme"/>
                <a:sym typeface="Carme"/>
              </a:rPr>
              <a:t>Why Interview</a:t>
            </a:r>
          </a:p>
          <a:p>
            <a:pPr indent="-285750" lvl="1" marL="742950" marR="0" rtl="0" algn="l">
              <a:lnSpc>
                <a:spcPct val="100000"/>
              </a:lnSpc>
              <a:spcBef>
                <a:spcPts val="520"/>
              </a:spcBef>
              <a:spcAft>
                <a:spcPts val="0"/>
              </a:spcAft>
              <a:buClr>
                <a:schemeClr val="dk1"/>
              </a:buClr>
              <a:buSzPct val="100000"/>
              <a:buFont typeface="Arial"/>
              <a:buChar char="–"/>
            </a:pPr>
            <a:r>
              <a:rPr b="0" i="0" lang="en-US" sz="2600" u="none" cap="none" strike="noStrike">
                <a:solidFill>
                  <a:schemeClr val="dk1"/>
                </a:solidFill>
                <a:latin typeface="Carme"/>
                <a:ea typeface="Carme"/>
                <a:cs typeface="Carme"/>
                <a:sym typeface="Carme"/>
              </a:rPr>
              <a:t>Can help borderline students with admissions</a:t>
            </a:r>
          </a:p>
          <a:p>
            <a:pPr indent="-285750" lvl="1" marL="742950" marR="0" rtl="0" algn="l">
              <a:lnSpc>
                <a:spcPct val="100000"/>
              </a:lnSpc>
              <a:spcBef>
                <a:spcPts val="520"/>
              </a:spcBef>
              <a:spcAft>
                <a:spcPts val="0"/>
              </a:spcAft>
              <a:buClr>
                <a:schemeClr val="dk1"/>
              </a:buClr>
              <a:buSzPct val="100000"/>
              <a:buFont typeface="Arial"/>
              <a:buChar char="–"/>
            </a:pPr>
            <a:r>
              <a:rPr b="0" i="0" lang="en-US" sz="2600" u="none" cap="none" strike="noStrike">
                <a:solidFill>
                  <a:schemeClr val="dk1"/>
                </a:solidFill>
                <a:latin typeface="Carme"/>
                <a:ea typeface="Carme"/>
                <a:cs typeface="Carme"/>
                <a:sym typeface="Carme"/>
              </a:rPr>
              <a:t>Helps you get information about the school</a:t>
            </a:r>
          </a:p>
          <a:p>
            <a:pPr indent="-342900" lvl="0" marL="342900" marR="0" rtl="0" algn="l">
              <a:lnSpc>
                <a:spcPct val="100000"/>
              </a:lnSpc>
              <a:spcBef>
                <a:spcPts val="2320"/>
              </a:spcBef>
              <a:spcAft>
                <a:spcPts val="0"/>
              </a:spcAft>
              <a:buClr>
                <a:schemeClr val="dk1"/>
              </a:buClr>
              <a:buSzPct val="100000"/>
              <a:buFont typeface="Arial"/>
              <a:buChar char="•"/>
            </a:pPr>
            <a:r>
              <a:rPr b="0" i="0" lang="en-US" sz="2600" u="none">
                <a:solidFill>
                  <a:schemeClr val="dk1"/>
                </a:solidFill>
                <a:latin typeface="Carme"/>
                <a:ea typeface="Carme"/>
                <a:cs typeface="Carme"/>
                <a:sym typeface="Carme"/>
              </a:rPr>
              <a:t>Interview Tips</a:t>
            </a:r>
          </a:p>
          <a:p>
            <a:pPr indent="-285750" lvl="1" marL="742950" marR="0" rtl="0" algn="l">
              <a:lnSpc>
                <a:spcPct val="100000"/>
              </a:lnSpc>
              <a:spcBef>
                <a:spcPts val="520"/>
              </a:spcBef>
              <a:spcAft>
                <a:spcPts val="0"/>
              </a:spcAft>
              <a:buClr>
                <a:schemeClr val="dk1"/>
              </a:buClr>
              <a:buSzPct val="100000"/>
              <a:buFont typeface="Arial"/>
              <a:buChar char="–"/>
            </a:pPr>
            <a:r>
              <a:rPr b="0" i="0" lang="en-US" sz="2600" u="none" cap="none" strike="noStrike">
                <a:solidFill>
                  <a:schemeClr val="dk1"/>
                </a:solidFill>
                <a:latin typeface="Carme"/>
                <a:ea typeface="Carme"/>
                <a:cs typeface="Carme"/>
                <a:sym typeface="Carme"/>
              </a:rPr>
              <a:t>Convey enthusiasm and interest</a:t>
            </a:r>
          </a:p>
          <a:p>
            <a:pPr indent="-285750" lvl="1" marL="742950" marR="0" rtl="0" algn="l">
              <a:lnSpc>
                <a:spcPct val="100000"/>
              </a:lnSpc>
              <a:spcBef>
                <a:spcPts val="520"/>
              </a:spcBef>
              <a:spcAft>
                <a:spcPts val="0"/>
              </a:spcAft>
              <a:buClr>
                <a:schemeClr val="dk1"/>
              </a:buClr>
              <a:buSzPct val="100000"/>
              <a:buFont typeface="Arial"/>
              <a:buChar char="–"/>
            </a:pPr>
            <a:r>
              <a:rPr b="0" i="0" lang="en-US" sz="2600" u="none" cap="none" strike="noStrike">
                <a:solidFill>
                  <a:schemeClr val="dk1"/>
                </a:solidFill>
                <a:latin typeface="Carme"/>
                <a:ea typeface="Carme"/>
                <a:cs typeface="Carme"/>
                <a:sym typeface="Carme"/>
              </a:rPr>
              <a:t>Have an answer to the question “Why our school?”</a:t>
            </a:r>
          </a:p>
          <a:p>
            <a:pPr indent="-285750" lvl="1" marL="742950" marR="0" rtl="0" algn="l">
              <a:lnSpc>
                <a:spcPct val="100000"/>
              </a:lnSpc>
              <a:spcBef>
                <a:spcPts val="520"/>
              </a:spcBef>
              <a:spcAft>
                <a:spcPts val="0"/>
              </a:spcAft>
              <a:buClr>
                <a:schemeClr val="dk1"/>
              </a:buClr>
              <a:buSzPct val="100000"/>
              <a:buFont typeface="Arial"/>
              <a:buChar char="–"/>
            </a:pPr>
            <a:r>
              <a:rPr b="0" i="0" lang="en-US" sz="2600" u="none" cap="none" strike="noStrike">
                <a:solidFill>
                  <a:schemeClr val="dk1"/>
                </a:solidFill>
                <a:latin typeface="Carme"/>
                <a:ea typeface="Carme"/>
                <a:cs typeface="Carme"/>
                <a:sym typeface="Carme"/>
              </a:rPr>
              <a:t>Be prepared to ask questions</a:t>
            </a:r>
          </a:p>
          <a:p>
            <a:pPr indent="-285750" lvl="1" marL="742950" marR="0" rtl="0" algn="l">
              <a:lnSpc>
                <a:spcPct val="100000"/>
              </a:lnSpc>
              <a:spcBef>
                <a:spcPts val="520"/>
              </a:spcBef>
              <a:spcAft>
                <a:spcPts val="0"/>
              </a:spcAft>
              <a:buClr>
                <a:schemeClr val="dk1"/>
              </a:buClr>
              <a:buSzPct val="100000"/>
              <a:buFont typeface="Arial"/>
              <a:buChar char="–"/>
            </a:pPr>
            <a:r>
              <a:rPr b="0" i="0" lang="en-US" sz="2600" u="none" cap="none" strike="noStrike">
                <a:solidFill>
                  <a:schemeClr val="dk1"/>
                </a:solidFill>
                <a:latin typeface="Carme"/>
                <a:ea typeface="Carme"/>
                <a:cs typeface="Carme"/>
                <a:sym typeface="Carme"/>
              </a:rPr>
              <a:t>Always follow-up with a thank you note</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2" name="Shape 832"/>
        <p:cNvGrpSpPr/>
        <p:nvPr/>
      </p:nvGrpSpPr>
      <p:grpSpPr>
        <a:xfrm>
          <a:off x="0" y="0"/>
          <a:ext cx="0" cy="0"/>
          <a:chOff x="0" y="0"/>
          <a:chExt cx="0" cy="0"/>
        </a:xfrm>
      </p:grpSpPr>
      <p:sp>
        <p:nvSpPr>
          <p:cNvPr id="833" name="Shape 833"/>
          <p:cNvSpPr txBox="1"/>
          <p:nvPr>
            <p:ph type="title"/>
          </p:nvPr>
        </p:nvSpPr>
        <p:spPr>
          <a:xfrm>
            <a:off x="661987" y="2284411"/>
            <a:ext cx="7772400" cy="1362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4300" u="none" cap="none" strike="noStrike">
                <a:solidFill>
                  <a:schemeClr val="dk1"/>
                </a:solidFill>
                <a:latin typeface="Carme"/>
                <a:ea typeface="Carme"/>
                <a:cs typeface="Carme"/>
                <a:sym typeface="Carme"/>
              </a:rPr>
              <a:t>LEVERAGING DIVERSITY</a:t>
            </a:r>
            <a:br>
              <a:rPr b="0" i="0" lang="en-US" sz="3200" u="none" cap="none" strike="noStrike">
                <a:solidFill>
                  <a:schemeClr val="dk1"/>
                </a:solidFill>
                <a:latin typeface="Carme"/>
                <a:ea typeface="Carme"/>
                <a:cs typeface="Carme"/>
                <a:sym typeface="Carme"/>
              </a:rPr>
            </a:br>
            <a:r>
              <a:rPr b="0" i="1" lang="en-US" sz="2600" u="none" cap="none" strike="noStrike">
                <a:solidFill>
                  <a:schemeClr val="dk1"/>
                </a:solidFill>
                <a:latin typeface="Carme"/>
                <a:ea typeface="Carme"/>
                <a:cs typeface="Carme"/>
                <a:sym typeface="Carme"/>
              </a:rPr>
              <a:t>WHAT DOES “DIVERSE” MEAN TO COLLEGES?</a:t>
            </a:r>
          </a:p>
        </p:txBody>
      </p:sp>
      <p:pic>
        <p:nvPicPr>
          <p:cNvPr descr="apple_color-print.jpg" id="834" name="Shape 834"/>
          <p:cNvPicPr preferRelativeResize="0"/>
          <p:nvPr/>
        </p:nvPicPr>
        <p:blipFill rotWithShape="1">
          <a:blip r:embed="rId3">
            <a:alphaModFix amt="66000"/>
          </a:blip>
          <a:srcRect b="41937" l="0" r="9599" t="0"/>
          <a:stretch/>
        </p:blipFill>
        <p:spPr>
          <a:xfrm>
            <a:off x="5626100" y="3827462"/>
            <a:ext cx="3355974" cy="2668586"/>
          </a:xfrm>
          <a:prstGeom prst="rect">
            <a:avLst/>
          </a:prstGeom>
          <a:noFill/>
          <a:ln>
            <a:noFill/>
          </a:ln>
        </p:spPr>
      </p:pic>
      <p:pic>
        <p:nvPicPr>
          <p:cNvPr descr="diversity apple.png" id="835" name="Shape 835"/>
          <p:cNvPicPr preferRelativeResize="0"/>
          <p:nvPr/>
        </p:nvPicPr>
        <p:blipFill rotWithShape="1">
          <a:blip r:embed="rId4">
            <a:alphaModFix/>
          </a:blip>
          <a:srcRect b="0" l="0" r="0" t="0"/>
          <a:stretch/>
        </p:blipFill>
        <p:spPr>
          <a:xfrm>
            <a:off x="5770562" y="3735387"/>
            <a:ext cx="3373437" cy="276066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9" name="Shape 839"/>
        <p:cNvGrpSpPr/>
        <p:nvPr/>
      </p:nvGrpSpPr>
      <p:grpSpPr>
        <a:xfrm>
          <a:off x="0" y="0"/>
          <a:ext cx="0" cy="0"/>
          <a:chOff x="0" y="0"/>
          <a:chExt cx="0" cy="0"/>
        </a:xfrm>
      </p:grpSpPr>
      <p:sp>
        <p:nvSpPr>
          <p:cNvPr id="840" name="Shape 840"/>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200" u="none" cap="none" strike="noStrike">
                <a:solidFill>
                  <a:schemeClr val="dk1"/>
                </a:solidFill>
                <a:latin typeface="Carme"/>
                <a:ea typeface="Carme"/>
                <a:cs typeface="Carme"/>
                <a:sym typeface="Carme"/>
              </a:rPr>
              <a:t>Colleges Want Diverse, Balanced Classes</a:t>
            </a:r>
          </a:p>
        </p:txBody>
      </p:sp>
      <p:sp>
        <p:nvSpPr>
          <p:cNvPr id="841" name="Shape 841"/>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The Admissions Office has directives from the Board of Directors to craft a class with: </a:t>
            </a:r>
          </a:p>
          <a:p>
            <a:pPr indent="-285750" lvl="1" marL="742950" marR="0" rtl="0" algn="l">
              <a:lnSpc>
                <a:spcPct val="100000"/>
              </a:lnSpc>
              <a:spcBef>
                <a:spcPts val="500"/>
              </a:spcBef>
              <a:spcAft>
                <a:spcPts val="0"/>
              </a:spcAft>
              <a:buClr>
                <a:schemeClr val="dk1"/>
              </a:buClr>
              <a:buSzPct val="100000"/>
              <a:buFont typeface="Arial"/>
              <a:buChar char="–"/>
            </a:pPr>
            <a:r>
              <a:rPr b="0" i="0" lang="en-US" sz="2500" u="none" cap="none" strike="noStrike">
                <a:solidFill>
                  <a:schemeClr val="dk1"/>
                </a:solidFill>
                <a:latin typeface="Carme"/>
                <a:ea typeface="Carme"/>
                <a:cs typeface="Carme"/>
                <a:sym typeface="Carme"/>
              </a:rPr>
              <a:t>Gender balance</a:t>
            </a:r>
          </a:p>
          <a:p>
            <a:pPr indent="-285750" lvl="1" marL="742950" marR="0" rtl="0" algn="l">
              <a:lnSpc>
                <a:spcPct val="100000"/>
              </a:lnSpc>
              <a:spcBef>
                <a:spcPts val="500"/>
              </a:spcBef>
              <a:spcAft>
                <a:spcPts val="0"/>
              </a:spcAft>
              <a:buClr>
                <a:schemeClr val="dk1"/>
              </a:buClr>
              <a:buSzPct val="100000"/>
              <a:buFont typeface="Arial"/>
              <a:buChar char="–"/>
            </a:pPr>
            <a:r>
              <a:rPr b="0" i="0" lang="en-US" sz="2500" u="none" cap="none" strike="noStrike">
                <a:solidFill>
                  <a:schemeClr val="dk1"/>
                </a:solidFill>
                <a:latin typeface="Carme"/>
                <a:ea typeface="Carme"/>
                <a:cs typeface="Carme"/>
                <a:sym typeface="Carme"/>
              </a:rPr>
              <a:t>Racial balance</a:t>
            </a:r>
          </a:p>
          <a:p>
            <a:pPr indent="-285750" lvl="1" marL="742950" marR="0" rtl="0" algn="l">
              <a:lnSpc>
                <a:spcPct val="100000"/>
              </a:lnSpc>
              <a:spcBef>
                <a:spcPts val="500"/>
              </a:spcBef>
              <a:spcAft>
                <a:spcPts val="0"/>
              </a:spcAft>
              <a:buClr>
                <a:schemeClr val="dk1"/>
              </a:buClr>
              <a:buSzPct val="100000"/>
              <a:buFont typeface="Arial"/>
              <a:buChar char="–"/>
            </a:pPr>
            <a:r>
              <a:rPr b="0" i="0" lang="en-US" sz="2500" u="none" cap="none" strike="noStrike">
                <a:solidFill>
                  <a:schemeClr val="dk1"/>
                </a:solidFill>
                <a:latin typeface="Carme"/>
                <a:ea typeface="Carme"/>
                <a:cs typeface="Carme"/>
                <a:sym typeface="Carme"/>
              </a:rPr>
              <a:t>Geographic balance (a flag in every state!)</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You are generally competing within your own pool, which may help or hurt you.  It’s easier to get into Boston College if you’re from Nebraska than if you’re from Boston.</a:t>
            </a:r>
          </a:p>
          <a:p>
            <a:pPr indent="-285750" lvl="1" marL="742950" marR="0" rtl="0" algn="l">
              <a:lnSpc>
                <a:spcPct val="100000"/>
              </a:lnSpc>
              <a:spcBef>
                <a:spcPts val="500"/>
              </a:spcBef>
              <a:spcAft>
                <a:spcPts val="0"/>
              </a:spcAft>
              <a:buClr>
                <a:schemeClr val="dk1"/>
              </a:buClr>
              <a:buSzPct val="100000"/>
              <a:buFont typeface="Arial"/>
              <a:buNone/>
            </a:pPr>
            <a:r>
              <a:t/>
            </a:r>
            <a:endParaRPr b="0" i="0" sz="2500" u="none" cap="none" strike="noStrike">
              <a:solidFill>
                <a:srgbClr val="595959"/>
              </a:solidFill>
              <a:latin typeface="Helvetica Neue"/>
              <a:ea typeface="Helvetica Neue"/>
              <a:cs typeface="Helvetica Neue"/>
              <a:sym typeface="Helvetica Neue"/>
            </a:endParaRPr>
          </a:p>
          <a:p>
            <a:pPr indent="-342900" lvl="0" marL="342900" marR="0" rtl="0" algn="l">
              <a:lnSpc>
                <a:spcPct val="100000"/>
              </a:lnSpc>
              <a:spcBef>
                <a:spcPts val="500"/>
              </a:spcBef>
              <a:spcAft>
                <a:spcPts val="0"/>
              </a:spcAft>
              <a:buClr>
                <a:schemeClr val="dk1"/>
              </a:buClr>
              <a:buSzPct val="100000"/>
              <a:buFont typeface="Arial"/>
              <a:buNone/>
            </a:pPr>
            <a:r>
              <a:t/>
            </a:r>
            <a:endParaRPr b="0" i="0" sz="2500" u="none">
              <a:solidFill>
                <a:schemeClr val="dk1"/>
              </a:solidFill>
              <a:latin typeface="Carme"/>
              <a:ea typeface="Carme"/>
              <a:cs typeface="Carme"/>
              <a:sym typeface="Carme"/>
            </a:endParaRPr>
          </a:p>
          <a:p>
            <a:pPr indent="-342900" lvl="0" marL="342900" marR="0" rtl="0" algn="l">
              <a:spcBef>
                <a:spcPts val="500"/>
              </a:spcBef>
              <a:spcAft>
                <a:spcPts val="0"/>
              </a:spcAft>
              <a:buClr>
                <a:schemeClr val="dk1"/>
              </a:buClr>
              <a:buSzPct val="100000"/>
              <a:buFont typeface="Arial"/>
              <a:buNone/>
            </a:pPr>
            <a:r>
              <a:t/>
            </a:r>
            <a:endParaRPr b="0" i="0" sz="2500" u="none">
              <a:solidFill>
                <a:schemeClr val="dk1"/>
              </a:solidFill>
              <a:latin typeface="Carme"/>
              <a:ea typeface="Carme"/>
              <a:cs typeface="Carme"/>
              <a:sym typeface="Carme"/>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5" name="Shape 845"/>
        <p:cNvGrpSpPr/>
        <p:nvPr/>
      </p:nvGrpSpPr>
      <p:grpSpPr>
        <a:xfrm>
          <a:off x="0" y="0"/>
          <a:ext cx="0" cy="0"/>
          <a:chOff x="0" y="0"/>
          <a:chExt cx="0" cy="0"/>
        </a:xfrm>
      </p:grpSpPr>
      <p:sp>
        <p:nvSpPr>
          <p:cNvPr id="846" name="Shape 846"/>
          <p:cNvSpPr txBox="1"/>
          <p:nvPr>
            <p:ph type="title"/>
          </p:nvPr>
        </p:nvSpPr>
        <p:spPr>
          <a:xfrm>
            <a:off x="457200" y="1365250"/>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800" u="none" cap="none" strike="noStrike">
                <a:solidFill>
                  <a:schemeClr val="dk1"/>
                </a:solidFill>
                <a:latin typeface="Carme"/>
                <a:ea typeface="Carme"/>
                <a:cs typeface="Carme"/>
                <a:sym typeface="Carme"/>
              </a:rPr>
              <a:t>Admissions offices are mindful of US News Rankings and the metrics by which they are judged</a:t>
            </a:r>
          </a:p>
        </p:txBody>
      </p:sp>
      <p:sp>
        <p:nvSpPr>
          <p:cNvPr id="847" name="Shape 847"/>
          <p:cNvSpPr txBox="1"/>
          <p:nvPr/>
        </p:nvSpPr>
        <p:spPr>
          <a:xfrm>
            <a:off x="457200" y="2433636"/>
            <a:ext cx="8229600" cy="16303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Incoming GPA and testing of </a:t>
            </a:r>
            <a:r>
              <a:rPr b="0" i="0" lang="en-US" sz="2800" u="sng">
                <a:solidFill>
                  <a:schemeClr val="dk1"/>
                </a:solidFill>
                <a:latin typeface="Carme"/>
                <a:ea typeface="Carme"/>
                <a:cs typeface="Carme"/>
                <a:sym typeface="Carme"/>
              </a:rPr>
              <a:t>Freshman</a:t>
            </a:r>
            <a:r>
              <a:rPr b="0" i="0" lang="en-US" sz="2800" u="none">
                <a:solidFill>
                  <a:schemeClr val="dk1"/>
                </a:solidFill>
                <a:latin typeface="Carme"/>
                <a:ea typeface="Carme"/>
                <a:cs typeface="Carme"/>
                <a:sym typeface="Carme"/>
              </a:rPr>
              <a:t> class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Selectivity</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4 Year and 6 Year Graduation Rates</a:t>
            </a:r>
          </a:p>
        </p:txBody>
      </p:sp>
      <p:sp>
        <p:nvSpPr>
          <p:cNvPr id="848" name="Shape 848"/>
          <p:cNvSpPr/>
          <p:nvPr/>
        </p:nvSpPr>
        <p:spPr>
          <a:xfrm rot="10800000">
            <a:off x="3333750" y="4162425"/>
            <a:ext cx="2435224" cy="541337"/>
          </a:xfrm>
          <a:prstGeom prst="triangle">
            <a:avLst>
              <a:gd fmla="val 500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849" name="Shape 849"/>
          <p:cNvSpPr txBox="1"/>
          <p:nvPr/>
        </p:nvSpPr>
        <p:spPr>
          <a:xfrm>
            <a:off x="681037" y="4846637"/>
            <a:ext cx="7764462" cy="1431924"/>
          </a:xfrm>
          <a:prstGeom prst="rect">
            <a:avLst/>
          </a:prstGeom>
          <a:gradFill>
            <a:gsLst>
              <a:gs pos="0">
                <a:srgbClr val="E5EEFF"/>
              </a:gs>
              <a:gs pos="65000">
                <a:srgbClr val="BFD5FF"/>
              </a:gs>
              <a:gs pos="100000">
                <a:srgbClr val="A3C4FF"/>
              </a:gs>
            </a:gsLst>
            <a:lin ang="5400000" scaled="0"/>
          </a:gradFill>
          <a:ln cap="flat" cmpd="sng" w="9525">
            <a:solidFill>
              <a:srgbClr val="4A7EBB"/>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2200" u="none">
                <a:solidFill>
                  <a:srgbClr val="000000"/>
                </a:solidFill>
                <a:latin typeface="Calibri"/>
                <a:ea typeface="Calibri"/>
                <a:cs typeface="Calibri"/>
                <a:sym typeface="Calibri"/>
              </a:rPr>
              <a:t>Transfer Students </a:t>
            </a:r>
            <a:r>
              <a:rPr b="0" i="0" lang="en-US" sz="2200" u="none">
                <a:solidFill>
                  <a:srgbClr val="000000"/>
                </a:solidFill>
                <a:latin typeface="Calibri"/>
                <a:ea typeface="Calibri"/>
                <a:cs typeface="Calibri"/>
                <a:sym typeface="Calibri"/>
              </a:rPr>
              <a:t>are essentially invisible to the rankings.  Colleges will accept students with lower test scores and high school grades if they have a proven track record of college success.  Same goes for graduate school.</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3" name="Shape 853"/>
        <p:cNvGrpSpPr/>
        <p:nvPr/>
      </p:nvGrpSpPr>
      <p:grpSpPr>
        <a:xfrm>
          <a:off x="0" y="0"/>
          <a:ext cx="0" cy="0"/>
          <a:chOff x="0" y="0"/>
          <a:chExt cx="0" cy="0"/>
        </a:xfrm>
      </p:grpSpPr>
      <p:sp>
        <p:nvSpPr>
          <p:cNvPr id="854" name="Shape 854"/>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400" u="none" cap="none" strike="noStrike">
                <a:solidFill>
                  <a:schemeClr val="dk1"/>
                </a:solidFill>
                <a:latin typeface="Carme"/>
                <a:ea typeface="Carme"/>
                <a:cs typeface="Carme"/>
                <a:sym typeface="Carme"/>
              </a:rPr>
              <a:t>Types of Applications</a:t>
            </a:r>
          </a:p>
        </p:txBody>
      </p:sp>
      <p:sp>
        <p:nvSpPr>
          <p:cNvPr id="855" name="Shape 855"/>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Carme"/>
                <a:ea typeface="Carme"/>
                <a:cs typeface="Carme"/>
                <a:sym typeface="Carme"/>
              </a:rPr>
              <a:t>Early Applications: </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Early Action </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Carme"/>
                <a:ea typeface="Carme"/>
                <a:cs typeface="Carme"/>
                <a:sym typeface="Carme"/>
              </a:rPr>
              <a:t>Restricted, e.g., Single Choice Early Action </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Carme"/>
                <a:ea typeface="Carme"/>
                <a:cs typeface="Carme"/>
                <a:sym typeface="Carme"/>
              </a:rPr>
              <a:t>Unrestricted</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Early Decision (A </a:t>
            </a:r>
            <a:r>
              <a:rPr b="0" i="0" lang="en-US" sz="2800" u="sng">
                <a:solidFill>
                  <a:schemeClr val="dk1"/>
                </a:solidFill>
                <a:latin typeface="Carme"/>
                <a:ea typeface="Carme"/>
                <a:cs typeface="Carme"/>
                <a:sym typeface="Carme"/>
              </a:rPr>
              <a:t>Binding</a:t>
            </a:r>
            <a:r>
              <a:rPr b="0" i="0" lang="en-US" sz="2800" u="none">
                <a:solidFill>
                  <a:schemeClr val="dk1"/>
                </a:solidFill>
                <a:latin typeface="Carme"/>
                <a:ea typeface="Carme"/>
                <a:cs typeface="Carme"/>
                <a:sym typeface="Carme"/>
              </a:rPr>
              <a:t> Commitment)</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Priority Deadlines (Better odds early)</a:t>
            </a:r>
          </a:p>
          <a:p>
            <a:pPr indent="0" lvl="0" marL="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Rolling Decision (A </a:t>
            </a:r>
            <a:r>
              <a:rPr b="0" i="1" lang="en-US" sz="2800" u="none">
                <a:solidFill>
                  <a:schemeClr val="dk1"/>
                </a:solidFill>
                <a:latin typeface="Carme"/>
                <a:ea typeface="Carme"/>
                <a:cs typeface="Carme"/>
                <a:sym typeface="Carme"/>
              </a:rPr>
              <a:t>Yes</a:t>
            </a:r>
            <a:r>
              <a:rPr b="0" i="0" lang="en-US" sz="2800" u="none">
                <a:solidFill>
                  <a:schemeClr val="dk1"/>
                </a:solidFill>
                <a:latin typeface="Carme"/>
                <a:ea typeface="Carme"/>
                <a:cs typeface="Carme"/>
                <a:sym typeface="Carme"/>
              </a:rPr>
              <a:t> in October could become a </a:t>
            </a:r>
            <a:r>
              <a:rPr b="0" i="1" lang="en-US" sz="2800" u="none">
                <a:solidFill>
                  <a:schemeClr val="dk1"/>
                </a:solidFill>
                <a:latin typeface="Carme"/>
                <a:ea typeface="Carme"/>
                <a:cs typeface="Carme"/>
                <a:sym typeface="Carme"/>
              </a:rPr>
              <a:t>N</a:t>
            </a:r>
            <a:r>
              <a:rPr b="0" i="0" lang="en-US" sz="2800" u="none">
                <a:solidFill>
                  <a:schemeClr val="dk1"/>
                </a:solidFill>
                <a:latin typeface="Carme"/>
                <a:ea typeface="Carme"/>
                <a:cs typeface="Carme"/>
                <a:sym typeface="Carme"/>
              </a:rPr>
              <a:t>o by December as the class fills)</a:t>
            </a:r>
          </a:p>
          <a:p>
            <a:pPr indent="0" lvl="0" marL="0" marR="0" rtl="0" algn="l">
              <a:lnSpc>
                <a:spcPct val="100000"/>
              </a:lnSpc>
              <a:spcBef>
                <a:spcPts val="560"/>
              </a:spcBef>
              <a:spcAft>
                <a:spcPts val="0"/>
              </a:spcAft>
              <a:buClr>
                <a:schemeClr val="dk1"/>
              </a:buClr>
              <a:buSzPct val="25000"/>
              <a:buFont typeface="Arial"/>
              <a:buNone/>
            </a:pPr>
            <a:r>
              <a:rPr b="1" i="0" lang="en-US" sz="2800" u="none">
                <a:solidFill>
                  <a:schemeClr val="dk1"/>
                </a:solidFill>
                <a:latin typeface="Carme"/>
                <a:ea typeface="Carme"/>
                <a:cs typeface="Carme"/>
                <a:sym typeface="Carme"/>
              </a:rPr>
              <a:t>Regular Decision</a:t>
            </a:r>
            <a:r>
              <a:rPr b="0" i="0" lang="en-US" sz="2800" u="none">
                <a:solidFill>
                  <a:schemeClr val="dk1"/>
                </a:solidFill>
                <a:latin typeface="Carme"/>
                <a:ea typeface="Carme"/>
                <a:cs typeface="Carme"/>
                <a:sym typeface="Carme"/>
              </a:rPr>
              <a:t>: Regular Deadlines Apply</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9" name="Shape 859"/>
        <p:cNvGrpSpPr/>
        <p:nvPr/>
      </p:nvGrpSpPr>
      <p:grpSpPr>
        <a:xfrm>
          <a:off x="0" y="0"/>
          <a:ext cx="0" cy="0"/>
          <a:chOff x="0" y="0"/>
          <a:chExt cx="0" cy="0"/>
        </a:xfrm>
      </p:grpSpPr>
      <p:sp>
        <p:nvSpPr>
          <p:cNvPr id="860" name="Shape 860"/>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Finances</a:t>
            </a:r>
          </a:p>
        </p:txBody>
      </p:sp>
      <p:sp>
        <p:nvSpPr>
          <p:cNvPr id="861" name="Shape 861"/>
          <p:cNvSpPr txBox="1"/>
          <p:nvPr>
            <p:ph idx="1" type="body"/>
          </p:nvPr>
        </p:nvSpPr>
        <p:spPr>
          <a:xfrm>
            <a:off x="457200" y="1874836"/>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600" u="none">
                <a:solidFill>
                  <a:schemeClr val="dk1"/>
                </a:solidFill>
                <a:latin typeface="Carme"/>
                <a:ea typeface="Carme"/>
                <a:cs typeface="Carme"/>
                <a:sym typeface="Carme"/>
              </a:rPr>
              <a:t>Need based Aid vs. Merit Aid</a:t>
            </a:r>
          </a:p>
          <a:p>
            <a:pPr indent="-342900" lvl="0" marL="342900" marR="0" rtl="0" algn="l">
              <a:lnSpc>
                <a:spcPct val="100000"/>
              </a:lnSpc>
              <a:spcBef>
                <a:spcPts val="520"/>
              </a:spcBef>
              <a:spcAft>
                <a:spcPts val="0"/>
              </a:spcAft>
              <a:buClr>
                <a:schemeClr val="dk1"/>
              </a:buClr>
              <a:buSzPct val="100000"/>
              <a:buFont typeface="Arial"/>
              <a:buChar char="•"/>
            </a:pPr>
            <a:r>
              <a:rPr b="0" i="0" lang="en-US" sz="2600" u="none">
                <a:solidFill>
                  <a:schemeClr val="dk1"/>
                </a:solidFill>
                <a:latin typeface="Carme"/>
                <a:ea typeface="Carme"/>
                <a:cs typeface="Carme"/>
                <a:sym typeface="Carme"/>
              </a:rPr>
              <a:t>FAFSA (shields home equity, more income based) and CSS Profile (a deeper dive into your assets)</a:t>
            </a:r>
          </a:p>
          <a:p>
            <a:pPr indent="-342900" lvl="0" marL="342900" marR="0" rtl="0" algn="l">
              <a:lnSpc>
                <a:spcPct val="100000"/>
              </a:lnSpc>
              <a:spcBef>
                <a:spcPts val="520"/>
              </a:spcBef>
              <a:spcAft>
                <a:spcPts val="0"/>
              </a:spcAft>
              <a:buClr>
                <a:schemeClr val="dk1"/>
              </a:buClr>
              <a:buSzPct val="100000"/>
              <a:buFont typeface="Arial"/>
              <a:buChar char="•"/>
            </a:pPr>
            <a:r>
              <a:rPr b="0" i="0" lang="en-US" sz="2600" u="none">
                <a:solidFill>
                  <a:schemeClr val="dk1"/>
                </a:solidFill>
                <a:latin typeface="Carme"/>
                <a:ea typeface="Carme"/>
                <a:cs typeface="Carme"/>
                <a:sym typeface="Carme"/>
              </a:rPr>
              <a:t>Estimated Family Contribution: Student assets are hit much harder (25% Profile, 20% FAFSA) than parent assets (5% and 5.64% respectively).</a:t>
            </a:r>
          </a:p>
          <a:p>
            <a:pPr indent="-342900" lvl="0" marL="342900" marR="0" rtl="0" algn="l">
              <a:lnSpc>
                <a:spcPct val="100000"/>
              </a:lnSpc>
              <a:spcBef>
                <a:spcPts val="520"/>
              </a:spcBef>
              <a:spcAft>
                <a:spcPts val="0"/>
              </a:spcAft>
              <a:buClr>
                <a:schemeClr val="dk1"/>
              </a:buClr>
              <a:buSzPct val="100000"/>
              <a:buFont typeface="Arial"/>
              <a:buChar char="•"/>
            </a:pPr>
            <a:r>
              <a:rPr b="0" i="0" lang="en-US" sz="2600" u="none">
                <a:solidFill>
                  <a:schemeClr val="dk1"/>
                </a:solidFill>
                <a:latin typeface="Carme"/>
                <a:ea typeface="Carme"/>
                <a:cs typeface="Carme"/>
                <a:sym typeface="Carme"/>
              </a:rPr>
              <a:t>Aid Award Letters and appeals</a:t>
            </a:r>
          </a:p>
          <a:p>
            <a:pPr indent="-342900" lvl="0" marL="342900" marR="0" rtl="0" algn="l">
              <a:lnSpc>
                <a:spcPct val="100000"/>
              </a:lnSpc>
              <a:spcBef>
                <a:spcPts val="520"/>
              </a:spcBef>
              <a:spcAft>
                <a:spcPts val="0"/>
              </a:spcAft>
              <a:buClr>
                <a:schemeClr val="dk1"/>
              </a:buClr>
              <a:buSzPct val="100000"/>
              <a:buFont typeface="Arial"/>
              <a:buChar char="•"/>
            </a:pPr>
            <a:r>
              <a:rPr b="0" i="0" lang="en-US" sz="2600" u="none">
                <a:solidFill>
                  <a:schemeClr val="dk1"/>
                </a:solidFill>
                <a:latin typeface="Carme"/>
                <a:ea typeface="Carme"/>
                <a:cs typeface="Carme"/>
                <a:sym typeface="Carme"/>
              </a:rPr>
              <a:t>Who assumes the cost of college and debt, students or parents?</a:t>
            </a:r>
          </a:p>
          <a:p>
            <a:pPr indent="-342900" lvl="0" marL="342900" marR="0" rtl="0" algn="l">
              <a:spcBef>
                <a:spcPts val="520"/>
              </a:spcBef>
              <a:spcAft>
                <a:spcPts val="0"/>
              </a:spcAft>
              <a:buClr>
                <a:schemeClr val="dk1"/>
              </a:buClr>
              <a:buSzPct val="100000"/>
              <a:buFont typeface="Arial"/>
              <a:buNone/>
            </a:pPr>
            <a:r>
              <a:t/>
            </a:r>
            <a:endParaRPr b="0" i="0" sz="2600" u="none">
              <a:solidFill>
                <a:schemeClr val="dk1"/>
              </a:solidFill>
              <a:latin typeface="Carme"/>
              <a:ea typeface="Carme"/>
              <a:cs typeface="Carme"/>
              <a:sym typeface="Carme"/>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5" name="Shape 865"/>
        <p:cNvGrpSpPr/>
        <p:nvPr/>
      </p:nvGrpSpPr>
      <p:grpSpPr>
        <a:xfrm>
          <a:off x="0" y="0"/>
          <a:ext cx="0" cy="0"/>
          <a:chOff x="0" y="0"/>
          <a:chExt cx="0" cy="0"/>
        </a:xfrm>
      </p:grpSpPr>
      <p:sp>
        <p:nvSpPr>
          <p:cNvPr id="866" name="Shape 866"/>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Sample Financial Aid Award</a:t>
            </a:r>
          </a:p>
        </p:txBody>
      </p:sp>
      <p:graphicFrame>
        <p:nvGraphicFramePr>
          <p:cNvPr id="867" name="Shape 867"/>
          <p:cNvGraphicFramePr/>
          <p:nvPr/>
        </p:nvGraphicFramePr>
        <p:xfrm>
          <a:off x="1014412" y="1816100"/>
          <a:ext cx="3000000" cy="3000000"/>
        </p:xfrm>
        <a:graphic>
          <a:graphicData uri="http://schemas.openxmlformats.org/drawingml/2006/table">
            <a:tbl>
              <a:tblPr>
                <a:noFill/>
                <a:tableStyleId>{699BA59B-0292-4B79-82AD-F69A4C023946}</a:tableStyleId>
              </a:tblPr>
              <a:tblGrid>
                <a:gridCol w="3228975"/>
                <a:gridCol w="1281100"/>
              </a:tblGrid>
              <a:tr h="30480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3063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Estimated Tuition and Fees</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$46,000 </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Estimated  Room &amp; Board</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$13,000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Miscellaneous Costs (e.g.,Books, travel)</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$4,000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500" u="none">
                          <a:solidFill>
                            <a:srgbClr val="000000"/>
                          </a:solidFill>
                          <a:latin typeface="Calibri"/>
                          <a:ea typeface="Calibri"/>
                          <a:cs typeface="Calibri"/>
                          <a:sym typeface="Calibri"/>
                        </a:rPr>
                        <a:t>Cost of Attendance:  </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500" u="none">
                          <a:solidFill>
                            <a:srgbClr val="000000"/>
                          </a:solidFill>
                          <a:latin typeface="Calibri"/>
                          <a:ea typeface="Calibri"/>
                          <a:cs typeface="Calibri"/>
                          <a:sym typeface="Calibri"/>
                        </a:rPr>
                        <a:t>$63,000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06375">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Estimated Family Contribution</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500" u="none">
                          <a:solidFill>
                            <a:srgbClr val="000000"/>
                          </a:solidFill>
                          <a:latin typeface="Calibri"/>
                          <a:ea typeface="Calibri"/>
                          <a:cs typeface="Calibri"/>
                          <a:sym typeface="Calibri"/>
                        </a:rPr>
                        <a:t>$14,000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0480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063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Deans Scholarship</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$15,000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College Grant</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$15,000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Subsidized Direct (Stafford, *3.76%)</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$3,500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063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Federal Work Study (varies)</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$3,500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Unsubsidized Direct (Stafford, *3.76%)</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$2,000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048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none">
                          <a:solidFill>
                            <a:srgbClr val="000000"/>
                          </a:solidFill>
                          <a:latin typeface="Calibri"/>
                          <a:ea typeface="Calibri"/>
                          <a:cs typeface="Calibri"/>
                          <a:sym typeface="Calibri"/>
                        </a:rPr>
                        <a:t>Parent PLUS Direct Loan (*6.31%)</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500" u="sng">
                          <a:solidFill>
                            <a:srgbClr val="000000"/>
                          </a:solidFill>
                          <a:latin typeface="Calibri"/>
                          <a:ea typeface="Calibri"/>
                          <a:cs typeface="Calibri"/>
                          <a:sym typeface="Calibri"/>
                        </a:rPr>
                        <a:t>$10,000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0480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1" i="0" lang="en-US" sz="1500" u="none">
                          <a:solidFill>
                            <a:srgbClr val="000000"/>
                          </a:solidFill>
                          <a:latin typeface="Calibri"/>
                          <a:ea typeface="Calibri"/>
                          <a:cs typeface="Calibri"/>
                          <a:sym typeface="Calibri"/>
                        </a:rPr>
                        <a:t>$49,000</a:t>
                      </a:r>
                    </a:p>
                  </a:txBody>
                  <a:tcPr marT="37200" marB="37200" marR="74400" marL="7440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bl>
          </a:graphicData>
        </a:graphic>
      </p:graphicFrame>
      <p:sp>
        <p:nvSpPr>
          <p:cNvPr id="868" name="Shape 868"/>
          <p:cNvSpPr txBox="1"/>
          <p:nvPr/>
        </p:nvSpPr>
        <p:spPr>
          <a:xfrm>
            <a:off x="6692900" y="3221036"/>
            <a:ext cx="523874"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EFC</a:t>
            </a:r>
          </a:p>
        </p:txBody>
      </p:sp>
      <p:sp>
        <p:nvSpPr>
          <p:cNvPr id="869" name="Shape 869"/>
          <p:cNvSpPr txBox="1"/>
          <p:nvPr/>
        </p:nvSpPr>
        <p:spPr>
          <a:xfrm>
            <a:off x="6826250" y="2879725"/>
            <a:ext cx="2540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t>
            </a:r>
          </a:p>
        </p:txBody>
      </p:sp>
      <p:sp>
        <p:nvSpPr>
          <p:cNvPr id="870" name="Shape 870"/>
          <p:cNvSpPr txBox="1"/>
          <p:nvPr/>
        </p:nvSpPr>
        <p:spPr>
          <a:xfrm>
            <a:off x="6654800" y="2593975"/>
            <a:ext cx="587374"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COA</a:t>
            </a:r>
          </a:p>
        </p:txBody>
      </p:sp>
      <p:sp>
        <p:nvSpPr>
          <p:cNvPr id="871" name="Shape 871"/>
          <p:cNvSpPr txBox="1"/>
          <p:nvPr/>
        </p:nvSpPr>
        <p:spPr>
          <a:xfrm>
            <a:off x="6826250" y="3546475"/>
            <a:ext cx="30003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t>
            </a:r>
          </a:p>
        </p:txBody>
      </p:sp>
      <p:sp>
        <p:nvSpPr>
          <p:cNvPr id="872" name="Shape 872"/>
          <p:cNvSpPr txBox="1"/>
          <p:nvPr/>
        </p:nvSpPr>
        <p:spPr>
          <a:xfrm>
            <a:off x="6284912" y="3916362"/>
            <a:ext cx="1530350"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Demonstrated</a:t>
            </a:r>
          </a:p>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Need</a:t>
            </a:r>
          </a:p>
        </p:txBody>
      </p:sp>
      <p:sp>
        <p:nvSpPr>
          <p:cNvPr id="873" name="Shape 873"/>
          <p:cNvSpPr/>
          <p:nvPr/>
        </p:nvSpPr>
        <p:spPr>
          <a:xfrm>
            <a:off x="4144962" y="4240212"/>
            <a:ext cx="1001711" cy="331786"/>
          </a:xfrm>
          <a:prstGeom prst="ellipse">
            <a:avLst/>
          </a:prstGeom>
          <a:noFill/>
          <a:ln cap="flat" cmpd="sng" w="25400">
            <a:solidFill>
              <a:srgbClr val="0070C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cxnSp>
        <p:nvCxnSpPr>
          <p:cNvPr id="874" name="Shape 874"/>
          <p:cNvCxnSpPr/>
          <p:nvPr/>
        </p:nvCxnSpPr>
        <p:spPr>
          <a:xfrm>
            <a:off x="5146675" y="4405312"/>
            <a:ext cx="1365250" cy="1106487"/>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875" name="Shape 875"/>
          <p:cNvSpPr/>
          <p:nvPr/>
        </p:nvSpPr>
        <p:spPr>
          <a:xfrm>
            <a:off x="4164012" y="4576762"/>
            <a:ext cx="1001711" cy="331786"/>
          </a:xfrm>
          <a:prstGeom prst="ellipse">
            <a:avLst/>
          </a:prstGeom>
          <a:noFill/>
          <a:ln cap="flat" cmpd="sng" w="25400">
            <a:solidFill>
              <a:srgbClr val="0070C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cxnSp>
        <p:nvCxnSpPr>
          <p:cNvPr id="876" name="Shape 876"/>
          <p:cNvCxnSpPr/>
          <p:nvPr/>
        </p:nvCxnSpPr>
        <p:spPr>
          <a:xfrm>
            <a:off x="5165725" y="4764087"/>
            <a:ext cx="1428749" cy="915986"/>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877" name="Shape 877"/>
          <p:cNvSpPr/>
          <p:nvPr/>
        </p:nvSpPr>
        <p:spPr>
          <a:xfrm>
            <a:off x="4132262" y="5178425"/>
            <a:ext cx="1003300" cy="333374"/>
          </a:xfrm>
          <a:prstGeom prst="ellipse">
            <a:avLst/>
          </a:prstGeom>
          <a:noFill/>
          <a:ln cap="flat" cmpd="sng" w="25400">
            <a:solidFill>
              <a:srgbClr val="0070C0"/>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cxnSp>
        <p:nvCxnSpPr>
          <p:cNvPr id="878" name="Shape 878"/>
          <p:cNvCxnSpPr/>
          <p:nvPr/>
        </p:nvCxnSpPr>
        <p:spPr>
          <a:xfrm>
            <a:off x="5135562" y="5345112"/>
            <a:ext cx="1466850" cy="334961"/>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879" name="Shape 879"/>
          <p:cNvSpPr txBox="1"/>
          <p:nvPr/>
        </p:nvSpPr>
        <p:spPr>
          <a:xfrm>
            <a:off x="6365875" y="4911725"/>
            <a:ext cx="1371599" cy="1246187"/>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Greatly Reduces Family borrowing</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3" name="Shape 883"/>
        <p:cNvGrpSpPr/>
        <p:nvPr/>
      </p:nvGrpSpPr>
      <p:grpSpPr>
        <a:xfrm>
          <a:off x="0" y="0"/>
          <a:ext cx="0" cy="0"/>
          <a:chOff x="0" y="0"/>
          <a:chExt cx="0" cy="0"/>
        </a:xfrm>
      </p:grpSpPr>
      <p:sp>
        <p:nvSpPr>
          <p:cNvPr id="884" name="Shape 884"/>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Academic Common Market</a:t>
            </a:r>
          </a:p>
        </p:txBody>
      </p:sp>
      <p:sp>
        <p:nvSpPr>
          <p:cNvPr id="885" name="Shape 885"/>
          <p:cNvSpPr txBox="1"/>
          <p:nvPr>
            <p:ph idx="1" type="body"/>
          </p:nvPr>
        </p:nvSpPr>
        <p:spPr>
          <a:xfrm>
            <a:off x="457200" y="1833561"/>
            <a:ext cx="8229600" cy="10112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Leverage In-State-Tuition in Member States if a major or program is unavailable in your state</a:t>
            </a:r>
          </a:p>
        </p:txBody>
      </p:sp>
      <p:pic>
        <p:nvPicPr>
          <p:cNvPr id="886" name="Shape 886"/>
          <p:cNvPicPr preferRelativeResize="0"/>
          <p:nvPr/>
        </p:nvPicPr>
        <p:blipFill rotWithShape="1">
          <a:blip r:embed="rId3">
            <a:alphaModFix/>
          </a:blip>
          <a:srcRect b="0" l="0" r="0" t="0"/>
          <a:stretch/>
        </p:blipFill>
        <p:spPr>
          <a:xfrm>
            <a:off x="2789236" y="3889375"/>
            <a:ext cx="4171950" cy="2444750"/>
          </a:xfrm>
          <a:prstGeom prst="rect">
            <a:avLst/>
          </a:prstGeom>
          <a:noFill/>
          <a:ln>
            <a:noFill/>
          </a:ln>
        </p:spPr>
      </p:pic>
      <p:pic>
        <p:nvPicPr>
          <p:cNvPr id="887" name="Shape 887"/>
          <p:cNvPicPr preferRelativeResize="0"/>
          <p:nvPr/>
        </p:nvPicPr>
        <p:blipFill rotWithShape="1">
          <a:blip r:embed="rId4">
            <a:alphaModFix/>
          </a:blip>
          <a:srcRect b="0" l="0" r="0" t="0"/>
          <a:stretch/>
        </p:blipFill>
        <p:spPr>
          <a:xfrm>
            <a:off x="2782886" y="2905125"/>
            <a:ext cx="4178300" cy="923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132397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000" u="none" cap="none" strike="noStrike">
                <a:solidFill>
                  <a:schemeClr val="dk1"/>
                </a:solidFill>
                <a:latin typeface="Carme"/>
                <a:ea typeface="Carme"/>
                <a:cs typeface="Carme"/>
                <a:sym typeface="Carme"/>
              </a:rPr>
              <a:t>Enrollment Management will play a larger role than ever before</a:t>
            </a:r>
          </a:p>
        </p:txBody>
      </p:sp>
      <p:sp>
        <p:nvSpPr>
          <p:cNvPr id="176" name="Shape 176"/>
          <p:cNvSpPr txBox="1"/>
          <p:nvPr/>
        </p:nvSpPr>
        <p:spPr>
          <a:xfrm>
            <a:off x="457200" y="2493961"/>
            <a:ext cx="8229600" cy="264795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Enrollment management comes to center stage in the admissions process as institutional needs trump loftier ideals</a:t>
            </a:r>
          </a:p>
          <a:p>
            <a:pPr indent="-342900" lvl="0" marL="342900" marR="0" rtl="0" algn="l">
              <a:lnSpc>
                <a:spcPct val="9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Greater attention to demonstrated interest, yield, discount rate, strategic pricing</a:t>
            </a:r>
          </a:p>
          <a:p>
            <a:pPr indent="-342900" lvl="0" marL="342900" marR="0" rtl="0" algn="l">
              <a:lnSpc>
                <a:spcPct val="9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Above all else, make the budgets work</a:t>
            </a:r>
          </a:p>
        </p:txBody>
      </p:sp>
      <p:pic>
        <p:nvPicPr>
          <p:cNvPr id="177" name="Shape 177"/>
          <p:cNvPicPr preferRelativeResize="0"/>
          <p:nvPr/>
        </p:nvPicPr>
        <p:blipFill rotWithShape="1">
          <a:blip r:embed="rId3">
            <a:alphaModFix/>
          </a:blip>
          <a:srcRect b="0" l="0" r="0" t="0"/>
          <a:stretch/>
        </p:blipFill>
        <p:spPr>
          <a:xfrm>
            <a:off x="3357562" y="5203825"/>
            <a:ext cx="1809750" cy="113823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1" name="Shape 891"/>
        <p:cNvGrpSpPr/>
        <p:nvPr/>
      </p:nvGrpSpPr>
      <p:grpSpPr>
        <a:xfrm>
          <a:off x="0" y="0"/>
          <a:ext cx="0" cy="0"/>
          <a:chOff x="0" y="0"/>
          <a:chExt cx="0" cy="0"/>
        </a:xfrm>
      </p:grpSpPr>
      <p:sp>
        <p:nvSpPr>
          <p:cNvPr id="892" name="Shape 89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Life-Time Education Spend</a:t>
            </a:r>
          </a:p>
        </p:txBody>
      </p:sp>
      <p:sp>
        <p:nvSpPr>
          <p:cNvPr id="893" name="Shape 893"/>
          <p:cNvSpPr txBox="1"/>
          <p:nvPr>
            <p:ph idx="1" type="body"/>
          </p:nvPr>
        </p:nvSpPr>
        <p:spPr>
          <a:xfrm>
            <a:off x="457200" y="1833561"/>
            <a:ext cx="8229600" cy="22209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Most Financial Aid is allocated to undergrads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Graduate Study (MBA, JD, MS), most everyone is full pay and must assume debt</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Better bang for the buck to work the financial aid piece for undergrad</a:t>
            </a:r>
          </a:p>
        </p:txBody>
      </p:sp>
      <p:sp>
        <p:nvSpPr>
          <p:cNvPr id="894" name="Shape 894"/>
          <p:cNvSpPr txBox="1"/>
          <p:nvPr/>
        </p:nvSpPr>
        <p:spPr>
          <a:xfrm>
            <a:off x="85725" y="5037137"/>
            <a:ext cx="2946399" cy="481011"/>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Undergraduate</a:t>
            </a:r>
          </a:p>
        </p:txBody>
      </p:sp>
      <p:sp>
        <p:nvSpPr>
          <p:cNvPr id="895" name="Shape 895"/>
          <p:cNvSpPr txBox="1"/>
          <p:nvPr/>
        </p:nvSpPr>
        <p:spPr>
          <a:xfrm>
            <a:off x="3105150" y="4294187"/>
            <a:ext cx="2946399" cy="54292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Masters/Advanced</a:t>
            </a:r>
          </a:p>
        </p:txBody>
      </p:sp>
      <p:sp>
        <p:nvSpPr>
          <p:cNvPr id="896" name="Shape 896"/>
          <p:cNvSpPr txBox="1"/>
          <p:nvPr/>
        </p:nvSpPr>
        <p:spPr>
          <a:xfrm>
            <a:off x="6124575" y="3675062"/>
            <a:ext cx="2946399" cy="523874"/>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Terminal Degree</a:t>
            </a:r>
          </a:p>
        </p:txBody>
      </p:sp>
      <p:sp>
        <p:nvSpPr>
          <p:cNvPr id="897" name="Shape 897"/>
          <p:cNvSpPr txBox="1"/>
          <p:nvPr/>
        </p:nvSpPr>
        <p:spPr>
          <a:xfrm>
            <a:off x="96836" y="5541962"/>
            <a:ext cx="2933700"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Best chance for value and significant discounts (grants, scholarships, merit aid)</a:t>
            </a:r>
          </a:p>
        </p:txBody>
      </p:sp>
      <p:sp>
        <p:nvSpPr>
          <p:cNvPr id="898" name="Shape 898"/>
          <p:cNvSpPr txBox="1"/>
          <p:nvPr/>
        </p:nvSpPr>
        <p:spPr>
          <a:xfrm>
            <a:off x="6126162" y="4202112"/>
            <a:ext cx="2933700" cy="64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Typically most important to your career</a:t>
            </a:r>
          </a:p>
        </p:txBody>
      </p:sp>
      <p:sp>
        <p:nvSpPr>
          <p:cNvPr id="899" name="Shape 899"/>
          <p:cNvSpPr txBox="1"/>
          <p:nvPr/>
        </p:nvSpPr>
        <p:spPr>
          <a:xfrm>
            <a:off x="3106736" y="4849812"/>
            <a:ext cx="2933700" cy="923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Vastly diminished chances for aid; most students piling on the loans at this point</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3" name="Shape 903"/>
        <p:cNvGrpSpPr/>
        <p:nvPr/>
      </p:nvGrpSpPr>
      <p:grpSpPr>
        <a:xfrm>
          <a:off x="0" y="0"/>
          <a:ext cx="0" cy="0"/>
          <a:chOff x="0" y="0"/>
          <a:chExt cx="0" cy="0"/>
        </a:xfrm>
      </p:grpSpPr>
      <p:sp>
        <p:nvSpPr>
          <p:cNvPr id="904" name="Shape 904"/>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Building a College List</a:t>
            </a:r>
          </a:p>
        </p:txBody>
      </p:sp>
      <p:sp>
        <p:nvSpPr>
          <p:cNvPr id="905" name="Shape 905"/>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College Fairs (NACAC), visits from college Reps and virtual tours online</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College Visits, particularly local ones, help you identify categories of schools that may interest you (e.g., big state school, football school, small liberal arts school, city, burbs)</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Think about fit and financial fit</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Get all the non-negotiables on the table early so there are no surprises</a:t>
            </a:r>
          </a:p>
          <a:p>
            <a:pPr indent="-342900" lvl="0" marL="342900"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Carme"/>
                <a:ea typeface="Carme"/>
                <a:cs typeface="Carme"/>
                <a:sym typeface="Carme"/>
              </a:rPr>
              <a:t>Using guide books (Like the Fiske guide) to build overlap schools</a:t>
            </a:r>
          </a:p>
          <a:p>
            <a:pPr indent="-342900" lvl="0" marL="342900" marR="0" rtl="0" algn="l">
              <a:spcBef>
                <a:spcPts val="480"/>
              </a:spcBef>
              <a:spcAft>
                <a:spcPts val="0"/>
              </a:spcAft>
              <a:buClr>
                <a:schemeClr val="dk1"/>
              </a:buClr>
              <a:buSzPct val="100000"/>
              <a:buFont typeface="Arial"/>
              <a:buNone/>
            </a:pPr>
            <a:r>
              <a:t/>
            </a:r>
            <a:endParaRPr b="0" i="0" sz="2400" u="none">
              <a:solidFill>
                <a:schemeClr val="dk1"/>
              </a:solidFill>
              <a:latin typeface="Carme"/>
              <a:ea typeface="Carme"/>
              <a:cs typeface="Carme"/>
              <a:sym typeface="Carme"/>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9" name="Shape 909"/>
        <p:cNvGrpSpPr/>
        <p:nvPr/>
      </p:nvGrpSpPr>
      <p:grpSpPr>
        <a:xfrm>
          <a:off x="0" y="0"/>
          <a:ext cx="0" cy="0"/>
          <a:chOff x="0" y="0"/>
          <a:chExt cx="0" cy="0"/>
        </a:xfrm>
      </p:grpSpPr>
      <p:sp>
        <p:nvSpPr>
          <p:cNvPr id="910" name="Shape 910"/>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Some good resources</a:t>
            </a:r>
          </a:p>
        </p:txBody>
      </p:sp>
      <p:pic>
        <p:nvPicPr>
          <p:cNvPr descr="http://www.oakmeadowbookstore.com/images/products/1325.jpg" id="911" name="Shape 911"/>
          <p:cNvPicPr preferRelativeResize="0"/>
          <p:nvPr/>
        </p:nvPicPr>
        <p:blipFill rotWithShape="1">
          <a:blip r:embed="rId3">
            <a:alphaModFix/>
          </a:blip>
          <a:srcRect b="0" l="0" r="0" t="0"/>
          <a:stretch/>
        </p:blipFill>
        <p:spPr>
          <a:xfrm>
            <a:off x="3643312" y="2147886"/>
            <a:ext cx="2554286" cy="3943350"/>
          </a:xfrm>
          <a:prstGeom prst="rect">
            <a:avLst/>
          </a:prstGeom>
          <a:noFill/>
          <a:ln>
            <a:noFill/>
          </a:ln>
        </p:spPr>
      </p:pic>
      <p:pic>
        <p:nvPicPr>
          <p:cNvPr descr="http://www.warren-wilson.edu/content/uploads/2016/06/fiskecover.jpg" id="912" name="Shape 912"/>
          <p:cNvPicPr preferRelativeResize="0"/>
          <p:nvPr/>
        </p:nvPicPr>
        <p:blipFill rotWithShape="1">
          <a:blip r:embed="rId4">
            <a:alphaModFix/>
          </a:blip>
          <a:srcRect b="0" l="0" r="0" t="0"/>
          <a:stretch/>
        </p:blipFill>
        <p:spPr>
          <a:xfrm>
            <a:off x="547687" y="2508250"/>
            <a:ext cx="2651125" cy="3373437"/>
          </a:xfrm>
          <a:prstGeom prst="rect">
            <a:avLst/>
          </a:prstGeom>
          <a:noFill/>
          <a:ln>
            <a:noFill/>
          </a:ln>
        </p:spPr>
      </p:pic>
      <p:pic>
        <p:nvPicPr>
          <p:cNvPr descr="https://asunow.asu.edu/sites/default/files/best379cover_lg.jpg" id="913" name="Shape 913"/>
          <p:cNvPicPr preferRelativeResize="0"/>
          <p:nvPr/>
        </p:nvPicPr>
        <p:blipFill rotWithShape="1">
          <a:blip r:embed="rId5">
            <a:alphaModFix/>
          </a:blip>
          <a:srcRect b="0" l="0" r="0" t="0"/>
          <a:stretch/>
        </p:blipFill>
        <p:spPr>
          <a:xfrm>
            <a:off x="6521450" y="2695575"/>
            <a:ext cx="2154236" cy="284797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7" name="Shape 917"/>
        <p:cNvGrpSpPr/>
        <p:nvPr/>
      </p:nvGrpSpPr>
      <p:grpSpPr>
        <a:xfrm>
          <a:off x="0" y="0"/>
          <a:ext cx="0" cy="0"/>
          <a:chOff x="0" y="0"/>
          <a:chExt cx="0" cy="0"/>
        </a:xfrm>
      </p:grpSpPr>
      <p:sp>
        <p:nvSpPr>
          <p:cNvPr id="918" name="Shape 91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Getting more help</a:t>
            </a:r>
          </a:p>
        </p:txBody>
      </p:sp>
      <p:sp>
        <p:nvSpPr>
          <p:cNvPr id="919" name="Shape 919"/>
          <p:cNvSpPr txBox="1"/>
          <p:nvPr>
            <p:ph idx="1" type="body"/>
          </p:nvPr>
        </p:nvSpPr>
        <p:spPr>
          <a:xfrm>
            <a:off x="457200" y="1833561"/>
            <a:ext cx="8229600" cy="1498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Leverage your school counselor	</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Consider hiring an Independent Educational Consultant</a:t>
            </a: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pic>
        <p:nvPicPr>
          <p:cNvPr descr="https://pbs.twimg.com/profile_images/661946783917056004/B5jPfTHc.jpg" id="920" name="Shape 920"/>
          <p:cNvPicPr preferRelativeResize="0"/>
          <p:nvPr/>
        </p:nvPicPr>
        <p:blipFill rotWithShape="1">
          <a:blip r:embed="rId3">
            <a:alphaModFix/>
          </a:blip>
          <a:srcRect b="0" l="0" r="0" t="0"/>
          <a:stretch/>
        </p:blipFill>
        <p:spPr>
          <a:xfrm>
            <a:off x="1270000" y="3546475"/>
            <a:ext cx="2614611" cy="2613025"/>
          </a:xfrm>
          <a:prstGeom prst="rect">
            <a:avLst/>
          </a:prstGeom>
          <a:noFill/>
          <a:ln>
            <a:noFill/>
          </a:ln>
        </p:spPr>
      </p:pic>
      <p:pic>
        <p:nvPicPr>
          <p:cNvPr descr="http://i0.wp.com/brandcollegeconsulting.com/wp-content/uploads/2012/02/HECA-logo.jpg" id="921" name="Shape 921"/>
          <p:cNvPicPr preferRelativeResize="0"/>
          <p:nvPr/>
        </p:nvPicPr>
        <p:blipFill rotWithShape="1">
          <a:blip r:embed="rId4">
            <a:alphaModFix/>
          </a:blip>
          <a:srcRect b="0" l="0" r="0" t="0"/>
          <a:stretch/>
        </p:blipFill>
        <p:spPr>
          <a:xfrm>
            <a:off x="4451350" y="3767137"/>
            <a:ext cx="3722686" cy="2252662"/>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5" name="Shape 925"/>
        <p:cNvGrpSpPr/>
        <p:nvPr/>
      </p:nvGrpSpPr>
      <p:grpSpPr>
        <a:xfrm>
          <a:off x="0" y="0"/>
          <a:ext cx="0" cy="0"/>
          <a:chOff x="0" y="0"/>
          <a:chExt cx="0" cy="0"/>
        </a:xfrm>
      </p:grpSpPr>
      <p:sp>
        <p:nvSpPr>
          <p:cNvPr id="926" name="Shape 926"/>
          <p:cNvSpPr txBox="1"/>
          <p:nvPr>
            <p:ph type="title"/>
          </p:nvPr>
        </p:nvSpPr>
        <p:spPr>
          <a:xfrm>
            <a:off x="3525837" y="1979611"/>
            <a:ext cx="2173287" cy="13620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600" u="none" cap="none" strike="noStrike">
                <a:solidFill>
                  <a:schemeClr val="dk1"/>
                </a:solidFill>
                <a:latin typeface="Carme"/>
                <a:ea typeface="Carme"/>
                <a:cs typeface="Carme"/>
                <a:sym typeface="Carme"/>
              </a:rPr>
              <a:t>TESTING</a:t>
            </a:r>
          </a:p>
        </p:txBody>
      </p:sp>
      <p:pic>
        <p:nvPicPr>
          <p:cNvPr descr="http://media.techeblog.com/images/scantron_exploit.jpg" id="927" name="Shape 927"/>
          <p:cNvPicPr preferRelativeResize="0"/>
          <p:nvPr/>
        </p:nvPicPr>
        <p:blipFill rotWithShape="1">
          <a:blip r:embed="rId3">
            <a:alphaModFix/>
          </a:blip>
          <a:srcRect b="0" l="0" r="0" t="0"/>
          <a:stretch/>
        </p:blipFill>
        <p:spPr>
          <a:xfrm>
            <a:off x="2481261" y="3144836"/>
            <a:ext cx="4286250" cy="2857499"/>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1" name="Shape 931"/>
        <p:cNvGrpSpPr/>
        <p:nvPr/>
      </p:nvGrpSpPr>
      <p:grpSpPr>
        <a:xfrm>
          <a:off x="0" y="0"/>
          <a:ext cx="0" cy="0"/>
          <a:chOff x="0" y="0"/>
          <a:chExt cx="0" cy="0"/>
        </a:xfrm>
      </p:grpSpPr>
      <p:sp>
        <p:nvSpPr>
          <p:cNvPr id="932" name="Shape 932"/>
          <p:cNvSpPr txBox="1"/>
          <p:nvPr>
            <p:ph type="title"/>
          </p:nvPr>
        </p:nvSpPr>
        <p:spPr>
          <a:xfrm>
            <a:off x="457200" y="13668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Many admissions officers want to keep testing as a valuable selection tool</a:t>
            </a:r>
          </a:p>
        </p:txBody>
      </p:sp>
      <p:sp>
        <p:nvSpPr>
          <p:cNvPr id="933" name="Shape 933"/>
          <p:cNvSpPr txBox="1"/>
          <p:nvPr/>
        </p:nvSpPr>
        <p:spPr>
          <a:xfrm>
            <a:off x="601662" y="2633661"/>
            <a:ext cx="4745036" cy="31178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Carme"/>
              <a:buNone/>
            </a:pPr>
            <a:r>
              <a:rPr b="0" i="0" lang="en-US" sz="2900" u="none">
                <a:solidFill>
                  <a:schemeClr val="dk1"/>
                </a:solidFill>
                <a:latin typeface="Carme"/>
                <a:ea typeface="Carme"/>
                <a:cs typeface="Carme"/>
                <a:sym typeface="Carme"/>
              </a:rPr>
              <a:t>When highly selective colleges receive 40,000 applications for 1,500 spots, they need an efficient form of screening.  Assessments can be most useful here.</a:t>
            </a:r>
          </a:p>
        </p:txBody>
      </p:sp>
      <p:pic>
        <p:nvPicPr>
          <p:cNvPr id="934" name="Shape 934"/>
          <p:cNvPicPr preferRelativeResize="0"/>
          <p:nvPr/>
        </p:nvPicPr>
        <p:blipFill rotWithShape="1">
          <a:blip r:embed="rId3">
            <a:alphaModFix/>
          </a:blip>
          <a:srcRect b="0" l="0" r="0" t="0"/>
          <a:stretch/>
        </p:blipFill>
        <p:spPr>
          <a:xfrm>
            <a:off x="5346700" y="2595561"/>
            <a:ext cx="3155950" cy="3155950"/>
          </a:xfrm>
          <a:prstGeom prst="rect">
            <a:avLst/>
          </a:prstGeom>
          <a:noFill/>
          <a:ln>
            <a:noFill/>
          </a:ln>
        </p:spPr>
      </p:pic>
      <p:sp>
        <p:nvSpPr>
          <p:cNvPr id="935" name="Shape 935"/>
          <p:cNvSpPr txBox="1"/>
          <p:nvPr/>
        </p:nvSpPr>
        <p:spPr>
          <a:xfrm>
            <a:off x="6415087" y="2768600"/>
            <a:ext cx="827086"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40,000</a:t>
            </a:r>
          </a:p>
        </p:txBody>
      </p:sp>
      <p:sp>
        <p:nvSpPr>
          <p:cNvPr id="936" name="Shape 936"/>
          <p:cNvSpPr txBox="1"/>
          <p:nvPr/>
        </p:nvSpPr>
        <p:spPr>
          <a:xfrm>
            <a:off x="6554786" y="5492750"/>
            <a:ext cx="709612"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1,500</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0" name="Shape 940"/>
        <p:cNvGrpSpPr/>
        <p:nvPr/>
      </p:nvGrpSpPr>
      <p:grpSpPr>
        <a:xfrm>
          <a:off x="0" y="0"/>
          <a:ext cx="0" cy="0"/>
          <a:chOff x="0" y="0"/>
          <a:chExt cx="0" cy="0"/>
        </a:xfrm>
      </p:grpSpPr>
      <p:sp>
        <p:nvSpPr>
          <p:cNvPr id="941" name="Shape 941"/>
          <p:cNvSpPr txBox="1"/>
          <p:nvPr>
            <p:ph type="title"/>
          </p:nvPr>
        </p:nvSpPr>
        <p:spPr>
          <a:xfrm>
            <a:off x="457200" y="14573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Testing is also a valuable hedge against grade inflation</a:t>
            </a:r>
          </a:p>
        </p:txBody>
      </p:sp>
      <p:sp>
        <p:nvSpPr>
          <p:cNvPr id="942" name="Shape 942"/>
          <p:cNvSpPr txBox="1"/>
          <p:nvPr/>
        </p:nvSpPr>
        <p:spPr>
          <a:xfrm>
            <a:off x="457200" y="2433636"/>
            <a:ext cx="8229600" cy="37433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Upward pressure on GPAs from parents, students, administrations.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As GPAs continue to rise nationwide, creating crowding at the top of the grading distributions, testing retains its value as a differentiating factor.</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Testing helps provide context for schools with distinct grading cultures.  A 3.6 GPA can mean very different thing at different high schools.  </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6" name="Shape 946"/>
        <p:cNvGrpSpPr/>
        <p:nvPr/>
      </p:nvGrpSpPr>
      <p:grpSpPr>
        <a:xfrm>
          <a:off x="0" y="0"/>
          <a:ext cx="0" cy="0"/>
          <a:chOff x="0" y="0"/>
          <a:chExt cx="0" cy="0"/>
        </a:xfrm>
      </p:grpSpPr>
      <p:sp>
        <p:nvSpPr>
          <p:cNvPr id="947" name="Shape 947"/>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The ACT is dominant</a:t>
            </a:r>
          </a:p>
        </p:txBody>
      </p:sp>
      <p:graphicFrame>
        <p:nvGraphicFramePr>
          <p:cNvPr id="948" name="Shape 948"/>
          <p:cNvGraphicFramePr/>
          <p:nvPr/>
        </p:nvGraphicFramePr>
        <p:xfrm>
          <a:off x="512762" y="1911350"/>
          <a:ext cx="3000000" cy="3000000"/>
        </p:xfrm>
        <a:graphic>
          <a:graphicData uri="http://schemas.openxmlformats.org/drawingml/2006/table">
            <a:tbl>
              <a:tblPr>
                <a:noFill/>
                <a:tableStyleId>{699BA59B-0292-4B79-82AD-F69A4C023946}</a:tableStyleId>
              </a:tblPr>
              <a:tblGrid>
                <a:gridCol w="527050"/>
                <a:gridCol w="950900"/>
                <a:gridCol w="895350"/>
                <a:gridCol w="1004875"/>
              </a:tblGrid>
              <a:tr h="322250">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SAT</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ACT</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Gap</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3921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2005</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1,475,623</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1,186,251</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289,372</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937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2006</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1,465,744</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1,206,455</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259,289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921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2007</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1,494,531</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1,300,599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193,932</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921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2008</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1,518,859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1,421,941</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96,918</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937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2009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1,530,128</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1,480,469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49,659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921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2010</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1,597,329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1,568,835</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28,494</a:t>
                      </a:r>
                    </a:p>
                  </a:txBody>
                  <a:tcPr marT="8475" marB="0" marR="8475" marL="8475"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921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2011</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1,647,123</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1,623,112</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24,011</a:t>
                      </a:r>
                    </a:p>
                  </a:txBody>
                  <a:tcPr marT="8475" marB="0" marR="8475" marL="8475"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5400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2012</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1,664,479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1,666,209</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FF0000"/>
                        </a:buClr>
                        <a:buSzPct val="25000"/>
                        <a:buFont typeface="Calibri"/>
                        <a:buNone/>
                      </a:pPr>
                      <a:r>
                        <a:rPr b="1" i="0" lang="en-US" sz="1600" u="none">
                          <a:solidFill>
                            <a:srgbClr val="FF0000"/>
                          </a:solidFill>
                          <a:latin typeface="Calibri"/>
                          <a:ea typeface="Calibri"/>
                          <a:cs typeface="Calibri"/>
                          <a:sym typeface="Calibri"/>
                        </a:rPr>
                        <a:t>-1,730</a:t>
                      </a:r>
                    </a:p>
                  </a:txBody>
                  <a:tcPr marT="8475" marB="0" marR="8475" marL="8475"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1115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2013</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1,660,047</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1,799,243</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FF0000"/>
                        </a:buClr>
                        <a:buSzPct val="25000"/>
                        <a:buFont typeface="Calibri"/>
                        <a:buNone/>
                      </a:pPr>
                      <a:r>
                        <a:rPr b="1" i="0" lang="en-US" sz="1600" u="none">
                          <a:solidFill>
                            <a:srgbClr val="FF0000"/>
                          </a:solidFill>
                          <a:latin typeface="Calibri"/>
                          <a:ea typeface="Calibri"/>
                          <a:cs typeface="Calibri"/>
                          <a:sym typeface="Calibri"/>
                        </a:rPr>
                        <a:t>-139,196</a:t>
                      </a:r>
                    </a:p>
                  </a:txBody>
                  <a:tcPr marT="8475" marB="0" marR="8475" marL="8475"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31115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2014</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1,670,000</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1,845,787</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r">
                        <a:lnSpc>
                          <a:spcPct val="100000"/>
                        </a:lnSpc>
                        <a:spcBef>
                          <a:spcPts val="0"/>
                        </a:spcBef>
                        <a:spcAft>
                          <a:spcPts val="0"/>
                        </a:spcAft>
                        <a:buClr>
                          <a:srgbClr val="FF0000"/>
                        </a:buClr>
                        <a:buSzPct val="25000"/>
                        <a:buFont typeface="Calibri"/>
                        <a:buNone/>
                      </a:pPr>
                      <a:r>
                        <a:rPr b="1" i="0" lang="en-US" sz="1600" u="none">
                          <a:solidFill>
                            <a:srgbClr val="FF0000"/>
                          </a:solidFill>
                          <a:latin typeface="Calibri"/>
                          <a:ea typeface="Calibri"/>
                          <a:cs typeface="Calibri"/>
                          <a:sym typeface="Calibri"/>
                        </a:rPr>
                        <a:t>-175,787</a:t>
                      </a:r>
                    </a:p>
                  </a:txBody>
                  <a:tcPr marT="8475" marB="0" marR="8475" marL="8475"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311150">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1" i="0" lang="en-US" sz="1600" u="none">
                          <a:solidFill>
                            <a:srgbClr val="000000"/>
                          </a:solidFill>
                          <a:latin typeface="Calibri"/>
                          <a:ea typeface="Calibri"/>
                          <a:cs typeface="Calibri"/>
                          <a:sym typeface="Calibri"/>
                        </a:rPr>
                        <a:t>2015</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1,700,000</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000000"/>
                        </a:buClr>
                        <a:buSzPct val="25000"/>
                        <a:buFont typeface="Calibri"/>
                        <a:buNone/>
                      </a:pPr>
                      <a:r>
                        <a:rPr b="0" i="0" lang="en-US" sz="1600" u="none">
                          <a:solidFill>
                            <a:srgbClr val="000000"/>
                          </a:solidFill>
                          <a:latin typeface="Calibri"/>
                          <a:ea typeface="Calibri"/>
                          <a:cs typeface="Calibri"/>
                          <a:sym typeface="Calibri"/>
                        </a:rPr>
                        <a:t>1,924,436</a:t>
                      </a:r>
                    </a:p>
                  </a:txBody>
                  <a:tcPr marT="0" marB="0" marR="0" marL="0"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r">
                        <a:lnSpc>
                          <a:spcPct val="100000"/>
                        </a:lnSpc>
                        <a:spcBef>
                          <a:spcPts val="0"/>
                        </a:spcBef>
                        <a:spcAft>
                          <a:spcPts val="0"/>
                        </a:spcAft>
                        <a:buClr>
                          <a:srgbClr val="FF0000"/>
                        </a:buClr>
                        <a:buSzPct val="25000"/>
                        <a:buFont typeface="Calibri"/>
                        <a:buNone/>
                      </a:pPr>
                      <a:r>
                        <a:rPr b="1" i="0" lang="en-US" sz="1600" u="none">
                          <a:solidFill>
                            <a:srgbClr val="FF0000"/>
                          </a:solidFill>
                          <a:latin typeface="Calibri"/>
                          <a:ea typeface="Calibri"/>
                          <a:cs typeface="Calibri"/>
                          <a:sym typeface="Calibri"/>
                        </a:rPr>
                        <a:t>-224,436</a:t>
                      </a:r>
                    </a:p>
                  </a:txBody>
                  <a:tcPr marT="8475" marB="0" marR="8475" marL="8475" anchor="b">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bl>
          </a:graphicData>
        </a:graphic>
      </p:graphicFrame>
      <p:pic>
        <p:nvPicPr>
          <p:cNvPr id="949" name="Shape 949"/>
          <p:cNvPicPr preferRelativeResize="0"/>
          <p:nvPr/>
        </p:nvPicPr>
        <p:blipFill rotWithShape="1">
          <a:blip r:embed="rId3">
            <a:alphaModFix/>
          </a:blip>
          <a:srcRect b="0" l="0" r="0" t="0"/>
          <a:stretch/>
        </p:blipFill>
        <p:spPr>
          <a:xfrm>
            <a:off x="4676775" y="1936750"/>
            <a:ext cx="4122736" cy="4284661"/>
          </a:xfrm>
          <a:prstGeom prst="rect">
            <a:avLst/>
          </a:prstGeom>
          <a:noFill/>
          <a:ln>
            <a:noFill/>
          </a:ln>
        </p:spPr>
      </p:pic>
      <p:cxnSp>
        <p:nvCxnSpPr>
          <p:cNvPr id="950" name="Shape 950"/>
          <p:cNvCxnSpPr/>
          <p:nvPr/>
        </p:nvCxnSpPr>
        <p:spPr>
          <a:xfrm flipH="1" rot="10800000">
            <a:off x="7621586" y="1911350"/>
            <a:ext cx="446086" cy="552449"/>
          </a:xfrm>
          <a:prstGeom prst="straightConnector1">
            <a:avLst/>
          </a:prstGeom>
          <a:noFill/>
          <a:ln cap="flat" cmpd="sng" w="25400">
            <a:solidFill>
              <a:srgbClr val="FF0000"/>
            </a:solidFill>
            <a:prstDash val="solid"/>
            <a:miter/>
            <a:headEnd len="med" w="med" type="none"/>
            <a:tailEnd len="med" w="med" type="none"/>
          </a:ln>
          <a:effectLst>
            <a:outerShdw blurRad="63500" dir="5400000" dist="20000">
              <a:srgbClr val="808080">
                <a:alpha val="37647"/>
              </a:srgbClr>
            </a:outerShdw>
          </a:effectLst>
        </p:spPr>
      </p:cxn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4" name="Shape 954"/>
        <p:cNvGrpSpPr/>
        <p:nvPr/>
      </p:nvGrpSpPr>
      <p:grpSpPr>
        <a:xfrm>
          <a:off x="0" y="0"/>
          <a:ext cx="0" cy="0"/>
          <a:chOff x="0" y="0"/>
          <a:chExt cx="0" cy="0"/>
        </a:xfrm>
      </p:grpSpPr>
      <p:sp>
        <p:nvSpPr>
          <p:cNvPr id="955" name="Shape 955"/>
          <p:cNvSpPr txBox="1"/>
          <p:nvPr>
            <p:ph type="title"/>
          </p:nvPr>
        </p:nvSpPr>
        <p:spPr>
          <a:xfrm>
            <a:off x="457200" y="13160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The Redesigned SAT appears to be a more rigorous test than the current ACT</a:t>
            </a:r>
          </a:p>
        </p:txBody>
      </p:sp>
      <p:grpSp>
        <p:nvGrpSpPr>
          <p:cNvPr id="956" name="Shape 956"/>
          <p:cNvGrpSpPr/>
          <p:nvPr/>
        </p:nvGrpSpPr>
        <p:grpSpPr>
          <a:xfrm>
            <a:off x="212725" y="4791075"/>
            <a:ext cx="8888412" cy="1781175"/>
            <a:chOff x="212725" y="4791075"/>
            <a:chExt cx="8888412" cy="1781175"/>
          </a:xfrm>
        </p:grpSpPr>
        <p:pic>
          <p:nvPicPr>
            <p:cNvPr id="957" name="Shape 957"/>
            <p:cNvPicPr preferRelativeResize="0"/>
            <p:nvPr/>
          </p:nvPicPr>
          <p:blipFill rotWithShape="1">
            <a:blip r:embed="rId3">
              <a:alphaModFix/>
            </a:blip>
            <a:srcRect b="0" l="0" r="0" t="0"/>
            <a:stretch/>
          </p:blipFill>
          <p:spPr>
            <a:xfrm>
              <a:off x="212725" y="4791075"/>
              <a:ext cx="8888412" cy="1781175"/>
            </a:xfrm>
            <a:prstGeom prst="rect">
              <a:avLst/>
            </a:prstGeom>
            <a:noFill/>
            <a:ln>
              <a:noFill/>
            </a:ln>
          </p:spPr>
        </p:pic>
        <p:sp>
          <p:nvSpPr>
            <p:cNvPr id="958" name="Shape 958"/>
            <p:cNvSpPr txBox="1"/>
            <p:nvPr/>
          </p:nvSpPr>
          <p:spPr>
            <a:xfrm>
              <a:off x="457200" y="5037137"/>
              <a:ext cx="8399461" cy="12938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600" u="none">
                  <a:solidFill>
                    <a:srgbClr val="000000"/>
                  </a:solidFill>
                  <a:latin typeface="Calibri"/>
                  <a:ea typeface="Calibri"/>
                  <a:cs typeface="Calibri"/>
                  <a:sym typeface="Calibri"/>
                </a:rPr>
                <a:t>The Redesigned SAT raises the bar for students, emphasizes rigorous standards and critical thinking and puts a greater emphasis on reading skills in every section.</a:t>
              </a:r>
            </a:p>
          </p:txBody>
        </p:sp>
      </p:grpSp>
      <p:pic>
        <p:nvPicPr>
          <p:cNvPr descr="http://worldartsme.com/images/scale-clipart-1.jpg" id="959" name="Shape 959"/>
          <p:cNvPicPr preferRelativeResize="0"/>
          <p:nvPr/>
        </p:nvPicPr>
        <p:blipFill rotWithShape="1">
          <a:blip r:embed="rId4">
            <a:alphaModFix/>
          </a:blip>
          <a:srcRect b="0" l="0" r="0" t="0"/>
          <a:stretch/>
        </p:blipFill>
        <p:spPr>
          <a:xfrm>
            <a:off x="2794000" y="2263775"/>
            <a:ext cx="3057525" cy="2641600"/>
          </a:xfrm>
          <a:prstGeom prst="rect">
            <a:avLst/>
          </a:prstGeom>
          <a:noFill/>
          <a:ln>
            <a:noFill/>
          </a:ln>
        </p:spPr>
      </p:pic>
      <p:pic>
        <p:nvPicPr>
          <p:cNvPr descr="http://www.wfisd.net/cms/lib/TX01000557/Centricity/Domain/1755/sat_logo.jpg" id="960" name="Shape 960"/>
          <p:cNvPicPr preferRelativeResize="0"/>
          <p:nvPr/>
        </p:nvPicPr>
        <p:blipFill rotWithShape="1">
          <a:blip r:embed="rId5">
            <a:alphaModFix/>
          </a:blip>
          <a:srcRect b="0" l="0" r="0" t="0"/>
          <a:stretch/>
        </p:blipFill>
        <p:spPr>
          <a:xfrm>
            <a:off x="4887912" y="3557587"/>
            <a:ext cx="947737" cy="369886"/>
          </a:xfrm>
          <a:prstGeom prst="rect">
            <a:avLst/>
          </a:prstGeom>
          <a:noFill/>
          <a:ln>
            <a:noFill/>
          </a:ln>
        </p:spPr>
      </p:pic>
      <p:pic>
        <p:nvPicPr>
          <p:cNvPr descr="http://www.ncphoofbeat.org/wp-content/uploads/2016/01/act_logo-1.jpg" id="961" name="Shape 961"/>
          <p:cNvPicPr preferRelativeResize="0"/>
          <p:nvPr/>
        </p:nvPicPr>
        <p:blipFill rotWithShape="1">
          <a:blip r:embed="rId6">
            <a:alphaModFix/>
          </a:blip>
          <a:srcRect b="0" l="0" r="0" t="0"/>
          <a:stretch/>
        </p:blipFill>
        <p:spPr>
          <a:xfrm>
            <a:off x="2738436" y="3017836"/>
            <a:ext cx="830261" cy="365125"/>
          </a:xfrm>
          <a:prstGeom prst="rect">
            <a:avLst/>
          </a:prstGeom>
          <a:noFill/>
          <a:ln cap="flat" cmpd="sng" w="9525">
            <a:solidFill>
              <a:srgbClr val="FF0000"/>
            </a:solidFill>
            <a:prstDash val="solid"/>
            <a:miter/>
            <a:headEnd len="med" w="med" type="none"/>
            <a:tailEnd len="med" w="med" type="none"/>
          </a:ln>
        </p:spPr>
      </p:pic>
      <p:pic>
        <p:nvPicPr>
          <p:cNvPr id="962" name="Shape 962"/>
          <p:cNvPicPr preferRelativeResize="0"/>
          <p:nvPr/>
        </p:nvPicPr>
        <p:blipFill rotWithShape="1">
          <a:blip r:embed="rId7">
            <a:alphaModFix/>
          </a:blip>
          <a:srcRect b="0" l="0" r="0" t="0"/>
          <a:stretch/>
        </p:blipFill>
        <p:spPr>
          <a:xfrm>
            <a:off x="4365625" y="2600325"/>
            <a:ext cx="1089024" cy="1087437"/>
          </a:xfrm>
          <a:prstGeom prst="rect">
            <a:avLst/>
          </a:prstGeom>
          <a:noFill/>
          <a:ln>
            <a:noFill/>
          </a:ln>
        </p:spPr>
      </p:pic>
      <p:sp>
        <p:nvSpPr>
          <p:cNvPr id="963" name="Shape 963"/>
          <p:cNvSpPr txBox="1"/>
          <p:nvPr/>
        </p:nvSpPr>
        <p:spPr>
          <a:xfrm>
            <a:off x="4608512" y="3154361"/>
            <a:ext cx="625475" cy="2460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0" i="0" lang="en-US" sz="1000" u="none">
                <a:solidFill>
                  <a:schemeClr val="lt1"/>
                </a:solidFill>
                <a:latin typeface="Calibri"/>
                <a:ea typeface="Calibri"/>
                <a:cs typeface="Calibri"/>
                <a:sym typeface="Calibri"/>
              </a:rPr>
              <a:t>Reading</a:t>
            </a:r>
          </a:p>
        </p:txBody>
      </p:sp>
      <p:pic>
        <p:nvPicPr>
          <p:cNvPr id="964" name="Shape 964"/>
          <p:cNvPicPr preferRelativeResize="0"/>
          <p:nvPr/>
        </p:nvPicPr>
        <p:blipFill rotWithShape="1">
          <a:blip r:embed="rId7">
            <a:alphaModFix/>
          </a:blip>
          <a:srcRect b="0" l="0" r="0" t="0"/>
          <a:stretch/>
        </p:blipFill>
        <p:spPr>
          <a:xfrm>
            <a:off x="5308600" y="2600325"/>
            <a:ext cx="1087437" cy="1087437"/>
          </a:xfrm>
          <a:prstGeom prst="rect">
            <a:avLst/>
          </a:prstGeom>
          <a:noFill/>
          <a:ln>
            <a:noFill/>
          </a:ln>
        </p:spPr>
      </p:pic>
      <p:sp>
        <p:nvSpPr>
          <p:cNvPr id="965" name="Shape 965"/>
          <p:cNvSpPr txBox="1"/>
          <p:nvPr/>
        </p:nvSpPr>
        <p:spPr>
          <a:xfrm>
            <a:off x="5540375" y="3090861"/>
            <a:ext cx="611187" cy="369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0" i="0" lang="en-US" sz="900" u="none">
                <a:solidFill>
                  <a:schemeClr val="lt1"/>
                </a:solidFill>
                <a:latin typeface="Calibri"/>
                <a:ea typeface="Calibri"/>
                <a:cs typeface="Calibri"/>
                <a:sym typeface="Calibri"/>
              </a:rPr>
              <a:t>Critical</a:t>
            </a:r>
          </a:p>
          <a:p>
            <a:pPr indent="0" lvl="0" marL="0" marR="0" rtl="0" algn="ctr">
              <a:lnSpc>
                <a:spcPct val="100000"/>
              </a:lnSpc>
              <a:spcBef>
                <a:spcPts val="0"/>
              </a:spcBef>
              <a:spcAft>
                <a:spcPts val="0"/>
              </a:spcAft>
              <a:buClr>
                <a:schemeClr val="lt1"/>
              </a:buClr>
              <a:buSzPct val="25000"/>
              <a:buFont typeface="Calibri"/>
              <a:buNone/>
            </a:pPr>
            <a:r>
              <a:rPr b="0" i="0" lang="en-US" sz="900" u="none">
                <a:solidFill>
                  <a:schemeClr val="lt1"/>
                </a:solidFill>
                <a:latin typeface="Calibri"/>
                <a:ea typeface="Calibri"/>
                <a:cs typeface="Calibri"/>
                <a:sym typeface="Calibri"/>
              </a:rPr>
              <a:t>Thinking</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9" name="Shape 969"/>
        <p:cNvGrpSpPr/>
        <p:nvPr/>
      </p:nvGrpSpPr>
      <p:grpSpPr>
        <a:xfrm>
          <a:off x="0" y="0"/>
          <a:ext cx="0" cy="0"/>
          <a:chOff x="0" y="0"/>
          <a:chExt cx="0" cy="0"/>
        </a:xfrm>
      </p:grpSpPr>
      <p:sp>
        <p:nvSpPr>
          <p:cNvPr id="970" name="Shape 970"/>
          <p:cNvSpPr txBox="1"/>
          <p:nvPr>
            <p:ph type="title"/>
          </p:nvPr>
        </p:nvSpPr>
        <p:spPr>
          <a:xfrm>
            <a:off x="457200" y="1316037"/>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But the ACT is beefing up its content to counter the surging SAT</a:t>
            </a:r>
          </a:p>
        </p:txBody>
      </p:sp>
      <p:grpSp>
        <p:nvGrpSpPr>
          <p:cNvPr id="971" name="Shape 971"/>
          <p:cNvGrpSpPr/>
          <p:nvPr/>
        </p:nvGrpSpPr>
        <p:grpSpPr>
          <a:xfrm>
            <a:off x="12700" y="5059362"/>
            <a:ext cx="9088437" cy="1444624"/>
            <a:chOff x="12700" y="5059362"/>
            <a:chExt cx="9088437" cy="1444624"/>
          </a:xfrm>
        </p:grpSpPr>
        <p:pic>
          <p:nvPicPr>
            <p:cNvPr id="972" name="Shape 972"/>
            <p:cNvPicPr preferRelativeResize="0"/>
            <p:nvPr/>
          </p:nvPicPr>
          <p:blipFill rotWithShape="1">
            <a:blip r:embed="rId3">
              <a:alphaModFix/>
            </a:blip>
            <a:srcRect b="0" l="0" r="0" t="0"/>
            <a:stretch/>
          </p:blipFill>
          <p:spPr>
            <a:xfrm>
              <a:off x="12700" y="5059362"/>
              <a:ext cx="9088437" cy="1444624"/>
            </a:xfrm>
            <a:prstGeom prst="rect">
              <a:avLst/>
            </a:prstGeom>
            <a:noFill/>
            <a:ln>
              <a:noFill/>
            </a:ln>
          </p:spPr>
        </p:pic>
        <p:sp>
          <p:nvSpPr>
            <p:cNvPr id="973" name="Shape 973"/>
            <p:cNvSpPr txBox="1"/>
            <p:nvPr/>
          </p:nvSpPr>
          <p:spPr>
            <a:xfrm>
              <a:off x="257175" y="5307012"/>
              <a:ext cx="8602661" cy="9540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ACT has been revealing harder math and science in recent tests and in its ACT guide released in late May</a:t>
              </a:r>
            </a:p>
          </p:txBody>
        </p:sp>
      </p:grpSp>
      <p:pic>
        <p:nvPicPr>
          <p:cNvPr id="974" name="Shape 974"/>
          <p:cNvPicPr preferRelativeResize="0"/>
          <p:nvPr/>
        </p:nvPicPr>
        <p:blipFill rotWithShape="1">
          <a:blip r:embed="rId4">
            <a:alphaModFix/>
          </a:blip>
          <a:srcRect b="0" l="0" r="0" t="0"/>
          <a:stretch/>
        </p:blipFill>
        <p:spPr>
          <a:xfrm>
            <a:off x="2063750" y="2224086"/>
            <a:ext cx="4375149" cy="2916236"/>
          </a:xfrm>
          <a:prstGeom prst="rect">
            <a:avLst/>
          </a:prstGeom>
          <a:noFill/>
          <a:ln>
            <a:noFill/>
          </a:ln>
        </p:spPr>
      </p:pic>
      <p:pic>
        <p:nvPicPr>
          <p:cNvPr descr="http://www.wfisd.net/cms/lib/TX01000557/Centricity/Domain/1755/sat_logo.jpg" id="975" name="Shape 975"/>
          <p:cNvPicPr preferRelativeResize="0"/>
          <p:nvPr/>
        </p:nvPicPr>
        <p:blipFill rotWithShape="1">
          <a:blip r:embed="rId5">
            <a:alphaModFix/>
          </a:blip>
          <a:srcRect b="0" l="0" r="0" t="0"/>
          <a:stretch/>
        </p:blipFill>
        <p:spPr>
          <a:xfrm>
            <a:off x="4745037" y="3832225"/>
            <a:ext cx="1042986" cy="406399"/>
          </a:xfrm>
          <a:prstGeom prst="rect">
            <a:avLst/>
          </a:prstGeom>
          <a:noFill/>
          <a:ln>
            <a:noFill/>
          </a:ln>
        </p:spPr>
      </p:pic>
      <p:pic>
        <p:nvPicPr>
          <p:cNvPr descr="http://www.ncphoofbeat.org/wp-content/uploads/2016/01/act_logo-1.jpg" id="976" name="Shape 976"/>
          <p:cNvPicPr preferRelativeResize="0"/>
          <p:nvPr/>
        </p:nvPicPr>
        <p:blipFill rotWithShape="1">
          <a:blip r:embed="rId6">
            <a:alphaModFix/>
          </a:blip>
          <a:srcRect b="0" l="0" r="0" t="0"/>
          <a:stretch/>
        </p:blipFill>
        <p:spPr>
          <a:xfrm>
            <a:off x="2725736" y="3830637"/>
            <a:ext cx="912811" cy="403225"/>
          </a:xfrm>
          <a:prstGeom prst="rect">
            <a:avLst/>
          </a:prstGeom>
          <a:noFill/>
          <a:ln cap="flat" cmpd="sng" w="9525">
            <a:solidFill>
              <a:srgbClr val="FF0000"/>
            </a:solidFill>
            <a:prstDash val="solid"/>
            <a:miter/>
            <a:headEnd len="med" w="med" type="none"/>
            <a:tailEnd len="med" w="med" type="none"/>
          </a:ln>
        </p:spPr>
      </p:pic>
      <p:pic>
        <p:nvPicPr>
          <p:cNvPr id="977" name="Shape 977"/>
          <p:cNvPicPr preferRelativeResize="0"/>
          <p:nvPr/>
        </p:nvPicPr>
        <p:blipFill rotWithShape="1">
          <a:blip r:embed="rId7">
            <a:alphaModFix/>
          </a:blip>
          <a:srcRect b="0" l="0" r="0" t="0"/>
          <a:stretch/>
        </p:blipFill>
        <p:spPr>
          <a:xfrm>
            <a:off x="2066925" y="2770186"/>
            <a:ext cx="1195386" cy="1196975"/>
          </a:xfrm>
          <a:prstGeom prst="rect">
            <a:avLst/>
          </a:prstGeom>
          <a:noFill/>
          <a:ln>
            <a:noFill/>
          </a:ln>
        </p:spPr>
      </p:pic>
      <p:sp>
        <p:nvSpPr>
          <p:cNvPr id="978" name="Shape 978"/>
          <p:cNvSpPr txBox="1"/>
          <p:nvPr/>
        </p:nvSpPr>
        <p:spPr>
          <a:xfrm>
            <a:off x="2324100" y="3355975"/>
            <a:ext cx="69214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0" i="0" lang="en-US" sz="1800" u="none">
                <a:solidFill>
                  <a:schemeClr val="lt1"/>
                </a:solidFill>
                <a:latin typeface="Calibri"/>
                <a:ea typeface="Calibri"/>
                <a:cs typeface="Calibri"/>
                <a:sym typeface="Calibri"/>
              </a:rPr>
              <a:t>Math</a:t>
            </a:r>
          </a:p>
        </p:txBody>
      </p:sp>
      <p:pic>
        <p:nvPicPr>
          <p:cNvPr id="979" name="Shape 979"/>
          <p:cNvPicPr preferRelativeResize="0"/>
          <p:nvPr/>
        </p:nvPicPr>
        <p:blipFill rotWithShape="1">
          <a:blip r:embed="rId7">
            <a:alphaModFix/>
          </a:blip>
          <a:srcRect b="0" l="0" r="0" t="0"/>
          <a:stretch/>
        </p:blipFill>
        <p:spPr>
          <a:xfrm>
            <a:off x="3008311" y="2770186"/>
            <a:ext cx="1196975" cy="1196975"/>
          </a:xfrm>
          <a:prstGeom prst="rect">
            <a:avLst/>
          </a:prstGeom>
          <a:noFill/>
          <a:ln>
            <a:noFill/>
          </a:ln>
        </p:spPr>
      </p:pic>
      <p:sp>
        <p:nvSpPr>
          <p:cNvPr id="980" name="Shape 980"/>
          <p:cNvSpPr txBox="1"/>
          <p:nvPr/>
        </p:nvSpPr>
        <p:spPr>
          <a:xfrm>
            <a:off x="3244850" y="3344862"/>
            <a:ext cx="736599"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Calibri"/>
              <a:buNone/>
            </a:pPr>
            <a:r>
              <a:rPr b="0" i="0" lang="en-US" sz="1400" u="none">
                <a:solidFill>
                  <a:schemeClr val="lt1"/>
                </a:solidFill>
                <a:latin typeface="Calibri"/>
                <a:ea typeface="Calibri"/>
                <a:cs typeface="Calibri"/>
                <a:sym typeface="Calibri"/>
              </a:rPr>
              <a:t>Science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1117600"/>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4200" u="none" cap="none" strike="noStrike">
                <a:solidFill>
                  <a:schemeClr val="dk1"/>
                </a:solidFill>
                <a:latin typeface="Carme"/>
                <a:ea typeface="Carme"/>
                <a:cs typeface="Carme"/>
                <a:sym typeface="Carme"/>
              </a:rPr>
              <a:t>Yield Matters</a:t>
            </a:r>
          </a:p>
        </p:txBody>
      </p:sp>
      <p:sp>
        <p:nvSpPr>
          <p:cNvPr id="183" name="Shape 183"/>
          <p:cNvSpPr txBox="1"/>
          <p:nvPr/>
        </p:nvSpPr>
        <p:spPr>
          <a:xfrm>
            <a:off x="509587" y="1920875"/>
            <a:ext cx="3533774" cy="979487"/>
          </a:xfrm>
          <a:prstGeom prst="rect">
            <a:avLst/>
          </a:prstGeom>
          <a:solidFill>
            <a:schemeClr val="lt1"/>
          </a:solidFill>
          <a:ln cap="flat" cmpd="sng" w="254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graphicFrame>
        <p:nvGraphicFramePr>
          <p:cNvPr id="184" name="Shape 184"/>
          <p:cNvGraphicFramePr/>
          <p:nvPr/>
        </p:nvGraphicFramePr>
        <p:xfrm>
          <a:off x="1201737" y="3128961"/>
          <a:ext cx="3000000" cy="3000000"/>
        </p:xfrm>
        <a:graphic>
          <a:graphicData uri="http://schemas.openxmlformats.org/drawingml/2006/table">
            <a:tbl>
              <a:tblPr>
                <a:noFill/>
                <a:tableStyleId>{699BA59B-0292-4B79-82AD-F69A4C023946}</a:tableStyleId>
              </a:tblPr>
              <a:tblGrid>
                <a:gridCol w="1301750"/>
                <a:gridCol w="1012825"/>
              </a:tblGrid>
              <a:tr h="292100">
                <a:tc>
                  <a:txBody>
                    <a:bodyPr>
                      <a:noAutofit/>
                    </a:bodyPr>
                    <a:lstStyle/>
                    <a:p>
                      <a:pPr indent="0" lvl="0" marL="0" marR="0" rtl="0" algn="l">
                        <a:lnSpc>
                          <a:spcPct val="100000"/>
                        </a:lnSpc>
                        <a:spcBef>
                          <a:spcPts val="0"/>
                        </a:spcBef>
                        <a:spcAft>
                          <a:spcPts val="0"/>
                        </a:spcAft>
                        <a:buClr>
                          <a:srgbClr val="FFFFFF"/>
                        </a:buClr>
                        <a:buSzPct val="25000"/>
                        <a:buFont typeface="Calibri"/>
                        <a:buNone/>
                      </a:pPr>
                      <a:r>
                        <a:rPr b="1" i="0" lang="en-US" sz="1400" u="none" cap="none" strike="noStrike">
                          <a:solidFill>
                            <a:srgbClr val="FFFFFF"/>
                          </a:solidFill>
                          <a:latin typeface="Calibri"/>
                          <a:ea typeface="Calibri"/>
                          <a:cs typeface="Calibri"/>
                          <a:sym typeface="Calibri"/>
                        </a:rPr>
                        <a:t>College</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Calibri"/>
                        <a:buNone/>
                      </a:pPr>
                      <a:r>
                        <a:rPr b="1" i="0" lang="en-US" sz="1400" u="none" cap="none" strike="noStrike">
                          <a:solidFill>
                            <a:srgbClr val="FFFFFF"/>
                          </a:solidFill>
                          <a:latin typeface="Calibri"/>
                          <a:ea typeface="Calibri"/>
                          <a:cs typeface="Calibri"/>
                          <a:sym typeface="Calibri"/>
                        </a:rPr>
                        <a:t>Yield Rate</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Harvard</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81%</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Stanford</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78%</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MIT</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72%</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Notre Dame</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53%</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Vandy</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42%</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Wash U.</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35%</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GA Tech</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33%</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American </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26%</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r h="293675">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Northeastern</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18%</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292100">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Drexel</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8%</a:t>
                      </a:r>
                    </a:p>
                  </a:txBody>
                  <a:tcPr marT="36200" marB="36200" marR="72375" marL="72375">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bl>
          </a:graphicData>
        </a:graphic>
      </p:graphicFrame>
      <p:sp>
        <p:nvSpPr>
          <p:cNvPr id="185" name="Shape 185"/>
          <p:cNvSpPr txBox="1"/>
          <p:nvPr/>
        </p:nvSpPr>
        <p:spPr>
          <a:xfrm>
            <a:off x="866775" y="2446336"/>
            <a:ext cx="27940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 of Admission Offers Given</a:t>
            </a:r>
          </a:p>
        </p:txBody>
      </p:sp>
      <p:sp>
        <p:nvSpPr>
          <p:cNvPr id="186" name="Shape 186"/>
          <p:cNvSpPr txBox="1"/>
          <p:nvPr/>
        </p:nvSpPr>
        <p:spPr>
          <a:xfrm>
            <a:off x="752475" y="1962150"/>
            <a:ext cx="3121024"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 of Admission Offers Accepted</a:t>
            </a:r>
          </a:p>
        </p:txBody>
      </p:sp>
      <p:cxnSp>
        <p:nvCxnSpPr>
          <p:cNvPr id="187" name="Shape 187"/>
          <p:cNvCxnSpPr/>
          <p:nvPr/>
        </p:nvCxnSpPr>
        <p:spPr>
          <a:xfrm>
            <a:off x="638175" y="2384425"/>
            <a:ext cx="3105150"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grpSp>
        <p:nvGrpSpPr>
          <p:cNvPr id="188" name="Shape 188"/>
          <p:cNvGrpSpPr/>
          <p:nvPr/>
        </p:nvGrpSpPr>
        <p:grpSpPr>
          <a:xfrm>
            <a:off x="4206875" y="2084386"/>
            <a:ext cx="4840286" cy="4030662"/>
            <a:chOff x="4206875" y="2084386"/>
            <a:chExt cx="4840286" cy="4030662"/>
          </a:xfrm>
        </p:grpSpPr>
        <p:pic>
          <p:nvPicPr>
            <p:cNvPr id="189" name="Shape 189"/>
            <p:cNvPicPr preferRelativeResize="0"/>
            <p:nvPr/>
          </p:nvPicPr>
          <p:blipFill rotWithShape="1">
            <a:blip r:embed="rId3">
              <a:alphaModFix/>
            </a:blip>
            <a:srcRect b="0" l="0" r="0" t="0"/>
            <a:stretch/>
          </p:blipFill>
          <p:spPr>
            <a:xfrm>
              <a:off x="4206875" y="2084386"/>
              <a:ext cx="4840286" cy="4030662"/>
            </a:xfrm>
            <a:prstGeom prst="rect">
              <a:avLst/>
            </a:prstGeom>
            <a:noFill/>
            <a:ln>
              <a:noFill/>
            </a:ln>
          </p:spPr>
        </p:pic>
        <p:sp>
          <p:nvSpPr>
            <p:cNvPr id="190" name="Shape 190"/>
            <p:cNvSpPr txBox="1"/>
            <p:nvPr/>
          </p:nvSpPr>
          <p:spPr>
            <a:xfrm>
              <a:off x="4449762" y="2330450"/>
              <a:ext cx="4351336" cy="3540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2800" u="none">
                  <a:solidFill>
                    <a:srgbClr val="000000"/>
                  </a:solidFill>
                  <a:latin typeface="Calibri"/>
                  <a:ea typeface="Calibri"/>
                  <a:cs typeface="Calibri"/>
                  <a:sym typeface="Calibri"/>
                </a:rPr>
                <a:t>Yield rates are dropping, making it more challenging to build a desired class and manage institutional needs.  Giving too many or too few offers can have real consequences for colleges (e.g.,housing, budgets)</a:t>
              </a:r>
            </a:p>
          </p:txBody>
        </p:sp>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4" name="Shape 984"/>
        <p:cNvGrpSpPr/>
        <p:nvPr/>
      </p:nvGrpSpPr>
      <p:grpSpPr>
        <a:xfrm>
          <a:off x="0" y="0"/>
          <a:ext cx="0" cy="0"/>
          <a:chOff x="0" y="0"/>
          <a:chExt cx="0" cy="0"/>
        </a:xfrm>
      </p:grpSpPr>
      <p:pic>
        <p:nvPicPr>
          <p:cNvPr descr="http://i.stack.imgur.com/kIlCI.png" id="985" name="Shape 985"/>
          <p:cNvPicPr preferRelativeResize="0"/>
          <p:nvPr/>
        </p:nvPicPr>
        <p:blipFill rotWithShape="1">
          <a:blip r:embed="rId3">
            <a:alphaModFix/>
          </a:blip>
          <a:srcRect b="0" l="0" r="0" t="0"/>
          <a:stretch/>
        </p:blipFill>
        <p:spPr>
          <a:xfrm>
            <a:off x="6238875" y="4252912"/>
            <a:ext cx="1752600" cy="1055686"/>
          </a:xfrm>
          <a:prstGeom prst="rect">
            <a:avLst/>
          </a:prstGeom>
          <a:noFill/>
          <a:ln>
            <a:noFill/>
          </a:ln>
        </p:spPr>
      </p:pic>
      <p:sp>
        <p:nvSpPr>
          <p:cNvPr id="986" name="Shape 986"/>
          <p:cNvSpPr txBox="1"/>
          <p:nvPr>
            <p:ph type="title"/>
          </p:nvPr>
        </p:nvSpPr>
        <p:spPr>
          <a:xfrm>
            <a:off x="457200" y="12858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800" u="none" cap="none" strike="noStrike">
                <a:solidFill>
                  <a:schemeClr val="dk1"/>
                </a:solidFill>
                <a:latin typeface="Carme"/>
                <a:ea typeface="Carme"/>
                <a:cs typeface="Carme"/>
                <a:sym typeface="Carme"/>
              </a:rPr>
              <a:t>The SAT made most of the moves towards the ACT</a:t>
            </a:r>
          </a:p>
        </p:txBody>
      </p:sp>
      <p:sp>
        <p:nvSpPr>
          <p:cNvPr id="987" name="Shape 987"/>
          <p:cNvSpPr txBox="1"/>
          <p:nvPr/>
        </p:nvSpPr>
        <p:spPr>
          <a:xfrm>
            <a:off x="500062" y="2371725"/>
            <a:ext cx="3819525" cy="5095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1" i="0" lang="en-US" sz="2400" u="none">
                <a:solidFill>
                  <a:schemeClr val="dk1"/>
                </a:solidFill>
                <a:latin typeface="Carme"/>
                <a:ea typeface="Carme"/>
                <a:cs typeface="Carme"/>
                <a:sym typeface="Carme"/>
              </a:rPr>
              <a:t>SAT moves towards ACT</a:t>
            </a:r>
          </a:p>
        </p:txBody>
      </p:sp>
      <p:sp>
        <p:nvSpPr>
          <p:cNvPr id="988" name="Shape 988"/>
          <p:cNvSpPr txBox="1"/>
          <p:nvPr/>
        </p:nvSpPr>
        <p:spPr>
          <a:xfrm>
            <a:off x="263525" y="2844800"/>
            <a:ext cx="4359274" cy="43783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Eliminates guessing penalty and E) answer choice</a:t>
            </a:r>
          </a:p>
          <a:p>
            <a:pPr indent="-342900" lvl="0" marL="342900" marR="0" rtl="0" algn="l">
              <a:lnSpc>
                <a:spcPct val="100000"/>
              </a:lnSpc>
              <a:spcBef>
                <a:spcPts val="32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Drops advanced vocabulary</a:t>
            </a:r>
          </a:p>
          <a:p>
            <a:pPr indent="-342900" lvl="0" marL="342900" marR="0" rtl="0" algn="l">
              <a:lnSpc>
                <a:spcPct val="100000"/>
              </a:lnSpc>
              <a:spcBef>
                <a:spcPts val="32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Uses exclusively long form passages for Writing and Reading from various contexts</a:t>
            </a:r>
          </a:p>
          <a:p>
            <a:pPr indent="-342900" lvl="0" marL="342900" marR="0" rtl="0" algn="l">
              <a:lnSpc>
                <a:spcPct val="100000"/>
              </a:lnSpc>
              <a:spcBef>
                <a:spcPts val="32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Focuses on rhetorical skills over grammar</a:t>
            </a:r>
          </a:p>
          <a:p>
            <a:pPr indent="-342900" lvl="0" marL="342900" marR="0" rtl="0" algn="l">
              <a:lnSpc>
                <a:spcPct val="100000"/>
              </a:lnSpc>
              <a:spcBef>
                <a:spcPts val="32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Adds science-type charts, tables, graphs</a:t>
            </a:r>
          </a:p>
          <a:p>
            <a:pPr indent="-342900" lvl="0" marL="342900" marR="0" rtl="0" algn="l">
              <a:lnSpc>
                <a:spcPct val="100000"/>
              </a:lnSpc>
              <a:spcBef>
                <a:spcPts val="32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Adds higher level math (e.g., trig) and puts more math in context</a:t>
            </a:r>
          </a:p>
          <a:p>
            <a:pPr indent="-342900" lvl="0" marL="342900" marR="0" rtl="0" algn="l">
              <a:lnSpc>
                <a:spcPct val="100000"/>
              </a:lnSpc>
              <a:spcBef>
                <a:spcPts val="32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Moves from 10 to 4 sections and drops experimental section</a:t>
            </a:r>
          </a:p>
          <a:p>
            <a:pPr indent="-342900" lvl="0" marL="342900" marR="0" rtl="0" algn="l">
              <a:lnSpc>
                <a:spcPct val="100000"/>
              </a:lnSpc>
              <a:spcBef>
                <a:spcPts val="320"/>
              </a:spcBef>
              <a:spcAft>
                <a:spcPts val="0"/>
              </a:spcAft>
              <a:buClr>
                <a:schemeClr val="dk1"/>
              </a:buClr>
              <a:buSzPct val="100000"/>
              <a:buFont typeface="Arial"/>
              <a:buChar char="•"/>
            </a:pPr>
            <a:r>
              <a:rPr b="0" i="0" lang="en-US" sz="1600" u="none">
                <a:solidFill>
                  <a:schemeClr val="dk1"/>
                </a:solidFill>
                <a:latin typeface="Carme"/>
                <a:ea typeface="Carme"/>
                <a:cs typeface="Carme"/>
                <a:sym typeface="Carme"/>
              </a:rPr>
              <a:t>Makes the essay optional at the end of the test</a:t>
            </a:r>
          </a:p>
        </p:txBody>
      </p:sp>
      <p:sp>
        <p:nvSpPr>
          <p:cNvPr id="989" name="Shape 989"/>
          <p:cNvSpPr txBox="1"/>
          <p:nvPr/>
        </p:nvSpPr>
        <p:spPr>
          <a:xfrm>
            <a:off x="4979987" y="2371725"/>
            <a:ext cx="3821112" cy="5095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1" i="0" lang="en-US" sz="2400" u="none">
                <a:solidFill>
                  <a:schemeClr val="dk1"/>
                </a:solidFill>
                <a:latin typeface="Carme"/>
                <a:ea typeface="Carme"/>
                <a:cs typeface="Carme"/>
                <a:sym typeface="Carme"/>
              </a:rPr>
              <a:t>ACT moves towards SAT</a:t>
            </a:r>
          </a:p>
        </p:txBody>
      </p:sp>
      <p:sp>
        <p:nvSpPr>
          <p:cNvPr id="990" name="Shape 990"/>
          <p:cNvSpPr txBox="1"/>
          <p:nvPr/>
        </p:nvSpPr>
        <p:spPr>
          <a:xfrm>
            <a:off x="5216525" y="2901950"/>
            <a:ext cx="3584574" cy="154304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1800" u="none">
                <a:solidFill>
                  <a:schemeClr val="dk1"/>
                </a:solidFill>
                <a:latin typeface="Carme"/>
                <a:ea typeface="Carme"/>
                <a:cs typeface="Carme"/>
                <a:sym typeface="Carme"/>
              </a:rPr>
              <a:t>Adds comparison reading passages</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a:solidFill>
                  <a:schemeClr val="dk1"/>
                </a:solidFill>
                <a:latin typeface="Carme"/>
                <a:ea typeface="Carme"/>
                <a:cs typeface="Carme"/>
                <a:sym typeface="Carme"/>
              </a:rPr>
              <a:t>Adds more critical thinking, analysis and time to optional essay</a:t>
            </a:r>
          </a:p>
        </p:txBody>
      </p:sp>
      <p:grpSp>
        <p:nvGrpSpPr>
          <p:cNvPr id="991" name="Shape 991"/>
          <p:cNvGrpSpPr/>
          <p:nvPr/>
        </p:nvGrpSpPr>
        <p:grpSpPr>
          <a:xfrm>
            <a:off x="4705350" y="5303837"/>
            <a:ext cx="4535487" cy="1163637"/>
            <a:chOff x="4705350" y="5303837"/>
            <a:chExt cx="4535487" cy="1163637"/>
          </a:xfrm>
        </p:grpSpPr>
        <p:pic>
          <p:nvPicPr>
            <p:cNvPr id="992" name="Shape 992"/>
            <p:cNvPicPr preferRelativeResize="0"/>
            <p:nvPr/>
          </p:nvPicPr>
          <p:blipFill rotWithShape="1">
            <a:blip r:embed="rId4">
              <a:alphaModFix/>
            </a:blip>
            <a:srcRect b="0" l="0" r="0" t="0"/>
            <a:stretch/>
          </p:blipFill>
          <p:spPr>
            <a:xfrm>
              <a:off x="4705350" y="5303837"/>
              <a:ext cx="4535487" cy="1163637"/>
            </a:xfrm>
            <a:prstGeom prst="rect">
              <a:avLst/>
            </a:prstGeom>
            <a:noFill/>
            <a:ln>
              <a:noFill/>
            </a:ln>
          </p:spPr>
        </p:pic>
        <p:sp>
          <p:nvSpPr>
            <p:cNvPr id="993" name="Shape 993"/>
            <p:cNvSpPr txBox="1"/>
            <p:nvPr/>
          </p:nvSpPr>
          <p:spPr>
            <a:xfrm>
              <a:off x="4949825" y="5546725"/>
              <a:ext cx="4048125" cy="6778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900" u="none">
                  <a:solidFill>
                    <a:srgbClr val="000000"/>
                  </a:solidFill>
                  <a:latin typeface="Calibri"/>
                  <a:ea typeface="Calibri"/>
                  <a:cs typeface="Calibri"/>
                  <a:sym typeface="Calibri"/>
                </a:rPr>
                <a:t>Overlap of roughly 90%.  Scores should correlate more highly than ever.</a:t>
              </a:r>
            </a:p>
          </p:txBody>
        </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7" name="Shape 997"/>
        <p:cNvGrpSpPr/>
        <p:nvPr/>
      </p:nvGrpSpPr>
      <p:grpSpPr>
        <a:xfrm>
          <a:off x="0" y="0"/>
          <a:ext cx="0" cy="0"/>
          <a:chOff x="0" y="0"/>
          <a:chExt cx="0" cy="0"/>
        </a:xfrm>
      </p:grpSpPr>
      <p:sp>
        <p:nvSpPr>
          <p:cNvPr id="998" name="Shape 998"/>
          <p:cNvSpPr txBox="1"/>
          <p:nvPr>
            <p:ph type="title"/>
          </p:nvPr>
        </p:nvSpPr>
        <p:spPr>
          <a:xfrm>
            <a:off x="457200" y="1203325"/>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3600" u="none" cap="none" strike="noStrike">
                <a:solidFill>
                  <a:schemeClr val="dk1"/>
                </a:solidFill>
                <a:latin typeface="Carme"/>
                <a:ea typeface="Carme"/>
                <a:cs typeface="Carme"/>
                <a:sym typeface="Carme"/>
              </a:rPr>
              <a:t>The recipe behind the Redesigned SAT</a:t>
            </a:r>
          </a:p>
        </p:txBody>
      </p:sp>
      <p:sp>
        <p:nvSpPr>
          <p:cNvPr id="999" name="Shape 999"/>
          <p:cNvSpPr txBox="1"/>
          <p:nvPr/>
        </p:nvSpPr>
        <p:spPr>
          <a:xfrm>
            <a:off x="6399212" y="3784600"/>
            <a:ext cx="2035175" cy="1754187"/>
          </a:xfrm>
          <a:prstGeom prst="rect">
            <a:avLst/>
          </a:prstGeom>
          <a:noFill/>
          <a:ln cap="flat" cmpd="sng" w="9525">
            <a:solidFill>
              <a:schemeClr val="accent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The Redesigned SAT is more like the ACT, more aligned with the Common Core, and more rigorous than ever.</a:t>
            </a:r>
          </a:p>
        </p:txBody>
      </p:sp>
      <p:pic>
        <p:nvPicPr>
          <p:cNvPr descr="http://ecx.images-amazon.com/images/I/81oW5AeCqKL._SL1500_.jpg" id="1000" name="Shape 1000"/>
          <p:cNvPicPr preferRelativeResize="0"/>
          <p:nvPr/>
        </p:nvPicPr>
        <p:blipFill rotWithShape="1">
          <a:blip r:embed="rId3">
            <a:alphaModFix/>
          </a:blip>
          <a:srcRect b="0" l="0" r="0" t="0"/>
          <a:stretch/>
        </p:blipFill>
        <p:spPr>
          <a:xfrm>
            <a:off x="3302000" y="4264025"/>
            <a:ext cx="2693986" cy="2171700"/>
          </a:xfrm>
          <a:prstGeom prst="rect">
            <a:avLst/>
          </a:prstGeom>
          <a:noFill/>
          <a:ln>
            <a:noFill/>
          </a:ln>
        </p:spPr>
      </p:pic>
      <p:pic>
        <p:nvPicPr>
          <p:cNvPr descr="http://www.ncphoofbeat.org/wp-content/uploads/2016/01/act_logo-1.jpg" id="1001" name="Shape 1001"/>
          <p:cNvPicPr preferRelativeResize="0"/>
          <p:nvPr/>
        </p:nvPicPr>
        <p:blipFill rotWithShape="1">
          <a:blip r:embed="rId4">
            <a:alphaModFix/>
          </a:blip>
          <a:srcRect b="0" l="0" r="0" t="0"/>
          <a:stretch/>
        </p:blipFill>
        <p:spPr>
          <a:xfrm>
            <a:off x="904875" y="2332036"/>
            <a:ext cx="1765299" cy="777875"/>
          </a:xfrm>
          <a:prstGeom prst="rect">
            <a:avLst/>
          </a:prstGeom>
          <a:noFill/>
          <a:ln>
            <a:noFill/>
          </a:ln>
        </p:spPr>
      </p:pic>
      <p:pic>
        <p:nvPicPr>
          <p:cNvPr descr="http://k12strategies.com/wp-content/uploads/2015/03/common-core-logo2.jpg" id="1002" name="Shape 1002"/>
          <p:cNvPicPr preferRelativeResize="0"/>
          <p:nvPr/>
        </p:nvPicPr>
        <p:blipFill rotWithShape="1">
          <a:blip r:embed="rId5">
            <a:alphaModFix/>
          </a:blip>
          <a:srcRect b="0" l="0" r="0" t="0"/>
          <a:stretch/>
        </p:blipFill>
        <p:spPr>
          <a:xfrm>
            <a:off x="5995987" y="2387600"/>
            <a:ext cx="2312987" cy="631825"/>
          </a:xfrm>
          <a:prstGeom prst="rect">
            <a:avLst/>
          </a:prstGeom>
          <a:noFill/>
          <a:ln>
            <a:noFill/>
          </a:ln>
        </p:spPr>
      </p:pic>
      <p:pic>
        <p:nvPicPr>
          <p:cNvPr descr="https://www.dcsdk12.org/sites/default/files/schools/PonderosaHighSchool/departments/testing/apcollegeboardlogo2.png" id="1003" name="Shape 1003"/>
          <p:cNvPicPr preferRelativeResize="0"/>
          <p:nvPr/>
        </p:nvPicPr>
        <p:blipFill rotWithShape="1">
          <a:blip r:embed="rId6">
            <a:alphaModFix/>
          </a:blip>
          <a:srcRect b="0" l="0" r="0" t="0"/>
          <a:stretch/>
        </p:blipFill>
        <p:spPr>
          <a:xfrm>
            <a:off x="3494087" y="2082800"/>
            <a:ext cx="1951037" cy="620711"/>
          </a:xfrm>
          <a:prstGeom prst="rect">
            <a:avLst/>
          </a:prstGeom>
          <a:noFill/>
          <a:ln>
            <a:noFill/>
          </a:ln>
        </p:spPr>
      </p:pic>
      <p:sp>
        <p:nvSpPr>
          <p:cNvPr id="1004" name="Shape 1004"/>
          <p:cNvSpPr/>
          <p:nvPr/>
        </p:nvSpPr>
        <p:spPr>
          <a:xfrm rot="2640000">
            <a:off x="2106612" y="3763961"/>
            <a:ext cx="2041524" cy="119061"/>
          </a:xfrm>
          <a:prstGeom prst="rightArrow">
            <a:avLst>
              <a:gd fmla="val 20970" name="adj1"/>
              <a:gd fmla="val 50000"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05" name="Shape 1005"/>
          <p:cNvSpPr/>
          <p:nvPr/>
        </p:nvSpPr>
        <p:spPr>
          <a:xfrm rot="8040000">
            <a:off x="4540250" y="3765549"/>
            <a:ext cx="1912936" cy="150811"/>
          </a:xfrm>
          <a:prstGeom prst="rightArrow">
            <a:avLst>
              <a:gd fmla="val 20745" name="adj1"/>
              <a:gd fmla="val 50000"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06" name="Shape 1006"/>
          <p:cNvSpPr/>
          <p:nvPr/>
        </p:nvSpPr>
        <p:spPr>
          <a:xfrm rot="5400000">
            <a:off x="3432967" y="3585367"/>
            <a:ext cx="1706561" cy="142875"/>
          </a:xfrm>
          <a:prstGeom prst="rightArrow">
            <a:avLst>
              <a:gd fmla="val 20696" name="adj1"/>
              <a:gd fmla="val 50000" name="adj2"/>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descr="http://www.alisteducation.com/images/redesigned_SAT.jpg" id="1007" name="Shape 1007"/>
          <p:cNvPicPr preferRelativeResize="0"/>
          <p:nvPr/>
        </p:nvPicPr>
        <p:blipFill rotWithShape="1">
          <a:blip r:embed="rId7">
            <a:alphaModFix/>
          </a:blip>
          <a:srcRect b="0" l="0" r="0" t="0"/>
          <a:stretch/>
        </p:blipFill>
        <p:spPr>
          <a:xfrm>
            <a:off x="3859212" y="5021262"/>
            <a:ext cx="1246187" cy="7397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1" name="Shape 1011"/>
        <p:cNvGrpSpPr/>
        <p:nvPr/>
      </p:nvGrpSpPr>
      <p:grpSpPr>
        <a:xfrm>
          <a:off x="0" y="0"/>
          <a:ext cx="0" cy="0"/>
          <a:chOff x="0" y="0"/>
          <a:chExt cx="0" cy="0"/>
        </a:xfrm>
      </p:grpSpPr>
      <p:sp>
        <p:nvSpPr>
          <p:cNvPr id="1012" name="Shape 1012"/>
          <p:cNvSpPr txBox="1"/>
          <p:nvPr>
            <p:ph type="title"/>
          </p:nvPr>
        </p:nvSpPr>
        <p:spPr>
          <a:xfrm>
            <a:off x="487362" y="9556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900" u="none" cap="none" strike="noStrike">
                <a:solidFill>
                  <a:schemeClr val="dk1"/>
                </a:solidFill>
                <a:latin typeface="Carme"/>
                <a:ea typeface="Carme"/>
                <a:cs typeface="Carme"/>
                <a:sym typeface="Carme"/>
              </a:rPr>
              <a:t>Structurally the two tests appear nearly identical</a:t>
            </a:r>
          </a:p>
        </p:txBody>
      </p:sp>
      <p:sp>
        <p:nvSpPr>
          <p:cNvPr id="1013" name="Shape 1013"/>
          <p:cNvSpPr txBox="1"/>
          <p:nvPr/>
        </p:nvSpPr>
        <p:spPr>
          <a:xfrm>
            <a:off x="2146300" y="2344736"/>
            <a:ext cx="2038349" cy="320675"/>
          </a:xfrm>
          <a:prstGeom prst="rect">
            <a:avLst/>
          </a:prstGeom>
          <a:gradFill>
            <a:gsLst>
              <a:gs pos="0">
                <a:srgbClr val="FF9A99"/>
              </a:gs>
              <a:gs pos="100000">
                <a:srgbClr val="D1403C"/>
              </a:gs>
            </a:gsLst>
            <a:lin ang="5400000" scaled="0"/>
          </a:gradFill>
          <a:ln cap="flat" cmpd="sng" w="9525">
            <a:solidFill>
              <a:srgbClr val="BE4B48"/>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Reading</a:t>
            </a:r>
          </a:p>
        </p:txBody>
      </p:sp>
      <p:sp>
        <p:nvSpPr>
          <p:cNvPr id="1014" name="Shape 1014"/>
          <p:cNvSpPr txBox="1"/>
          <p:nvPr/>
        </p:nvSpPr>
        <p:spPr>
          <a:xfrm>
            <a:off x="2146300" y="2849561"/>
            <a:ext cx="2038349" cy="32067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Writing</a:t>
            </a:r>
          </a:p>
        </p:txBody>
      </p:sp>
      <p:sp>
        <p:nvSpPr>
          <p:cNvPr id="1015" name="Shape 1015"/>
          <p:cNvSpPr txBox="1"/>
          <p:nvPr/>
        </p:nvSpPr>
        <p:spPr>
          <a:xfrm>
            <a:off x="2146300" y="3344862"/>
            <a:ext cx="2038349" cy="322262"/>
          </a:xfrm>
          <a:prstGeom prst="rect">
            <a:avLst/>
          </a:prstGeom>
          <a:gradFill>
            <a:gsLst>
              <a:gs pos="0">
                <a:srgbClr val="C8B0ED"/>
              </a:gs>
              <a:gs pos="100000">
                <a:srgbClr val="7F5BAB"/>
              </a:gs>
            </a:gsLst>
            <a:lin ang="5400000" scaled="0"/>
          </a:gradFill>
          <a:ln cap="flat" cmpd="sng" w="9525">
            <a:solidFill>
              <a:srgbClr val="7D60A0"/>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Math</a:t>
            </a:r>
          </a:p>
        </p:txBody>
      </p:sp>
      <p:sp>
        <p:nvSpPr>
          <p:cNvPr id="1016" name="Shape 1016"/>
          <p:cNvSpPr txBox="1"/>
          <p:nvPr/>
        </p:nvSpPr>
        <p:spPr>
          <a:xfrm>
            <a:off x="2168525" y="3833812"/>
            <a:ext cx="2039937" cy="320675"/>
          </a:xfrm>
          <a:prstGeom prst="rect">
            <a:avLst/>
          </a:prstGeom>
          <a:gradFill>
            <a:gsLst>
              <a:gs pos="0">
                <a:srgbClr val="C8B0ED"/>
              </a:gs>
              <a:gs pos="100000">
                <a:srgbClr val="7F5BAB"/>
              </a:gs>
            </a:gsLst>
            <a:lin ang="5400000" scaled="0"/>
          </a:gradFill>
          <a:ln cap="flat" cmpd="sng" w="9525">
            <a:solidFill>
              <a:srgbClr val="7D60A0"/>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No Calculator Math</a:t>
            </a:r>
          </a:p>
        </p:txBody>
      </p:sp>
      <p:sp>
        <p:nvSpPr>
          <p:cNvPr id="1017" name="Shape 1017"/>
          <p:cNvSpPr txBox="1"/>
          <p:nvPr/>
        </p:nvSpPr>
        <p:spPr>
          <a:xfrm>
            <a:off x="2168525" y="4816475"/>
            <a:ext cx="2039937" cy="32067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Optional Essay</a:t>
            </a:r>
          </a:p>
        </p:txBody>
      </p:sp>
      <p:cxnSp>
        <p:nvCxnSpPr>
          <p:cNvPr id="1018" name="Shape 1018"/>
          <p:cNvCxnSpPr/>
          <p:nvPr/>
        </p:nvCxnSpPr>
        <p:spPr>
          <a:xfrm>
            <a:off x="1714500" y="4489450"/>
            <a:ext cx="2697161"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1019" name="Shape 1019"/>
          <p:cNvSpPr txBox="1"/>
          <p:nvPr/>
        </p:nvSpPr>
        <p:spPr>
          <a:xfrm>
            <a:off x="5761037" y="2344736"/>
            <a:ext cx="2039937" cy="320675"/>
          </a:xfrm>
          <a:prstGeom prst="rect">
            <a:avLst/>
          </a:prstGeom>
          <a:gradFill>
            <a:gsLst>
              <a:gs pos="0">
                <a:srgbClr val="FF9A99"/>
              </a:gs>
              <a:gs pos="100000">
                <a:srgbClr val="D1403C"/>
              </a:gs>
            </a:gsLst>
            <a:lin ang="5400000" scaled="0"/>
          </a:gradFill>
          <a:ln cap="flat" cmpd="sng" w="9525">
            <a:solidFill>
              <a:srgbClr val="BE4B48"/>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Reading</a:t>
            </a:r>
          </a:p>
        </p:txBody>
      </p:sp>
      <p:sp>
        <p:nvSpPr>
          <p:cNvPr id="1020" name="Shape 1020"/>
          <p:cNvSpPr txBox="1"/>
          <p:nvPr/>
        </p:nvSpPr>
        <p:spPr>
          <a:xfrm>
            <a:off x="5761037" y="2849561"/>
            <a:ext cx="2039937" cy="32067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English</a:t>
            </a:r>
          </a:p>
        </p:txBody>
      </p:sp>
      <p:sp>
        <p:nvSpPr>
          <p:cNvPr id="1021" name="Shape 1021"/>
          <p:cNvSpPr txBox="1"/>
          <p:nvPr/>
        </p:nvSpPr>
        <p:spPr>
          <a:xfrm>
            <a:off x="5761037" y="3344862"/>
            <a:ext cx="2039937" cy="322262"/>
          </a:xfrm>
          <a:prstGeom prst="rect">
            <a:avLst/>
          </a:prstGeom>
          <a:gradFill>
            <a:gsLst>
              <a:gs pos="0">
                <a:srgbClr val="C8B0ED"/>
              </a:gs>
              <a:gs pos="100000">
                <a:srgbClr val="7F5BAB"/>
              </a:gs>
            </a:gsLst>
            <a:lin ang="5400000" scaled="0"/>
          </a:gradFill>
          <a:ln cap="flat" cmpd="sng" w="9525">
            <a:solidFill>
              <a:srgbClr val="7D60A0"/>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Math</a:t>
            </a:r>
          </a:p>
        </p:txBody>
      </p:sp>
      <p:sp>
        <p:nvSpPr>
          <p:cNvPr id="1022" name="Shape 1022"/>
          <p:cNvSpPr txBox="1"/>
          <p:nvPr/>
        </p:nvSpPr>
        <p:spPr>
          <a:xfrm>
            <a:off x="5784850" y="3833812"/>
            <a:ext cx="2038349" cy="320675"/>
          </a:xfrm>
          <a:prstGeom prst="rect">
            <a:avLst/>
          </a:prstGeom>
          <a:gradFill>
            <a:gsLst>
              <a:gs pos="0">
                <a:srgbClr val="DCFFA0"/>
              </a:gs>
              <a:gs pos="100000">
                <a:srgbClr val="A0CA4A"/>
              </a:gs>
            </a:gsLst>
            <a:lin ang="5400000" scaled="0"/>
          </a:gradFill>
          <a:ln cap="flat" cmpd="sng" w="9525">
            <a:solidFill>
              <a:srgbClr val="98B954"/>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Science</a:t>
            </a:r>
          </a:p>
        </p:txBody>
      </p:sp>
      <p:sp>
        <p:nvSpPr>
          <p:cNvPr id="1023" name="Shape 1023"/>
          <p:cNvSpPr txBox="1"/>
          <p:nvPr/>
        </p:nvSpPr>
        <p:spPr>
          <a:xfrm>
            <a:off x="5784850" y="4816475"/>
            <a:ext cx="2038349" cy="32067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Optional Essay</a:t>
            </a:r>
          </a:p>
        </p:txBody>
      </p:sp>
      <p:cxnSp>
        <p:nvCxnSpPr>
          <p:cNvPr id="1024" name="Shape 1024"/>
          <p:cNvCxnSpPr/>
          <p:nvPr/>
        </p:nvCxnSpPr>
        <p:spPr>
          <a:xfrm>
            <a:off x="5670550" y="4497387"/>
            <a:ext cx="2178049"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1025" name="Shape 1025"/>
          <p:cNvSpPr txBox="1"/>
          <p:nvPr/>
        </p:nvSpPr>
        <p:spPr>
          <a:xfrm>
            <a:off x="2282825" y="1638300"/>
            <a:ext cx="1739899" cy="477837"/>
          </a:xfrm>
          <a:prstGeom prst="rect">
            <a:avLst/>
          </a:prstGeom>
          <a:gradFill>
            <a:gsLst>
              <a:gs pos="0">
                <a:srgbClr val="EDEDED"/>
              </a:gs>
              <a:gs pos="65000">
                <a:srgbClr val="D0D0D0"/>
              </a:gs>
              <a:gs pos="100000">
                <a:srgbClr val="BCBCBC"/>
              </a:gs>
            </a:gsLst>
            <a:lin ang="5400000" scaled="0"/>
          </a:gradFill>
          <a:ln cap="flat" cmpd="sng" w="9525">
            <a:solidFill>
              <a:srgbClr val="000000"/>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2400" u="none">
                <a:solidFill>
                  <a:srgbClr val="000000"/>
                </a:solidFill>
                <a:latin typeface="Calibri"/>
                <a:ea typeface="Calibri"/>
                <a:cs typeface="Calibri"/>
                <a:sym typeface="Calibri"/>
              </a:rPr>
              <a:t>SAT</a:t>
            </a:r>
          </a:p>
        </p:txBody>
      </p:sp>
      <p:sp>
        <p:nvSpPr>
          <p:cNvPr id="1026" name="Shape 1026"/>
          <p:cNvSpPr/>
          <p:nvPr/>
        </p:nvSpPr>
        <p:spPr>
          <a:xfrm>
            <a:off x="1730375" y="2247900"/>
            <a:ext cx="252412" cy="2074861"/>
          </a:xfrm>
          <a:prstGeom prst="leftBrace">
            <a:avLst>
              <a:gd fmla="val 218"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27" name="Shape 1027"/>
          <p:cNvSpPr/>
          <p:nvPr/>
        </p:nvSpPr>
        <p:spPr>
          <a:xfrm>
            <a:off x="1789111" y="4779962"/>
            <a:ext cx="285750" cy="414337"/>
          </a:xfrm>
          <a:prstGeom prst="leftBrace">
            <a:avLst>
              <a:gd fmla="val 1240"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28" name="Shape 1028"/>
          <p:cNvSpPr txBox="1"/>
          <p:nvPr/>
        </p:nvSpPr>
        <p:spPr>
          <a:xfrm>
            <a:off x="1171575" y="3101975"/>
            <a:ext cx="598487"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3:00</a:t>
            </a:r>
          </a:p>
        </p:txBody>
      </p:sp>
      <p:sp>
        <p:nvSpPr>
          <p:cNvPr id="1029" name="Shape 1029"/>
          <p:cNvSpPr txBox="1"/>
          <p:nvPr/>
        </p:nvSpPr>
        <p:spPr>
          <a:xfrm>
            <a:off x="1277937" y="4789487"/>
            <a:ext cx="481011"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:50</a:t>
            </a:r>
          </a:p>
        </p:txBody>
      </p:sp>
      <p:sp>
        <p:nvSpPr>
          <p:cNvPr id="1030" name="Shape 1030"/>
          <p:cNvSpPr/>
          <p:nvPr/>
        </p:nvSpPr>
        <p:spPr>
          <a:xfrm>
            <a:off x="5419725" y="2286000"/>
            <a:ext cx="250825" cy="2076449"/>
          </a:xfrm>
          <a:prstGeom prst="leftBrace">
            <a:avLst>
              <a:gd fmla="val 218"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31" name="Shape 1031"/>
          <p:cNvSpPr/>
          <p:nvPr/>
        </p:nvSpPr>
        <p:spPr>
          <a:xfrm>
            <a:off x="5457825" y="4773612"/>
            <a:ext cx="254000" cy="420687"/>
          </a:xfrm>
          <a:prstGeom prst="leftBrace">
            <a:avLst>
              <a:gd fmla="val 1081" name="adj1"/>
              <a:gd fmla="val 50000" name="adj2"/>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32" name="Shape 1032"/>
          <p:cNvSpPr txBox="1"/>
          <p:nvPr/>
        </p:nvSpPr>
        <p:spPr>
          <a:xfrm>
            <a:off x="4860925" y="3141661"/>
            <a:ext cx="5969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2:55</a:t>
            </a:r>
          </a:p>
        </p:txBody>
      </p:sp>
      <p:sp>
        <p:nvSpPr>
          <p:cNvPr id="1033" name="Shape 1033"/>
          <p:cNvSpPr txBox="1"/>
          <p:nvPr/>
        </p:nvSpPr>
        <p:spPr>
          <a:xfrm>
            <a:off x="4929187" y="4767262"/>
            <a:ext cx="481011" cy="36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:40</a:t>
            </a:r>
          </a:p>
        </p:txBody>
      </p:sp>
      <p:sp>
        <p:nvSpPr>
          <p:cNvPr id="1034" name="Shape 1034"/>
          <p:cNvSpPr txBox="1"/>
          <p:nvPr/>
        </p:nvSpPr>
        <p:spPr>
          <a:xfrm>
            <a:off x="6469062" y="5313362"/>
            <a:ext cx="600075" cy="369886"/>
          </a:xfrm>
          <a:prstGeom prst="rect">
            <a:avLst/>
          </a:prstGeom>
          <a:noFill/>
          <a:ln cap="flat" cmpd="sng" w="28575">
            <a:solidFill>
              <a:srgbClr val="8EB4E3"/>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3:35</a:t>
            </a:r>
          </a:p>
        </p:txBody>
      </p:sp>
      <p:sp>
        <p:nvSpPr>
          <p:cNvPr id="1035" name="Shape 1035"/>
          <p:cNvSpPr txBox="1"/>
          <p:nvPr/>
        </p:nvSpPr>
        <p:spPr>
          <a:xfrm>
            <a:off x="5934075" y="1638300"/>
            <a:ext cx="1739899" cy="477837"/>
          </a:xfrm>
          <a:prstGeom prst="rect">
            <a:avLst/>
          </a:prstGeom>
          <a:gradFill>
            <a:gsLst>
              <a:gs pos="0">
                <a:srgbClr val="EDEDED"/>
              </a:gs>
              <a:gs pos="65000">
                <a:srgbClr val="D0D0D0"/>
              </a:gs>
              <a:gs pos="100000">
                <a:srgbClr val="BCBCBC"/>
              </a:gs>
            </a:gsLst>
            <a:lin ang="5400000" scaled="0"/>
          </a:gradFill>
          <a:ln cap="flat" cmpd="sng" w="9525">
            <a:solidFill>
              <a:srgbClr val="000000"/>
            </a:solidFill>
            <a:prstDash val="solid"/>
            <a:miter/>
            <a:headEnd len="med" w="med" type="none"/>
            <a:tailEnd len="med" w="med" type="none"/>
          </a:ln>
          <a:effectLst>
            <a:outerShdw blurRad="63500" dir="5400000" dist="20000">
              <a:srgbClr val="80808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US" sz="2400" u="none">
                <a:solidFill>
                  <a:srgbClr val="000000"/>
                </a:solidFill>
                <a:latin typeface="Calibri"/>
                <a:ea typeface="Calibri"/>
                <a:cs typeface="Calibri"/>
                <a:sym typeface="Calibri"/>
              </a:rPr>
              <a:t>ACT</a:t>
            </a:r>
          </a:p>
        </p:txBody>
      </p:sp>
      <p:sp>
        <p:nvSpPr>
          <p:cNvPr id="1036" name="Shape 1036"/>
          <p:cNvSpPr txBox="1"/>
          <p:nvPr/>
        </p:nvSpPr>
        <p:spPr>
          <a:xfrm>
            <a:off x="207962" y="5248275"/>
            <a:ext cx="1477961" cy="368299"/>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Testing Time</a:t>
            </a:r>
          </a:p>
        </p:txBody>
      </p:sp>
      <p:sp>
        <p:nvSpPr>
          <p:cNvPr id="1037" name="Shape 1037"/>
          <p:cNvSpPr txBox="1"/>
          <p:nvPr/>
        </p:nvSpPr>
        <p:spPr>
          <a:xfrm>
            <a:off x="2862261" y="5310187"/>
            <a:ext cx="600075" cy="369886"/>
          </a:xfrm>
          <a:prstGeom prst="rect">
            <a:avLst/>
          </a:prstGeom>
          <a:noFill/>
          <a:ln cap="flat" cmpd="sng" w="28575">
            <a:solidFill>
              <a:srgbClr val="8EB4E3"/>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a:solidFill>
                  <a:schemeClr val="dk1"/>
                </a:solidFill>
                <a:latin typeface="Calibri"/>
                <a:ea typeface="Calibri"/>
                <a:cs typeface="Calibri"/>
                <a:sym typeface="Calibri"/>
              </a:rPr>
              <a:t>3:50</a:t>
            </a:r>
          </a:p>
        </p:txBody>
      </p:sp>
      <p:grpSp>
        <p:nvGrpSpPr>
          <p:cNvPr id="1038" name="Shape 1038"/>
          <p:cNvGrpSpPr/>
          <p:nvPr/>
        </p:nvGrpSpPr>
        <p:grpSpPr>
          <a:xfrm>
            <a:off x="0" y="5681662"/>
            <a:ext cx="9034461" cy="950912"/>
            <a:chOff x="0" y="5681662"/>
            <a:chExt cx="9034461" cy="950912"/>
          </a:xfrm>
        </p:grpSpPr>
        <p:pic>
          <p:nvPicPr>
            <p:cNvPr id="1039" name="Shape 1039"/>
            <p:cNvPicPr preferRelativeResize="0"/>
            <p:nvPr/>
          </p:nvPicPr>
          <p:blipFill rotWithShape="1">
            <a:blip r:embed="rId3">
              <a:alphaModFix/>
            </a:blip>
            <a:srcRect b="0" l="0" r="0" t="0"/>
            <a:stretch/>
          </p:blipFill>
          <p:spPr>
            <a:xfrm>
              <a:off x="0" y="5681662"/>
              <a:ext cx="9034461" cy="950912"/>
            </a:xfrm>
            <a:prstGeom prst="rect">
              <a:avLst/>
            </a:prstGeom>
            <a:noFill/>
            <a:ln>
              <a:noFill/>
            </a:ln>
          </p:spPr>
        </p:pic>
        <p:sp>
          <p:nvSpPr>
            <p:cNvPr id="1040" name="Shape 1040"/>
            <p:cNvSpPr txBox="1"/>
            <p:nvPr/>
          </p:nvSpPr>
          <p:spPr>
            <a:xfrm>
              <a:off x="242887" y="5926137"/>
              <a:ext cx="8545512"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The ACT’s stand-alone science section is one of the key differences</a:t>
              </a: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4" name="Shape 1044"/>
        <p:cNvGrpSpPr/>
        <p:nvPr/>
      </p:nvGrpSpPr>
      <p:grpSpPr>
        <a:xfrm>
          <a:off x="0" y="0"/>
          <a:ext cx="0" cy="0"/>
          <a:chOff x="0" y="0"/>
          <a:chExt cx="0" cy="0"/>
        </a:xfrm>
      </p:grpSpPr>
      <p:sp>
        <p:nvSpPr>
          <p:cNvPr id="1045" name="Shape 1045"/>
          <p:cNvSpPr txBox="1"/>
          <p:nvPr>
            <p:ph type="title"/>
          </p:nvPr>
        </p:nvSpPr>
        <p:spPr>
          <a:xfrm>
            <a:off x="457200" y="1336675"/>
            <a:ext cx="8229600" cy="6524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2500" u="none" cap="none" strike="noStrike">
                <a:solidFill>
                  <a:schemeClr val="dk1"/>
                </a:solidFill>
                <a:latin typeface="Carme"/>
                <a:ea typeface="Carme"/>
                <a:cs typeface="Carme"/>
                <a:sym typeface="Carme"/>
              </a:rPr>
              <a:t>The amount of time allocated per </a:t>
            </a:r>
            <a:r>
              <a:rPr b="0" i="0" lang="en-US" sz="2500" u="sng" cap="none" strike="noStrike">
                <a:solidFill>
                  <a:schemeClr val="dk1"/>
                </a:solidFill>
                <a:latin typeface="Carme"/>
                <a:ea typeface="Carme"/>
                <a:cs typeface="Carme"/>
                <a:sym typeface="Carme"/>
              </a:rPr>
              <a:t>question</a:t>
            </a:r>
            <a:r>
              <a:rPr b="0" i="0" lang="en-US" sz="2500" u="none" cap="none" strike="noStrike">
                <a:solidFill>
                  <a:schemeClr val="dk1"/>
                </a:solidFill>
                <a:latin typeface="Carme"/>
                <a:ea typeface="Carme"/>
                <a:cs typeface="Carme"/>
                <a:sym typeface="Carme"/>
              </a:rPr>
              <a:t> is a profound difference.  The ACT is a speed test; the SAT less so</a:t>
            </a:r>
          </a:p>
        </p:txBody>
      </p:sp>
      <p:graphicFrame>
        <p:nvGraphicFramePr>
          <p:cNvPr id="1046" name="Shape 1046"/>
          <p:cNvGraphicFramePr/>
          <p:nvPr/>
        </p:nvGraphicFramePr>
        <p:xfrm>
          <a:off x="3294062" y="2522536"/>
          <a:ext cx="3000000" cy="3000000"/>
        </p:xfrm>
        <a:graphic>
          <a:graphicData uri="http://schemas.openxmlformats.org/drawingml/2006/table">
            <a:tbl>
              <a:tblPr>
                <a:noFill/>
                <a:tableStyleId>{699BA59B-0292-4B79-82AD-F69A4C023946}</a:tableStyleId>
              </a:tblPr>
              <a:tblGrid>
                <a:gridCol w="1154100"/>
                <a:gridCol w="1154100"/>
                <a:gridCol w="1141400"/>
                <a:gridCol w="922325"/>
              </a:tblGrid>
              <a:tr h="330200">
                <a:tc gridSpan="3">
                  <a:txBody>
                    <a:bodyPr>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700" u="none" cap="none" strike="noStrike">
                          <a:solidFill>
                            <a:schemeClr val="dk1"/>
                          </a:solidFill>
                          <a:latin typeface="Helvetica Neue"/>
                          <a:ea typeface="Helvetica Neue"/>
                          <a:cs typeface="Helvetica Neue"/>
                          <a:sym typeface="Helvetica Neue"/>
                        </a:rPr>
                        <a:t>                  Seconds Per Question</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hMerge="1"/>
                <a:tc hMerge="1"/>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r>
              <a:tr h="331775">
                <a:tc>
                  <a:txBody>
                    <a:bodyPr>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700" u="none">
                          <a:solidFill>
                            <a:schemeClr val="dk1"/>
                          </a:solidFill>
                          <a:latin typeface="Helvetica Neue"/>
                          <a:ea typeface="Helvetica Neue"/>
                          <a:cs typeface="Helvetica Neue"/>
                          <a:sym typeface="Helvetica Neue"/>
                        </a:rPr>
                        <a:t>Section</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700" u="none">
                          <a:solidFill>
                            <a:schemeClr val="dk1"/>
                          </a:solidFill>
                          <a:latin typeface="Helvetica Neue"/>
                          <a:ea typeface="Helvetica Neue"/>
                          <a:cs typeface="Helvetica Neue"/>
                          <a:sym typeface="Helvetica Neue"/>
                        </a:rPr>
                        <a:t>ACT</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700" u="none">
                          <a:solidFill>
                            <a:schemeClr val="dk1"/>
                          </a:solidFill>
                          <a:latin typeface="Helvetica Neue"/>
                          <a:ea typeface="Helvetica Neue"/>
                          <a:cs typeface="Helvetica Neue"/>
                          <a:sym typeface="Helvetica Neue"/>
                        </a:rPr>
                        <a:t>SAT</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r>
              <a:tr h="331775">
                <a:tc>
                  <a:txBody>
                    <a:bodyPr>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700" u="none">
                          <a:solidFill>
                            <a:schemeClr val="dk1"/>
                          </a:solidFill>
                          <a:latin typeface="Helvetica Neue"/>
                          <a:ea typeface="Helvetica Neue"/>
                          <a:cs typeface="Helvetica Neue"/>
                          <a:sym typeface="Helvetica Neue"/>
                        </a:rPr>
                        <a:t>Writing</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Calibri"/>
                        <a:buNone/>
                      </a:pPr>
                      <a:r>
                        <a:rPr b="0" i="0" lang="en-US" sz="1700" u="none">
                          <a:solidFill>
                            <a:schemeClr val="dk1"/>
                          </a:solidFill>
                          <a:latin typeface="Calibri"/>
                          <a:ea typeface="Calibri"/>
                          <a:cs typeface="Calibri"/>
                          <a:sym typeface="Calibri"/>
                        </a:rPr>
                        <a:t>36.0</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Calibri"/>
                        <a:buNone/>
                      </a:pPr>
                      <a:r>
                        <a:rPr b="1" i="0" lang="en-US" sz="1700" u="none">
                          <a:solidFill>
                            <a:schemeClr val="dk1"/>
                          </a:solidFill>
                          <a:latin typeface="Calibri"/>
                          <a:ea typeface="Calibri"/>
                          <a:cs typeface="Calibri"/>
                          <a:sym typeface="Calibri"/>
                        </a:rPr>
                        <a:t>47.7</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FF0000"/>
                        </a:buClr>
                        <a:buSzPct val="25000"/>
                        <a:buFont typeface="Calibri"/>
                        <a:buNone/>
                      </a:pPr>
                      <a:r>
                        <a:rPr b="1" i="0" lang="en-US" sz="1700" u="none">
                          <a:solidFill>
                            <a:srgbClr val="FF0000"/>
                          </a:solidFill>
                          <a:latin typeface="Calibri"/>
                          <a:ea typeface="Calibri"/>
                          <a:cs typeface="Calibri"/>
                          <a:sym typeface="Calibri"/>
                        </a:rPr>
                        <a:t>33 %</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r>
              <a:tr h="331775">
                <a:tc>
                  <a:txBody>
                    <a:bodyPr>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700" u="none">
                          <a:solidFill>
                            <a:schemeClr val="dk1"/>
                          </a:solidFill>
                          <a:latin typeface="Helvetica Neue"/>
                          <a:ea typeface="Helvetica Neue"/>
                          <a:cs typeface="Helvetica Neue"/>
                          <a:sym typeface="Helvetica Neue"/>
                        </a:rPr>
                        <a:t>Reading</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Calibri"/>
                        <a:buNone/>
                      </a:pPr>
                      <a:r>
                        <a:rPr b="0" i="0" lang="en-US" sz="1700" u="none">
                          <a:solidFill>
                            <a:schemeClr val="dk1"/>
                          </a:solidFill>
                          <a:latin typeface="Calibri"/>
                          <a:ea typeface="Calibri"/>
                          <a:cs typeface="Calibri"/>
                          <a:sym typeface="Calibri"/>
                        </a:rPr>
                        <a:t>52.5</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Calibri"/>
                        <a:buNone/>
                      </a:pPr>
                      <a:r>
                        <a:rPr b="1" i="0" lang="en-US" sz="1700" u="none">
                          <a:solidFill>
                            <a:schemeClr val="dk1"/>
                          </a:solidFill>
                          <a:latin typeface="Calibri"/>
                          <a:ea typeface="Calibri"/>
                          <a:cs typeface="Calibri"/>
                          <a:sym typeface="Calibri"/>
                        </a:rPr>
                        <a:t>75.0</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FF0000"/>
                        </a:buClr>
                        <a:buSzPct val="25000"/>
                        <a:buFont typeface="Calibri"/>
                        <a:buNone/>
                      </a:pPr>
                      <a:r>
                        <a:rPr b="1" i="0" lang="en-US" sz="1700" u="none">
                          <a:solidFill>
                            <a:srgbClr val="FF0000"/>
                          </a:solidFill>
                          <a:latin typeface="Calibri"/>
                          <a:ea typeface="Calibri"/>
                          <a:cs typeface="Calibri"/>
                          <a:sym typeface="Calibri"/>
                        </a:rPr>
                        <a:t>43 %</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r>
              <a:tr h="331775">
                <a:tc>
                  <a:txBody>
                    <a:bodyPr>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700" u="none">
                          <a:solidFill>
                            <a:schemeClr val="dk1"/>
                          </a:solidFill>
                          <a:latin typeface="Helvetica Neue"/>
                          <a:ea typeface="Helvetica Neue"/>
                          <a:cs typeface="Helvetica Neue"/>
                          <a:sym typeface="Helvetica Neue"/>
                        </a:rPr>
                        <a:t>Math</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Calibri"/>
                        <a:buNone/>
                      </a:pPr>
                      <a:r>
                        <a:rPr b="0" i="0" lang="en-US" sz="1700" u="none">
                          <a:solidFill>
                            <a:schemeClr val="dk1"/>
                          </a:solidFill>
                          <a:latin typeface="Calibri"/>
                          <a:ea typeface="Calibri"/>
                          <a:cs typeface="Calibri"/>
                          <a:sym typeface="Calibri"/>
                        </a:rPr>
                        <a:t>60.0</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Calibri"/>
                        <a:buNone/>
                      </a:pPr>
                      <a:r>
                        <a:rPr b="1" i="0" lang="en-US" sz="1700" u="none">
                          <a:solidFill>
                            <a:schemeClr val="dk1"/>
                          </a:solidFill>
                          <a:latin typeface="Calibri"/>
                          <a:ea typeface="Calibri"/>
                          <a:cs typeface="Calibri"/>
                          <a:sym typeface="Calibri"/>
                        </a:rPr>
                        <a:t>84.2</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FF0000"/>
                        </a:buClr>
                        <a:buSzPct val="25000"/>
                        <a:buFont typeface="Calibri"/>
                        <a:buNone/>
                      </a:pPr>
                      <a:r>
                        <a:rPr b="1" i="0" lang="en-US" sz="1700" u="none">
                          <a:solidFill>
                            <a:srgbClr val="FF0000"/>
                          </a:solidFill>
                          <a:latin typeface="Calibri"/>
                          <a:ea typeface="Calibri"/>
                          <a:cs typeface="Calibri"/>
                          <a:sym typeface="Calibri"/>
                        </a:rPr>
                        <a:t>40 %</a:t>
                      </a:r>
                    </a:p>
                  </a:txBody>
                  <a:tcPr marT="36175" marB="36175" marR="45225" marL="45225">
                    <a:lnT cap="flat" cmpd="sng" w="9525">
                      <a:solidFill>
                        <a:srgbClr val="DDDDDD"/>
                      </a:solidFill>
                      <a:prstDash val="solid"/>
                      <a:round/>
                      <a:headEnd len="med" w="med" type="none"/>
                      <a:tailEnd len="med" w="med" type="none"/>
                    </a:lnT>
                    <a:lnB cap="flat" cmpd="sng" w="9525">
                      <a:solidFill>
                        <a:srgbClr val="DDDDDD"/>
                      </a:solidFill>
                      <a:prstDash val="solid"/>
                      <a:round/>
                      <a:headEnd len="med" w="med" type="none"/>
                      <a:tailEnd len="med" w="med" type="none"/>
                    </a:lnB>
                  </a:tcPr>
                </a:tc>
              </a:tr>
              <a:tr h="590550">
                <a:tc>
                  <a:txBody>
                    <a:bodyPr>
                      <a:noAutofit/>
                    </a:bodyPr>
                    <a:lstStyle/>
                    <a:p>
                      <a:pPr indent="0" lvl="0" marL="0" marR="0" rtl="0" algn="ctr">
                        <a:lnSpc>
                          <a:spcPct val="100000"/>
                        </a:lnSpc>
                        <a:spcBef>
                          <a:spcPts val="0"/>
                        </a:spcBef>
                        <a:spcAft>
                          <a:spcPts val="0"/>
                        </a:spcAft>
                        <a:buClr>
                          <a:srgbClr val="333333"/>
                        </a:buClr>
                        <a:buSzPct val="25000"/>
                        <a:buFont typeface="Helvetica Neue"/>
                        <a:buNone/>
                      </a:pPr>
                      <a:r>
                        <a:rPr b="0" i="0" lang="en-US" sz="1700" u="none">
                          <a:solidFill>
                            <a:srgbClr val="333333"/>
                          </a:solidFill>
                          <a:latin typeface="Helvetica Neue"/>
                          <a:ea typeface="Helvetica Neue"/>
                          <a:cs typeface="Helvetica Neue"/>
                          <a:sym typeface="Helvetica Neue"/>
                        </a:rPr>
                        <a:t>Science</a:t>
                      </a:r>
                    </a:p>
                  </a:txBody>
                  <a:tcPr marT="36175" marB="36175" marR="45225" marL="45225">
                    <a:lnT cap="flat" cmpd="sng" w="9525">
                      <a:solidFill>
                        <a:srgbClr val="DDDDDD"/>
                      </a:solidFill>
                      <a:prstDash val="solid"/>
                      <a:round/>
                      <a:headEnd len="med" w="med" type="none"/>
                      <a:tailEnd len="med" w="med" type="none"/>
                    </a:lnT>
                    <a:solidFill>
                      <a:srgbClr val="FFFFFF"/>
                    </a:solidFill>
                  </a:tcPr>
                </a:tc>
                <a:tc>
                  <a:txBody>
                    <a:bodyPr>
                      <a:noAutofit/>
                    </a:bodyPr>
                    <a:lstStyle/>
                    <a:p>
                      <a:pPr indent="0" lvl="0" marL="0" marR="0" rtl="0" algn="ctr">
                        <a:lnSpc>
                          <a:spcPct val="100000"/>
                        </a:lnSpc>
                        <a:spcBef>
                          <a:spcPts val="0"/>
                        </a:spcBef>
                        <a:spcAft>
                          <a:spcPts val="0"/>
                        </a:spcAft>
                        <a:buClr>
                          <a:srgbClr val="333333"/>
                        </a:buClr>
                        <a:buSzPct val="25000"/>
                        <a:buFont typeface="Helvetica Neue"/>
                        <a:buNone/>
                      </a:pPr>
                      <a:r>
                        <a:rPr b="0" i="0" lang="en-US" sz="1700" u="none">
                          <a:solidFill>
                            <a:srgbClr val="333333"/>
                          </a:solidFill>
                          <a:latin typeface="Helvetica Neue"/>
                          <a:ea typeface="Helvetica Neue"/>
                          <a:cs typeface="Helvetica Neue"/>
                          <a:sym typeface="Helvetica Neue"/>
                        </a:rPr>
                        <a:t>52.5</a:t>
                      </a:r>
                    </a:p>
                  </a:txBody>
                  <a:tcPr marT="36175" marB="36175" marR="45225" marL="45225">
                    <a:lnT cap="flat" cmpd="sng" w="9525">
                      <a:solidFill>
                        <a:srgbClr val="DDDDDD"/>
                      </a:solidFill>
                      <a:prstDash val="solid"/>
                      <a:round/>
                      <a:headEnd len="med" w="med" type="none"/>
                      <a:tailEnd len="med" w="med" type="none"/>
                    </a:lnT>
                    <a:solidFill>
                      <a:srgbClr val="FFFFFF"/>
                    </a:solidFill>
                  </a:tcPr>
                </a:tc>
                <a:tc>
                  <a:txBody>
                    <a:bodyPr>
                      <a:noAutofit/>
                    </a:bodyPr>
                    <a:lstStyle/>
                    <a:p>
                      <a:pPr indent="0" lvl="0" marL="0" marR="0" rtl="0" algn="l">
                        <a:lnSpc>
                          <a:spcPct val="100000"/>
                        </a:lnSpc>
                        <a:spcBef>
                          <a:spcPts val="0"/>
                        </a:spcBef>
                        <a:spcAft>
                          <a:spcPts val="0"/>
                        </a:spcAft>
                        <a:buClr>
                          <a:srgbClr val="333333"/>
                        </a:buClr>
                        <a:buSzPct val="25000"/>
                        <a:buFont typeface="Helvetica Neue"/>
                        <a:buNone/>
                      </a:pPr>
                      <a:br>
                        <a:rPr b="0" i="0" lang="en-US" sz="1700" u="none">
                          <a:solidFill>
                            <a:srgbClr val="333333"/>
                          </a:solidFill>
                          <a:latin typeface="Helvetica Neue"/>
                          <a:ea typeface="Helvetica Neue"/>
                          <a:cs typeface="Helvetica Neue"/>
                          <a:sym typeface="Helvetica Neue"/>
                        </a:rPr>
                      </a:br>
                    </a:p>
                  </a:txBody>
                  <a:tcPr marT="36175" marB="36175" marR="45225" marL="45225">
                    <a:lnT cap="flat" cmpd="sng" w="9525">
                      <a:solidFill>
                        <a:srgbClr val="DDDDDD"/>
                      </a:solidFill>
                      <a:prstDash val="solid"/>
                      <a:round/>
                      <a:headEnd len="med" w="med" type="none"/>
                      <a:tailEnd len="med" w="med" type="none"/>
                    </a:lnT>
                    <a:solidFill>
                      <a:srgbClr val="FFFFFF"/>
                    </a:solidFill>
                  </a:tcPr>
                </a:tc>
                <a:tc>
                  <a:txBody>
                    <a:bodyPr>
                      <a:noAutofit/>
                    </a:bodyPr>
                    <a:lstStyle/>
                    <a:p>
                      <a:pPr indent="0" lvl="0" marL="0" marR="0" rtl="0" algn="l">
                        <a:spcBef>
                          <a:spcPts val="0"/>
                        </a:spcBef>
                        <a:buSzPct val="25000"/>
                        <a:buNone/>
                      </a:pPr>
                      <a:r>
                        <a:t/>
                      </a:r>
                      <a:endParaRPr sz="1800">
                        <a:solidFill>
                          <a:schemeClr val="dk1"/>
                        </a:solidFill>
                        <a:latin typeface="Calibri"/>
                        <a:ea typeface="Calibri"/>
                        <a:cs typeface="Calibri"/>
                        <a:sym typeface="Calibri"/>
                      </a:endParaRPr>
                    </a:p>
                  </a:txBody>
                  <a:tcPr marT="36175" marB="36175" marR="45225" marL="45225">
                    <a:lnT cap="flat" cmpd="sng" w="9525">
                      <a:solidFill>
                        <a:srgbClr val="DDDDDD"/>
                      </a:solidFill>
                      <a:prstDash val="solid"/>
                      <a:round/>
                      <a:headEnd len="med" w="med" type="none"/>
                      <a:tailEnd len="med" w="med" type="none"/>
                    </a:lnT>
                    <a:solidFill>
                      <a:srgbClr val="FFFFFF"/>
                    </a:solidFill>
                  </a:tcPr>
                </a:tc>
              </a:tr>
            </a:tbl>
          </a:graphicData>
        </a:graphic>
      </p:graphicFrame>
      <p:cxnSp>
        <p:nvCxnSpPr>
          <p:cNvPr id="1047" name="Shape 1047"/>
          <p:cNvCxnSpPr/>
          <p:nvPr/>
        </p:nvCxnSpPr>
        <p:spPr>
          <a:xfrm>
            <a:off x="3263900" y="3143250"/>
            <a:ext cx="4840286" cy="15875"/>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pic>
        <p:nvPicPr>
          <p:cNvPr id="1048" name="Shape 1048"/>
          <p:cNvPicPr preferRelativeResize="0"/>
          <p:nvPr/>
        </p:nvPicPr>
        <p:blipFill rotWithShape="1">
          <a:blip r:embed="rId3">
            <a:alphaModFix/>
          </a:blip>
          <a:srcRect b="0" l="0" r="0" t="0"/>
          <a:stretch/>
        </p:blipFill>
        <p:spPr>
          <a:xfrm>
            <a:off x="768350" y="2222500"/>
            <a:ext cx="2411411" cy="2743199"/>
          </a:xfrm>
          <a:prstGeom prst="rect">
            <a:avLst/>
          </a:prstGeom>
          <a:noFill/>
          <a:ln>
            <a:noFill/>
          </a:ln>
        </p:spPr>
      </p:pic>
      <p:sp>
        <p:nvSpPr>
          <p:cNvPr id="1049" name="Shape 1049"/>
          <p:cNvSpPr txBox="1"/>
          <p:nvPr/>
        </p:nvSpPr>
        <p:spPr>
          <a:xfrm>
            <a:off x="6772275" y="3159125"/>
            <a:ext cx="841374" cy="1022349"/>
          </a:xfrm>
          <a:prstGeom prst="rect">
            <a:avLst/>
          </a:prstGeom>
          <a:noFill/>
          <a:ln cap="flat" cmpd="sng" w="9525">
            <a:solidFill>
              <a:schemeClr val="dk1"/>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50" name="Shape 1050"/>
          <p:cNvSpPr txBox="1"/>
          <p:nvPr/>
        </p:nvSpPr>
        <p:spPr>
          <a:xfrm>
            <a:off x="6403975" y="4295775"/>
            <a:ext cx="1700212"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Extended time SAT over ACT!</a:t>
            </a:r>
          </a:p>
        </p:txBody>
      </p:sp>
      <p:sp>
        <p:nvSpPr>
          <p:cNvPr id="1051" name="Shape 1051"/>
          <p:cNvSpPr txBox="1"/>
          <p:nvPr/>
        </p:nvSpPr>
        <p:spPr>
          <a:xfrm>
            <a:off x="1387475" y="5233987"/>
            <a:ext cx="6489699" cy="831850"/>
          </a:xfrm>
          <a:prstGeom prst="rect">
            <a:avLst/>
          </a:prstGeom>
          <a:gradFill>
            <a:gsLst>
              <a:gs pos="0">
                <a:srgbClr val="E5EEFF"/>
              </a:gs>
              <a:gs pos="65000">
                <a:srgbClr val="BFD5FF"/>
              </a:gs>
              <a:gs pos="100000">
                <a:srgbClr val="A3C4FF"/>
              </a:gs>
            </a:gsLst>
            <a:lin ang="5400000" scaled="0"/>
          </a:gradFill>
          <a:ln cap="flat" cmpd="sng" w="9525">
            <a:solidFill>
              <a:srgbClr val="4A7EBB"/>
            </a:solidFill>
            <a:prstDash val="solid"/>
            <a:miter/>
            <a:headEnd len="med" w="med" type="none"/>
            <a:tailEnd len="med" w="med" type="none"/>
          </a:ln>
          <a:effectLst>
            <a:outerShdw blurRad="63500" dir="5400000" dist="20000">
              <a:srgbClr val="808080">
                <a:alpha val="37647"/>
              </a:srgbClr>
            </a:outerShdw>
          </a:effectLst>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Many of our students prefer the SAT, merely on the merits of its more forgiving timing.</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5" name="Shape 1055"/>
        <p:cNvGrpSpPr/>
        <p:nvPr/>
      </p:nvGrpSpPr>
      <p:grpSpPr>
        <a:xfrm>
          <a:off x="0" y="0"/>
          <a:ext cx="0" cy="0"/>
          <a:chOff x="0" y="0"/>
          <a:chExt cx="0" cy="0"/>
        </a:xfrm>
      </p:grpSpPr>
      <p:sp>
        <p:nvSpPr>
          <p:cNvPr id="1056" name="Shape 1056"/>
          <p:cNvSpPr txBox="1"/>
          <p:nvPr>
            <p:ph type="title"/>
          </p:nvPr>
        </p:nvSpPr>
        <p:spPr>
          <a:xfrm>
            <a:off x="433387" y="1011237"/>
            <a:ext cx="8229600" cy="6540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rme"/>
              <a:buNone/>
            </a:pPr>
            <a:r>
              <a:rPr b="0" i="0" lang="en-US" sz="1900" u="none" cap="none" strike="noStrike">
                <a:solidFill>
                  <a:schemeClr val="dk1"/>
                </a:solidFill>
                <a:latin typeface="Carme"/>
                <a:ea typeface="Carme"/>
                <a:cs typeface="Carme"/>
                <a:sym typeface="Carme"/>
              </a:rPr>
              <a:t>Expect an extremely hard passage on each </a:t>
            </a:r>
            <a:r>
              <a:rPr b="1" i="0" lang="en-US" sz="1900" u="none" cap="none" strike="noStrike">
                <a:solidFill>
                  <a:schemeClr val="dk1"/>
                </a:solidFill>
                <a:latin typeface="Carme"/>
                <a:ea typeface="Carme"/>
                <a:cs typeface="Carme"/>
                <a:sym typeface="Carme"/>
              </a:rPr>
              <a:t>SAT</a:t>
            </a:r>
            <a:r>
              <a:rPr b="0" i="0" lang="en-US" sz="1900" u="none" cap="none" strike="noStrike">
                <a:solidFill>
                  <a:schemeClr val="dk1"/>
                </a:solidFill>
                <a:latin typeface="Carme"/>
                <a:ea typeface="Carme"/>
                <a:cs typeface="Carme"/>
                <a:sym typeface="Carme"/>
              </a:rPr>
              <a:t> test, less so for the ACT</a:t>
            </a:r>
          </a:p>
        </p:txBody>
      </p:sp>
      <p:grpSp>
        <p:nvGrpSpPr>
          <p:cNvPr id="1057" name="Shape 1057"/>
          <p:cNvGrpSpPr/>
          <p:nvPr/>
        </p:nvGrpSpPr>
        <p:grpSpPr>
          <a:xfrm>
            <a:off x="-19050" y="5724525"/>
            <a:ext cx="9139236" cy="792162"/>
            <a:chOff x="-19050" y="5724525"/>
            <a:chExt cx="9139236" cy="792162"/>
          </a:xfrm>
        </p:grpSpPr>
        <p:pic>
          <p:nvPicPr>
            <p:cNvPr id="1058" name="Shape 1058"/>
            <p:cNvPicPr preferRelativeResize="0"/>
            <p:nvPr/>
          </p:nvPicPr>
          <p:blipFill rotWithShape="1">
            <a:blip r:embed="rId3">
              <a:alphaModFix/>
            </a:blip>
            <a:srcRect b="0" l="0" r="0" t="0"/>
            <a:stretch/>
          </p:blipFill>
          <p:spPr>
            <a:xfrm>
              <a:off x="-19050" y="5724525"/>
              <a:ext cx="9139236" cy="792162"/>
            </a:xfrm>
            <a:prstGeom prst="rect">
              <a:avLst/>
            </a:prstGeom>
            <a:noFill/>
            <a:ln>
              <a:noFill/>
            </a:ln>
          </p:spPr>
        </p:pic>
        <p:sp>
          <p:nvSpPr>
            <p:cNvPr id="1059" name="Shape 1059"/>
            <p:cNvSpPr txBox="1"/>
            <p:nvPr/>
          </p:nvSpPr>
          <p:spPr>
            <a:xfrm>
              <a:off x="227012" y="5965825"/>
              <a:ext cx="8650287"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400" u="none">
                  <a:solidFill>
                    <a:srgbClr val="000000"/>
                  </a:solidFill>
                  <a:latin typeface="Calibri"/>
                  <a:ea typeface="Calibri"/>
                  <a:cs typeface="Calibri"/>
                  <a:sym typeface="Calibri"/>
                </a:rPr>
                <a:t>Students need to be prepared for the spikes in difficulty on the SAT.  ACT is more consistent in its passage difficulty</a:t>
              </a:r>
            </a:p>
          </p:txBody>
        </p:sp>
      </p:grpSp>
      <p:sp>
        <p:nvSpPr>
          <p:cNvPr id="1060" name="Shape 1060"/>
          <p:cNvSpPr txBox="1"/>
          <p:nvPr/>
        </p:nvSpPr>
        <p:spPr>
          <a:xfrm>
            <a:off x="1616075" y="2433636"/>
            <a:ext cx="839787" cy="858836"/>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61" name="Shape 1061"/>
          <p:cNvSpPr txBox="1"/>
          <p:nvPr/>
        </p:nvSpPr>
        <p:spPr>
          <a:xfrm>
            <a:off x="1463675" y="3292475"/>
            <a:ext cx="1169986" cy="5222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Science </a:t>
            </a:r>
          </a:p>
          <a:p>
            <a:pPr indent="0" lvl="0" marL="0" marR="0" rtl="0" algn="ctr">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(Comparison)</a:t>
            </a:r>
          </a:p>
        </p:txBody>
      </p:sp>
      <p:sp>
        <p:nvSpPr>
          <p:cNvPr id="1062" name="Shape 1062"/>
          <p:cNvSpPr txBox="1"/>
          <p:nvPr/>
        </p:nvSpPr>
        <p:spPr>
          <a:xfrm>
            <a:off x="7772400" y="2251075"/>
            <a:ext cx="839787" cy="1082675"/>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63" name="Shape 1063"/>
          <p:cNvSpPr txBox="1"/>
          <p:nvPr/>
        </p:nvSpPr>
        <p:spPr>
          <a:xfrm>
            <a:off x="3089275" y="3421062"/>
            <a:ext cx="1050924"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Science</a:t>
            </a:r>
          </a:p>
        </p:txBody>
      </p:sp>
      <p:sp>
        <p:nvSpPr>
          <p:cNvPr id="1064" name="Shape 1064"/>
          <p:cNvSpPr txBox="1"/>
          <p:nvPr/>
        </p:nvSpPr>
        <p:spPr>
          <a:xfrm>
            <a:off x="4778375" y="1704975"/>
            <a:ext cx="776286" cy="1716086"/>
          </a:xfrm>
          <a:prstGeom prst="rect">
            <a:avLst/>
          </a:prstGeom>
          <a:solidFill>
            <a:schemeClr val="accent2"/>
          </a:soli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65" name="Shape 1065"/>
          <p:cNvSpPr txBox="1"/>
          <p:nvPr/>
        </p:nvSpPr>
        <p:spPr>
          <a:xfrm>
            <a:off x="4370387" y="3421062"/>
            <a:ext cx="1577975" cy="3079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Humanities</a:t>
            </a:r>
          </a:p>
        </p:txBody>
      </p:sp>
      <p:sp>
        <p:nvSpPr>
          <p:cNvPr id="1066" name="Shape 1066"/>
          <p:cNvSpPr txBox="1"/>
          <p:nvPr/>
        </p:nvSpPr>
        <p:spPr>
          <a:xfrm>
            <a:off x="6281737" y="2028825"/>
            <a:ext cx="839787" cy="1304924"/>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67" name="Shape 1067"/>
          <p:cNvSpPr txBox="1"/>
          <p:nvPr/>
        </p:nvSpPr>
        <p:spPr>
          <a:xfrm>
            <a:off x="6029325" y="3421062"/>
            <a:ext cx="1455737"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Narrative Fiction</a:t>
            </a:r>
          </a:p>
        </p:txBody>
      </p:sp>
      <p:sp>
        <p:nvSpPr>
          <p:cNvPr id="1068" name="Shape 1068"/>
          <p:cNvSpPr txBox="1"/>
          <p:nvPr/>
        </p:nvSpPr>
        <p:spPr>
          <a:xfrm>
            <a:off x="7667625" y="3416300"/>
            <a:ext cx="1003300" cy="3063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Humanities</a:t>
            </a:r>
          </a:p>
        </p:txBody>
      </p:sp>
      <p:sp>
        <p:nvSpPr>
          <p:cNvPr id="1069" name="Shape 1069"/>
          <p:cNvSpPr txBox="1"/>
          <p:nvPr/>
        </p:nvSpPr>
        <p:spPr>
          <a:xfrm>
            <a:off x="3252786" y="2433636"/>
            <a:ext cx="839787" cy="900111"/>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70" name="Shape 1070"/>
          <p:cNvSpPr txBox="1"/>
          <p:nvPr/>
        </p:nvSpPr>
        <p:spPr>
          <a:xfrm>
            <a:off x="7667625" y="4197350"/>
            <a:ext cx="833436" cy="900111"/>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71" name="Shape 1071"/>
          <p:cNvSpPr txBox="1"/>
          <p:nvPr/>
        </p:nvSpPr>
        <p:spPr>
          <a:xfrm>
            <a:off x="4852987" y="4287837"/>
            <a:ext cx="835025" cy="809624"/>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72" name="Shape 1072"/>
          <p:cNvSpPr txBox="1"/>
          <p:nvPr/>
        </p:nvSpPr>
        <p:spPr>
          <a:xfrm>
            <a:off x="3252786" y="4076700"/>
            <a:ext cx="835025" cy="1020762"/>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73" name="Shape 1073"/>
          <p:cNvSpPr txBox="1"/>
          <p:nvPr/>
        </p:nvSpPr>
        <p:spPr>
          <a:xfrm>
            <a:off x="6286500" y="4197350"/>
            <a:ext cx="835025" cy="900111"/>
          </a:xfrm>
          <a:prstGeom prst="rect">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sp>
        <p:nvSpPr>
          <p:cNvPr id="1074" name="Shape 1074"/>
          <p:cNvSpPr txBox="1"/>
          <p:nvPr/>
        </p:nvSpPr>
        <p:spPr>
          <a:xfrm>
            <a:off x="6240462" y="5199062"/>
            <a:ext cx="1377950"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Prose Fiction</a:t>
            </a:r>
          </a:p>
        </p:txBody>
      </p:sp>
      <p:sp>
        <p:nvSpPr>
          <p:cNvPr id="1075" name="Shape 1075"/>
          <p:cNvSpPr txBox="1"/>
          <p:nvPr/>
        </p:nvSpPr>
        <p:spPr>
          <a:xfrm>
            <a:off x="7537450" y="5097462"/>
            <a:ext cx="1476375" cy="523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Social Science</a:t>
            </a:r>
          </a:p>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(Comparison)</a:t>
            </a:r>
          </a:p>
        </p:txBody>
      </p:sp>
      <p:sp>
        <p:nvSpPr>
          <p:cNvPr id="1076" name="Shape 1076"/>
          <p:cNvSpPr txBox="1"/>
          <p:nvPr/>
        </p:nvSpPr>
        <p:spPr>
          <a:xfrm>
            <a:off x="4645025" y="5160962"/>
            <a:ext cx="1684336"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Natural Science</a:t>
            </a:r>
          </a:p>
        </p:txBody>
      </p:sp>
      <p:sp>
        <p:nvSpPr>
          <p:cNvPr id="1077" name="Shape 1077"/>
          <p:cNvSpPr txBox="1"/>
          <p:nvPr/>
        </p:nvSpPr>
        <p:spPr>
          <a:xfrm>
            <a:off x="2949575" y="5172075"/>
            <a:ext cx="1420811" cy="3063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400" u="none">
                <a:solidFill>
                  <a:schemeClr val="dk1"/>
                </a:solidFill>
                <a:latin typeface="Calibri"/>
                <a:ea typeface="Calibri"/>
                <a:cs typeface="Calibri"/>
                <a:sym typeface="Calibri"/>
              </a:rPr>
              <a:t>Humanities</a:t>
            </a:r>
          </a:p>
        </p:txBody>
      </p:sp>
      <p:pic>
        <p:nvPicPr>
          <p:cNvPr descr="http://www.ncphoofbeat.org/wp-content/uploads/2016/01/act_logo-1.jpg" id="1078" name="Shape 1078"/>
          <p:cNvPicPr preferRelativeResize="0"/>
          <p:nvPr/>
        </p:nvPicPr>
        <p:blipFill rotWithShape="1">
          <a:blip r:embed="rId4">
            <a:alphaModFix/>
          </a:blip>
          <a:srcRect b="0" l="0" r="0" t="0"/>
          <a:stretch/>
        </p:blipFill>
        <p:spPr>
          <a:xfrm>
            <a:off x="314325" y="4076700"/>
            <a:ext cx="912811" cy="403225"/>
          </a:xfrm>
          <a:prstGeom prst="rect">
            <a:avLst/>
          </a:prstGeom>
          <a:noFill/>
          <a:ln cap="flat" cmpd="sng" w="9525">
            <a:solidFill>
              <a:srgbClr val="FF0000"/>
            </a:solidFill>
            <a:prstDash val="solid"/>
            <a:miter/>
            <a:headEnd len="med" w="med" type="none"/>
            <a:tailEnd len="med" w="med" type="none"/>
          </a:ln>
        </p:spPr>
      </p:pic>
      <p:pic>
        <p:nvPicPr>
          <p:cNvPr descr="http://www.wfisd.net/cms/lib/TX01000557/Centricity/Domain/1755/sat_logo.jpg" id="1079" name="Shape 1079"/>
          <p:cNvPicPr preferRelativeResize="0"/>
          <p:nvPr/>
        </p:nvPicPr>
        <p:blipFill rotWithShape="1">
          <a:blip r:embed="rId5">
            <a:alphaModFix/>
          </a:blip>
          <a:srcRect b="0" l="0" r="0" t="0"/>
          <a:stretch/>
        </p:blipFill>
        <p:spPr>
          <a:xfrm>
            <a:off x="314325" y="2014536"/>
            <a:ext cx="1041400" cy="406399"/>
          </a:xfrm>
          <a:prstGeom prst="rect">
            <a:avLst/>
          </a:prstGeom>
          <a:noFill/>
          <a:ln>
            <a:noFill/>
          </a:ln>
        </p:spPr>
      </p:pic>
      <p:cxnSp>
        <p:nvCxnSpPr>
          <p:cNvPr id="1080" name="Shape 1080"/>
          <p:cNvCxnSpPr/>
          <p:nvPr/>
        </p:nvCxnSpPr>
        <p:spPr>
          <a:xfrm>
            <a:off x="23811" y="3841750"/>
            <a:ext cx="9120187"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
        <p:nvSpPr>
          <p:cNvPr id="1081" name="Shape 1081"/>
          <p:cNvSpPr txBox="1"/>
          <p:nvPr/>
        </p:nvSpPr>
        <p:spPr>
          <a:xfrm>
            <a:off x="4645025" y="1743075"/>
            <a:ext cx="1050924" cy="369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Tough!</a:t>
            </a:r>
          </a:p>
        </p:txBody>
      </p:sp>
      <p:cxnSp>
        <p:nvCxnSpPr>
          <p:cNvPr id="1082" name="Shape 1082"/>
          <p:cNvCxnSpPr/>
          <p:nvPr/>
        </p:nvCxnSpPr>
        <p:spPr>
          <a:xfrm>
            <a:off x="1616075" y="2863850"/>
            <a:ext cx="839787"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cxnSp>
        <p:nvCxnSpPr>
          <p:cNvPr id="1083" name="Shape 1083"/>
          <p:cNvCxnSpPr/>
          <p:nvPr/>
        </p:nvCxnSpPr>
        <p:spPr>
          <a:xfrm>
            <a:off x="7667625" y="4724400"/>
            <a:ext cx="838199" cy="0"/>
          </a:xfrm>
          <a:prstGeom prst="straightConnector1">
            <a:avLst/>
          </a:prstGeom>
          <a:noFill/>
          <a:ln cap="flat" cmpd="sng" w="25400">
            <a:solidFill>
              <a:schemeClr val="accent1"/>
            </a:solidFill>
            <a:prstDash val="solid"/>
            <a:miter/>
            <a:headEnd len="med" w="med" type="none"/>
            <a:tailEnd len="med" w="med" type="none"/>
          </a:ln>
          <a:effectLst>
            <a:outerShdw blurRad="63500" dir="5400000" dist="20000">
              <a:srgbClr val="808080">
                <a:alpha val="37647"/>
              </a:srgbClr>
            </a:outerShdw>
          </a:effectLst>
        </p:spPr>
      </p:cxn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7" name="Shape 1087"/>
        <p:cNvGrpSpPr/>
        <p:nvPr/>
      </p:nvGrpSpPr>
      <p:grpSpPr>
        <a:xfrm>
          <a:off x="0" y="0"/>
          <a:ext cx="0" cy="0"/>
          <a:chOff x="0" y="0"/>
          <a:chExt cx="0" cy="0"/>
        </a:xfrm>
      </p:grpSpPr>
      <p:sp>
        <p:nvSpPr>
          <p:cNvPr id="1088" name="Shape 108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SAT Reading is also really long!</a:t>
            </a:r>
          </a:p>
        </p:txBody>
      </p:sp>
      <p:sp>
        <p:nvSpPr>
          <p:cNvPr id="1089" name="Shape 1089"/>
          <p:cNvSpPr txBox="1"/>
          <p:nvPr/>
        </p:nvSpPr>
        <p:spPr>
          <a:xfrm>
            <a:off x="692150" y="2835275"/>
            <a:ext cx="2038349" cy="971550"/>
          </a:xfrm>
          <a:prstGeom prst="rect">
            <a:avLst/>
          </a:prstGeom>
          <a:gradFill>
            <a:gsLst>
              <a:gs pos="0">
                <a:srgbClr val="FF9A99"/>
              </a:gs>
              <a:gs pos="100000">
                <a:srgbClr val="D1403C"/>
              </a:gs>
            </a:gsLst>
            <a:lin ang="5400000" scaled="0"/>
          </a:gradFill>
          <a:ln cap="flat" cmpd="sng" w="9525">
            <a:solidFill>
              <a:srgbClr val="BE4B48"/>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Reading</a:t>
            </a:r>
          </a:p>
        </p:txBody>
      </p:sp>
      <p:sp>
        <p:nvSpPr>
          <p:cNvPr id="1090" name="Shape 1090"/>
          <p:cNvSpPr txBox="1"/>
          <p:nvPr/>
        </p:nvSpPr>
        <p:spPr>
          <a:xfrm>
            <a:off x="3054350" y="3092450"/>
            <a:ext cx="1366836"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2000" u="none">
                <a:solidFill>
                  <a:schemeClr val="dk1"/>
                </a:solidFill>
                <a:latin typeface="Calibri"/>
                <a:ea typeface="Calibri"/>
                <a:cs typeface="Calibri"/>
                <a:sym typeface="Calibri"/>
              </a:rPr>
              <a:t>65 minutes</a:t>
            </a:r>
          </a:p>
        </p:txBody>
      </p:sp>
      <p:sp>
        <p:nvSpPr>
          <p:cNvPr id="1091" name="Shape 1091"/>
          <p:cNvSpPr txBox="1"/>
          <p:nvPr/>
        </p:nvSpPr>
        <p:spPr>
          <a:xfrm>
            <a:off x="5588000" y="2374900"/>
            <a:ext cx="3098800" cy="3382961"/>
          </a:xfrm>
          <a:prstGeom prst="rect">
            <a:avLst/>
          </a:prstGeom>
          <a:solidFill>
            <a:schemeClr val="lt1"/>
          </a:solidFill>
          <a:ln cap="flat" cmpd="sng" w="25400">
            <a:solidFill>
              <a:schemeClr val="accen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400" u="none">
                <a:solidFill>
                  <a:srgbClr val="000000"/>
                </a:solidFill>
                <a:latin typeface="Calibri"/>
                <a:ea typeface="Calibri"/>
                <a:cs typeface="Calibri"/>
                <a:sym typeface="Calibri"/>
              </a:rPr>
              <a:t>Some students have complained about the challenge of staying focused on a reading task for over an hour without a break:  mental endurance now trumps speed on the SAT.</a:t>
            </a:r>
          </a:p>
        </p:txBody>
      </p:sp>
      <p:sp>
        <p:nvSpPr>
          <p:cNvPr id="1092" name="Shape 1092"/>
          <p:cNvSpPr/>
          <p:nvPr/>
        </p:nvSpPr>
        <p:spPr>
          <a:xfrm rot="5400000">
            <a:off x="4030661" y="3165475"/>
            <a:ext cx="1982787" cy="509586"/>
          </a:xfrm>
          <a:prstGeom prst="triangle">
            <a:avLst>
              <a:gd fmla="val 50000" name="adj"/>
            </a:avLst>
          </a:prstGeom>
          <a:gradFill>
            <a:gsLst>
              <a:gs pos="0">
                <a:srgbClr val="9BC1FF"/>
              </a:gs>
              <a:gs pos="100000">
                <a:srgbClr val="3F80CD"/>
              </a:gs>
            </a:gsLst>
            <a:lin ang="5400000" scaled="0"/>
          </a:gradFill>
          <a:ln cap="flat" cmpd="sng" w="9525">
            <a:solidFill>
              <a:srgbClr val="4A7EBB"/>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descr="http://www.ncphoofbeat.org/wp-content/uploads/2016/01/act_logo-1.jpg" id="1093" name="Shape 1093"/>
          <p:cNvPicPr preferRelativeResize="0"/>
          <p:nvPr/>
        </p:nvPicPr>
        <p:blipFill rotWithShape="1">
          <a:blip r:embed="rId3">
            <a:alphaModFix/>
          </a:blip>
          <a:srcRect b="0" l="0" r="0" t="0"/>
          <a:stretch/>
        </p:blipFill>
        <p:spPr>
          <a:xfrm>
            <a:off x="1319212" y="4584700"/>
            <a:ext cx="912811" cy="403225"/>
          </a:xfrm>
          <a:prstGeom prst="rect">
            <a:avLst/>
          </a:prstGeom>
          <a:noFill/>
          <a:ln cap="flat" cmpd="sng" w="9525">
            <a:solidFill>
              <a:srgbClr val="FF0000"/>
            </a:solidFill>
            <a:prstDash val="solid"/>
            <a:miter/>
            <a:headEnd len="med" w="med" type="none"/>
            <a:tailEnd len="med" w="med" type="none"/>
          </a:ln>
        </p:spPr>
      </p:pic>
      <p:pic>
        <p:nvPicPr>
          <p:cNvPr descr="http://www.wfisd.net/cms/lib/TX01000557/Centricity/Domain/1755/sat_logo.jpg" id="1094" name="Shape 1094"/>
          <p:cNvPicPr preferRelativeResize="0"/>
          <p:nvPr/>
        </p:nvPicPr>
        <p:blipFill rotWithShape="1">
          <a:blip r:embed="rId4">
            <a:alphaModFix/>
          </a:blip>
          <a:srcRect b="0" l="0" r="0" t="0"/>
          <a:stretch/>
        </p:blipFill>
        <p:spPr>
          <a:xfrm>
            <a:off x="1190625" y="2212975"/>
            <a:ext cx="1041400" cy="406399"/>
          </a:xfrm>
          <a:prstGeom prst="rect">
            <a:avLst/>
          </a:prstGeom>
          <a:noFill/>
          <a:ln>
            <a:noFill/>
          </a:ln>
        </p:spPr>
      </p:pic>
      <p:sp>
        <p:nvSpPr>
          <p:cNvPr id="1095" name="Shape 1095"/>
          <p:cNvSpPr txBox="1"/>
          <p:nvPr/>
        </p:nvSpPr>
        <p:spPr>
          <a:xfrm>
            <a:off x="692150" y="5243512"/>
            <a:ext cx="2038349" cy="514350"/>
          </a:xfrm>
          <a:prstGeom prst="rect">
            <a:avLst/>
          </a:prstGeom>
          <a:gradFill>
            <a:gsLst>
              <a:gs pos="0">
                <a:srgbClr val="FF9A99"/>
              </a:gs>
              <a:gs pos="100000">
                <a:srgbClr val="D1403C"/>
              </a:gs>
            </a:gsLst>
            <a:lin ang="5400000" scaled="0"/>
          </a:gradFill>
          <a:ln cap="flat" cmpd="sng" w="9525">
            <a:solidFill>
              <a:srgbClr val="BE4B48"/>
            </a:solidFill>
            <a:prstDash val="solid"/>
            <a:miter/>
            <a:headEnd len="med" w="med" type="none"/>
            <a:tailEnd len="med" w="med" type="none"/>
          </a:ln>
          <a:effectLst>
            <a:outerShdw blurRad="63500" dir="5400000" dist="23000">
              <a:srgbClr val="808080">
                <a:alpha val="34901"/>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0" i="0" lang="en-US" sz="1800" u="none">
                <a:solidFill>
                  <a:srgbClr val="FFFFFF"/>
                </a:solidFill>
                <a:latin typeface="Calibri"/>
                <a:ea typeface="Calibri"/>
                <a:cs typeface="Calibri"/>
                <a:sym typeface="Calibri"/>
              </a:rPr>
              <a:t>Reading</a:t>
            </a:r>
          </a:p>
        </p:txBody>
      </p:sp>
      <p:sp>
        <p:nvSpPr>
          <p:cNvPr id="1096" name="Shape 1096"/>
          <p:cNvSpPr txBox="1"/>
          <p:nvPr/>
        </p:nvSpPr>
        <p:spPr>
          <a:xfrm>
            <a:off x="3054350" y="5357812"/>
            <a:ext cx="1366836" cy="400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000" u="none">
                <a:solidFill>
                  <a:schemeClr val="dk1"/>
                </a:solidFill>
                <a:latin typeface="Calibri"/>
                <a:ea typeface="Calibri"/>
                <a:cs typeface="Calibri"/>
                <a:sym typeface="Calibri"/>
              </a:rPr>
              <a:t>35 minutes</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0" name="Shape 1100"/>
        <p:cNvGrpSpPr/>
        <p:nvPr/>
      </p:nvGrpSpPr>
      <p:grpSpPr>
        <a:xfrm>
          <a:off x="0" y="0"/>
          <a:ext cx="0" cy="0"/>
          <a:chOff x="0" y="0"/>
          <a:chExt cx="0" cy="0"/>
        </a:xfrm>
      </p:grpSpPr>
      <p:sp>
        <p:nvSpPr>
          <p:cNvPr id="1101" name="Shape 1101"/>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A tale of two visions of math</a:t>
            </a:r>
          </a:p>
        </p:txBody>
      </p:sp>
      <p:grpSp>
        <p:nvGrpSpPr>
          <p:cNvPr id="1102" name="Shape 1102"/>
          <p:cNvGrpSpPr/>
          <p:nvPr/>
        </p:nvGrpSpPr>
        <p:grpSpPr>
          <a:xfrm>
            <a:off x="219075" y="4754562"/>
            <a:ext cx="8448675" cy="1738311"/>
            <a:chOff x="219075" y="4754562"/>
            <a:chExt cx="8448675" cy="1738311"/>
          </a:xfrm>
        </p:grpSpPr>
        <p:pic>
          <p:nvPicPr>
            <p:cNvPr id="1103" name="Shape 1103"/>
            <p:cNvPicPr preferRelativeResize="0"/>
            <p:nvPr/>
          </p:nvPicPr>
          <p:blipFill rotWithShape="1">
            <a:blip r:embed="rId3">
              <a:alphaModFix/>
            </a:blip>
            <a:srcRect b="0" l="0" r="0" t="0"/>
            <a:stretch/>
          </p:blipFill>
          <p:spPr>
            <a:xfrm>
              <a:off x="219075" y="4754562"/>
              <a:ext cx="8448675" cy="1738311"/>
            </a:xfrm>
            <a:prstGeom prst="rect">
              <a:avLst/>
            </a:prstGeom>
            <a:noFill/>
            <a:ln>
              <a:noFill/>
            </a:ln>
          </p:spPr>
        </p:pic>
        <p:sp>
          <p:nvSpPr>
            <p:cNvPr id="1104" name="Shape 1104"/>
            <p:cNvSpPr txBox="1"/>
            <p:nvPr/>
          </p:nvSpPr>
          <p:spPr>
            <a:xfrm>
              <a:off x="461962" y="4999037"/>
              <a:ext cx="7961312" cy="12477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500" u="none">
                  <a:solidFill>
                    <a:srgbClr val="000000"/>
                  </a:solidFill>
                  <a:latin typeface="Calibri"/>
                  <a:ea typeface="Calibri"/>
                  <a:cs typeface="Calibri"/>
                  <a:sym typeface="Calibri"/>
                </a:rPr>
                <a:t>Math is the area of greatest divergence. SAT is limiting its focus, emphasizing Common Core skills, while the ACT is expanding its reach into ever harder content</a:t>
              </a:r>
            </a:p>
          </p:txBody>
        </p:sp>
      </p:grpSp>
      <p:pic>
        <p:nvPicPr>
          <p:cNvPr id="1105" name="Shape 1105"/>
          <p:cNvPicPr preferRelativeResize="0"/>
          <p:nvPr>
            <p:ph idx="1" type="body"/>
          </p:nvPr>
        </p:nvPicPr>
        <p:blipFill rotWithShape="1">
          <a:blip r:embed="rId4">
            <a:alphaModFix/>
          </a:blip>
          <a:srcRect b="0" l="0" r="0" t="0"/>
          <a:stretch/>
        </p:blipFill>
        <p:spPr>
          <a:xfrm>
            <a:off x="1971675" y="1822450"/>
            <a:ext cx="5297486" cy="2914649"/>
          </a:xfrm>
          <a:prstGeom prst="rect">
            <a:avLst/>
          </a:prstGeom>
          <a:noFill/>
          <a:ln>
            <a:noFill/>
          </a:ln>
        </p:spPr>
      </p:pic>
      <p:pic>
        <p:nvPicPr>
          <p:cNvPr id="1106" name="Shape 1106"/>
          <p:cNvPicPr preferRelativeResize="0"/>
          <p:nvPr/>
        </p:nvPicPr>
        <p:blipFill rotWithShape="1">
          <a:blip r:embed="rId5">
            <a:alphaModFix/>
          </a:blip>
          <a:srcRect b="0" l="0" r="0" t="0"/>
          <a:stretch/>
        </p:blipFill>
        <p:spPr>
          <a:xfrm>
            <a:off x="5368925" y="3911600"/>
            <a:ext cx="1155700" cy="585786"/>
          </a:xfrm>
          <a:prstGeom prst="rect">
            <a:avLst/>
          </a:prstGeom>
          <a:noFill/>
          <a:ln>
            <a:noFill/>
          </a:ln>
        </p:spPr>
      </p:pic>
      <p:pic>
        <p:nvPicPr>
          <p:cNvPr id="1107" name="Shape 1107"/>
          <p:cNvPicPr preferRelativeResize="0"/>
          <p:nvPr/>
        </p:nvPicPr>
        <p:blipFill rotWithShape="1">
          <a:blip r:embed="rId6">
            <a:alphaModFix/>
          </a:blip>
          <a:srcRect b="0" l="0" r="0" t="0"/>
          <a:stretch/>
        </p:blipFill>
        <p:spPr>
          <a:xfrm>
            <a:off x="2439986" y="3971925"/>
            <a:ext cx="1347786" cy="525462"/>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1" name="Shape 1111"/>
        <p:cNvGrpSpPr/>
        <p:nvPr/>
      </p:nvGrpSpPr>
      <p:grpSpPr>
        <a:xfrm>
          <a:off x="0" y="0"/>
          <a:ext cx="0" cy="0"/>
          <a:chOff x="0" y="0"/>
          <a:chExt cx="0" cy="0"/>
        </a:xfrm>
      </p:grpSpPr>
      <p:sp>
        <p:nvSpPr>
          <p:cNvPr id="1112" name="Shape 1112"/>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2700" u="none" cap="none" strike="noStrike">
                <a:solidFill>
                  <a:schemeClr val="dk1"/>
                </a:solidFill>
                <a:latin typeface="Carme"/>
                <a:ea typeface="Carme"/>
                <a:cs typeface="Carme"/>
                <a:sym typeface="Carme"/>
              </a:rPr>
              <a:t>SAT math emphasizes conceptual understanding</a:t>
            </a:r>
          </a:p>
        </p:txBody>
      </p:sp>
      <p:sp>
        <p:nvSpPr>
          <p:cNvPr id="1113" name="Shape 1113"/>
          <p:cNvSpPr txBox="1"/>
          <p:nvPr>
            <p:ph idx="1" type="body"/>
          </p:nvPr>
        </p:nvSpPr>
        <p:spPr>
          <a:xfrm>
            <a:off x="457200" y="18335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Interpreting trumps solving.</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Understanding how to build and manipulate functions and equations.</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It’s more of an applied math test, gauging fluency and understanding, rather than systematic solving.</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No more immediate roadmap to an answer, students must be more discriminating and find a path to an answer.</a:t>
            </a:r>
          </a:p>
          <a:p>
            <a:pPr indent="-342900" lvl="0" marL="342900" marR="0" rtl="0" algn="l">
              <a:lnSpc>
                <a:spcPct val="100000"/>
              </a:lnSpc>
              <a:spcBef>
                <a:spcPts val="500"/>
              </a:spcBef>
              <a:spcAft>
                <a:spcPts val="0"/>
              </a:spcAft>
              <a:buClr>
                <a:schemeClr val="dk1"/>
              </a:buClr>
              <a:buSzPct val="100000"/>
              <a:buFont typeface="Arial"/>
              <a:buChar char="•"/>
            </a:pPr>
            <a:r>
              <a:rPr b="0" i="0" lang="en-US" sz="2500" u="none">
                <a:solidFill>
                  <a:schemeClr val="dk1"/>
                </a:solidFill>
                <a:latin typeface="Carme"/>
                <a:ea typeface="Carme"/>
                <a:cs typeface="Carme"/>
                <a:sym typeface="Carme"/>
              </a:rPr>
              <a:t>Overlapping content with fewer items assessing a solitary concept.</a:t>
            </a:r>
          </a:p>
          <a:p>
            <a:pPr indent="-342900" lvl="0" marL="342900" marR="0" rtl="0" algn="l">
              <a:spcBef>
                <a:spcPts val="500"/>
              </a:spcBef>
              <a:spcAft>
                <a:spcPts val="0"/>
              </a:spcAft>
              <a:buClr>
                <a:schemeClr val="dk1"/>
              </a:buClr>
              <a:buSzPct val="100000"/>
              <a:buFont typeface="Arial"/>
              <a:buNone/>
            </a:pPr>
            <a:r>
              <a:t/>
            </a:r>
            <a:endParaRPr b="0" i="0" sz="2500" u="none">
              <a:solidFill>
                <a:schemeClr val="dk1"/>
              </a:solidFill>
              <a:latin typeface="Carme"/>
              <a:ea typeface="Carme"/>
              <a:cs typeface="Carme"/>
              <a:sym typeface="Carme"/>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7" name="Shape 1117"/>
        <p:cNvGrpSpPr/>
        <p:nvPr/>
      </p:nvGrpSpPr>
      <p:grpSpPr>
        <a:xfrm>
          <a:off x="0" y="0"/>
          <a:ext cx="0" cy="0"/>
          <a:chOff x="0" y="0"/>
          <a:chExt cx="0" cy="0"/>
        </a:xfrm>
      </p:grpSpPr>
      <p:sp>
        <p:nvSpPr>
          <p:cNvPr id="1118" name="Shape 1118"/>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500" u="none" cap="none" strike="noStrike">
                <a:solidFill>
                  <a:schemeClr val="dk1"/>
                </a:solidFill>
                <a:latin typeface="Carme"/>
                <a:ea typeface="Carme"/>
                <a:cs typeface="Carme"/>
                <a:sym typeface="Carme"/>
              </a:rPr>
              <a:t>ACT Math</a:t>
            </a:r>
          </a:p>
        </p:txBody>
      </p:sp>
      <p:sp>
        <p:nvSpPr>
          <p:cNvPr id="1119" name="Shape 1119"/>
          <p:cNvSpPr txBox="1"/>
          <p:nvPr>
            <p:ph idx="1" type="body"/>
          </p:nvPr>
        </p:nvSpPr>
        <p:spPr>
          <a:xfrm>
            <a:off x="457200" y="1782761"/>
            <a:ext cx="8229600" cy="45735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Is more straightforward</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Is more heuristic based: see this type of problem, follow this rule to solve it</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Puts a greater focus on geometry</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Tends to test math concepts in isolation</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Allows a student to always use a calculator</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a:solidFill>
                  <a:schemeClr val="dk1"/>
                </a:solidFill>
                <a:latin typeface="Carme"/>
                <a:ea typeface="Carme"/>
                <a:cs typeface="Carme"/>
                <a:sym typeface="Carme"/>
              </a:rPr>
              <a:t>Pulls from a broader range of topics</a:t>
            </a:r>
          </a:p>
          <a:p>
            <a:pPr indent="-342900" lvl="0" marL="342900" marR="0" rtl="0" algn="l">
              <a:spcBef>
                <a:spcPts val="560"/>
              </a:spcBef>
              <a:spcAft>
                <a:spcPts val="0"/>
              </a:spcAft>
              <a:buClr>
                <a:schemeClr val="dk1"/>
              </a:buClr>
              <a:buSzPct val="100000"/>
              <a:buFont typeface="Arial"/>
              <a:buNone/>
            </a:pPr>
            <a:r>
              <a:t/>
            </a:r>
            <a:endParaRPr b="0" i="0" sz="2800" u="none">
              <a:solidFill>
                <a:schemeClr val="dk1"/>
              </a:solidFill>
              <a:latin typeface="Carme"/>
              <a:ea typeface="Carme"/>
              <a:cs typeface="Carme"/>
              <a:sym typeface="Carme"/>
            </a:endParaRPr>
          </a:p>
        </p:txBody>
      </p:sp>
      <p:pic>
        <p:nvPicPr>
          <p:cNvPr descr="http://www.ncphoofbeat.org/wp-content/uploads/2016/01/act_logo-1.jpg" id="1120" name="Shape 1120"/>
          <p:cNvPicPr preferRelativeResize="0"/>
          <p:nvPr/>
        </p:nvPicPr>
        <p:blipFill rotWithShape="1">
          <a:blip r:embed="rId3">
            <a:alphaModFix/>
          </a:blip>
          <a:srcRect b="0" l="0" r="0" t="0"/>
          <a:stretch/>
        </p:blipFill>
        <p:spPr>
          <a:xfrm>
            <a:off x="3470275" y="5411787"/>
            <a:ext cx="2189161" cy="965199"/>
          </a:xfrm>
          <a:prstGeom prst="rect">
            <a:avLst/>
          </a:prstGeom>
          <a:noFill/>
          <a:ln cap="flat" cmpd="sng" w="9525">
            <a:solidFill>
              <a:srgbClr val="FF0000"/>
            </a:solidFill>
            <a:prstDash val="solid"/>
            <a:miter/>
            <a:headEnd len="med" w="med" type="none"/>
            <a:tailEnd len="med" w="med" type="none"/>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4" name="Shape 1124"/>
        <p:cNvGrpSpPr/>
        <p:nvPr/>
      </p:nvGrpSpPr>
      <p:grpSpPr>
        <a:xfrm>
          <a:off x="0" y="0"/>
          <a:ext cx="0" cy="0"/>
          <a:chOff x="0" y="0"/>
          <a:chExt cx="0" cy="0"/>
        </a:xfrm>
      </p:grpSpPr>
      <p:sp>
        <p:nvSpPr>
          <p:cNvPr id="1125" name="Shape 1125"/>
          <p:cNvSpPr txBox="1"/>
          <p:nvPr>
            <p:ph type="title"/>
          </p:nvPr>
        </p:nvSpPr>
        <p:spPr>
          <a:xfrm>
            <a:off x="0" y="1154112"/>
            <a:ext cx="8229600" cy="661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rme"/>
              <a:buNone/>
            </a:pPr>
            <a:r>
              <a:rPr b="0" i="0" lang="en-US" sz="3000" u="none" cap="none" strike="noStrike">
                <a:solidFill>
                  <a:schemeClr val="dk1"/>
                </a:solidFill>
                <a:latin typeface="Carme"/>
                <a:ea typeface="Carme"/>
                <a:cs typeface="Carme"/>
                <a:sym typeface="Carme"/>
              </a:rPr>
              <a:t>Comparing SAT and ACT content*</a:t>
            </a:r>
          </a:p>
        </p:txBody>
      </p:sp>
      <p:graphicFrame>
        <p:nvGraphicFramePr>
          <p:cNvPr id="1126" name="Shape 1126"/>
          <p:cNvGraphicFramePr/>
          <p:nvPr/>
        </p:nvGraphicFramePr>
        <p:xfrm>
          <a:off x="298450" y="2035175"/>
          <a:ext cx="3000000" cy="3000000"/>
        </p:xfrm>
        <a:graphic>
          <a:graphicData uri="http://schemas.openxmlformats.org/drawingml/2006/table">
            <a:tbl>
              <a:tblPr>
                <a:noFill/>
                <a:tableStyleId>{699BA59B-0292-4B79-82AD-F69A4C023946}</a:tableStyleId>
              </a:tblPr>
              <a:tblGrid>
                <a:gridCol w="1668450"/>
                <a:gridCol w="1668450"/>
                <a:gridCol w="1668450"/>
                <a:gridCol w="1716075"/>
                <a:gridCol w="1620825"/>
              </a:tblGrid>
              <a:tr h="701675">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Test</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Algebra</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Geometry</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Arithmetic/</a:t>
                      </a:r>
                    </a:p>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Data Analysis</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ct val="25000"/>
                        <a:buFont typeface="Calibri"/>
                        <a:buNone/>
                      </a:pPr>
                      <a:r>
                        <a:rPr b="1" i="0" lang="en-US" sz="2000" u="none">
                          <a:solidFill>
                            <a:srgbClr val="FFFFFF"/>
                          </a:solidFill>
                          <a:latin typeface="Calibri"/>
                          <a:ea typeface="Calibri"/>
                          <a:cs typeface="Calibri"/>
                          <a:sym typeface="Calibri"/>
                        </a:rPr>
                        <a:t>Trigonometry</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582600">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ACT</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46%</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23%</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24%</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7%</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D0D8E8"/>
                    </a:solidFill>
                  </a:tcPr>
                </a:tc>
              </a:tr>
              <a:tr h="582600">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SAT</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1" i="0" lang="en-US" sz="2000" u="none">
                          <a:solidFill>
                            <a:srgbClr val="000000"/>
                          </a:solidFill>
                          <a:latin typeface="Calibri"/>
                          <a:ea typeface="Calibri"/>
                          <a:cs typeface="Calibri"/>
                          <a:sym typeface="Calibri"/>
                        </a:rPr>
                        <a:t>62%</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1" i="0" lang="en-US" sz="2000" u="none">
                          <a:solidFill>
                            <a:srgbClr val="000000"/>
                          </a:solidFill>
                          <a:latin typeface="Calibri"/>
                          <a:ea typeface="Calibri"/>
                          <a:cs typeface="Calibri"/>
                          <a:sym typeface="Calibri"/>
                        </a:rPr>
                        <a:t>6%</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30%</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c>
                  <a:txBody>
                    <a:bodyPr>
                      <a:noAutofit/>
                    </a:bodyPr>
                    <a:lstStyle/>
                    <a:p>
                      <a:pPr indent="0" lvl="0" marL="0" marR="0" rtl="0" algn="ctr">
                        <a:lnSpc>
                          <a:spcPct val="100000"/>
                        </a:lnSpc>
                        <a:spcBef>
                          <a:spcPts val="0"/>
                        </a:spcBef>
                        <a:spcAft>
                          <a:spcPts val="0"/>
                        </a:spcAft>
                        <a:buClr>
                          <a:srgbClr val="000000"/>
                        </a:buClr>
                        <a:buSzPct val="25000"/>
                        <a:buFont typeface="Calibri"/>
                        <a:buNone/>
                      </a:pPr>
                      <a:r>
                        <a:rPr b="0" i="0" lang="en-US" sz="1800" u="none">
                          <a:solidFill>
                            <a:srgbClr val="000000"/>
                          </a:solidFill>
                          <a:latin typeface="Calibri"/>
                          <a:ea typeface="Calibri"/>
                          <a:cs typeface="Calibri"/>
                          <a:sym typeface="Calibri"/>
                        </a:rPr>
                        <a:t>2%</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9EDF4"/>
                    </a:solidFill>
                  </a:tcPr>
                </a:tc>
              </a:tr>
            </a:tbl>
          </a:graphicData>
        </a:graphic>
      </p:graphicFrame>
      <p:grpSp>
        <p:nvGrpSpPr>
          <p:cNvPr id="1127" name="Shape 1127"/>
          <p:cNvGrpSpPr/>
          <p:nvPr/>
        </p:nvGrpSpPr>
        <p:grpSpPr>
          <a:xfrm>
            <a:off x="201611" y="4370387"/>
            <a:ext cx="8686800" cy="1347786"/>
            <a:chOff x="201611" y="4370387"/>
            <a:chExt cx="8686800" cy="1347786"/>
          </a:xfrm>
        </p:grpSpPr>
        <p:pic>
          <p:nvPicPr>
            <p:cNvPr id="1128" name="Shape 1128"/>
            <p:cNvPicPr preferRelativeResize="0"/>
            <p:nvPr/>
          </p:nvPicPr>
          <p:blipFill rotWithShape="1">
            <a:blip r:embed="rId3">
              <a:alphaModFix/>
            </a:blip>
            <a:srcRect b="0" l="0" r="0" t="0"/>
            <a:stretch/>
          </p:blipFill>
          <p:spPr>
            <a:xfrm>
              <a:off x="201611" y="4370387"/>
              <a:ext cx="8686800" cy="1347786"/>
            </a:xfrm>
            <a:prstGeom prst="rect">
              <a:avLst/>
            </a:prstGeom>
            <a:noFill/>
            <a:ln>
              <a:noFill/>
            </a:ln>
          </p:spPr>
        </p:pic>
        <p:sp>
          <p:nvSpPr>
            <p:cNvPr id="1129" name="Shape 1129"/>
            <p:cNvSpPr txBox="1"/>
            <p:nvPr/>
          </p:nvSpPr>
          <p:spPr>
            <a:xfrm>
              <a:off x="446087" y="4611687"/>
              <a:ext cx="8194674" cy="8620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0" i="0" lang="en-US" sz="2500" u="none">
                  <a:solidFill>
                    <a:srgbClr val="000000"/>
                  </a:solidFill>
                  <a:latin typeface="Calibri"/>
                  <a:ea typeface="Calibri"/>
                  <a:cs typeface="Calibri"/>
                  <a:sym typeface="Calibri"/>
                </a:rPr>
                <a:t>SAT has more algebra and much less geometry. Trigonometry is mostly an afterthought. Algebra dominates the SAT.</a:t>
              </a:r>
            </a:p>
          </p:txBody>
        </p:sp>
      </p:grpSp>
      <p:sp>
        <p:nvSpPr>
          <p:cNvPr id="1130" name="Shape 1130"/>
          <p:cNvSpPr txBox="1"/>
          <p:nvPr/>
        </p:nvSpPr>
        <p:spPr>
          <a:xfrm>
            <a:off x="85725" y="6007100"/>
            <a:ext cx="6156324"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t>
            </a:r>
            <a:r>
              <a:rPr b="0" i="0" lang="en-US" sz="1400" u="none">
                <a:solidFill>
                  <a:schemeClr val="dk1"/>
                </a:solidFill>
                <a:latin typeface="Calibri"/>
                <a:ea typeface="Calibri"/>
                <a:cs typeface="Calibri"/>
                <a:sym typeface="Calibri"/>
              </a:rPr>
              <a:t>Using SAT categories, slightly different from how the ACT categorizes math items</a:t>
            </a: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