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sldIdLst>
    <p:sldId id="281" r:id="rId5"/>
    <p:sldId id="277" r:id="rId6"/>
    <p:sldId id="260" r:id="rId7"/>
    <p:sldId id="257" r:id="rId8"/>
    <p:sldId id="287" r:id="rId9"/>
    <p:sldId id="283" r:id="rId10"/>
    <p:sldId id="264" r:id="rId11"/>
    <p:sldId id="282" r:id="rId12"/>
    <p:sldId id="285" r:id="rId13"/>
    <p:sldId id="284" r:id="rId14"/>
    <p:sldId id="267"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703" autoAdjust="0"/>
  </p:normalViewPr>
  <p:slideViewPr>
    <p:cSldViewPr snapToGrid="0">
      <p:cViewPr varScale="1">
        <p:scale>
          <a:sx n="86" d="100"/>
          <a:sy n="86" d="100"/>
        </p:scale>
        <p:origin x="470" y="72"/>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a:t>Click to edit Master title style</a:t>
            </a:r>
            <a:endParaRPr lang="en-GB" dirty="0"/>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a:t>Click to edit Master title style</a:t>
            </a:r>
            <a:endParaRPr lang="en-GB" dirty="0"/>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a:t>Click to edit Master title style</a:t>
            </a:r>
            <a:endParaRPr lang="en-GB" dirty="0"/>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file:///D:\AP%20Night.m4v" TargetMode="External"/><Relationship Id="rId1" Type="http://schemas.openxmlformats.org/officeDocument/2006/relationships/slideLayout" Target="../slideLayouts/slideLayout11.xml"/><Relationship Id="rId5" Type="http://schemas.microsoft.com/office/2007/relationships/hdphoto" Target="../media/hdphoto4.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apstudent.collegeboard.org/exploreap" TargetMode="External"/><Relationship Id="rId7"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hyperlink" Target="https://www.collegeboard.org/" TargetMode="External"/><Relationship Id="rId4" Type="http://schemas.openxmlformats.org/officeDocument/2006/relationships/hyperlink" Target="https://apstudent.collegeboard.org/exploreap/for-parents" TargetMode="Externa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3.wdp"/><Relationship Id="rId7"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a16="http://schemas.microsoft.com/office/drawing/2014/main" id="{28BAA8DA-C40B-4AB9-9407-30FB70335152}"/>
              </a:ext>
            </a:extLst>
          </p:cNvPr>
          <p:cNvSpPr>
            <a:spLocks noGrp="1"/>
          </p:cNvSpPr>
          <p:nvPr>
            <p:ph type="ctrTitle"/>
          </p:nvPr>
        </p:nvSpPr>
        <p:spPr>
          <a:xfrm>
            <a:off x="7054581" y="146304"/>
            <a:ext cx="4847803" cy="5398497"/>
          </a:xfrm>
        </p:spPr>
        <p:txBody>
          <a:bodyPr/>
          <a:lstStyle/>
          <a:p>
            <a:pPr algn="ctr"/>
            <a:r>
              <a:rPr lang="en-US" sz="5400" dirty="0"/>
              <a:t>Welcome to </a:t>
            </a:r>
            <a:r>
              <a:rPr lang="en-US" sz="5400" dirty="0">
                <a:solidFill>
                  <a:srgbClr val="0070C0"/>
                </a:solidFill>
              </a:rPr>
              <a:t>Centennial H.S.</a:t>
            </a:r>
            <a:br>
              <a:rPr lang="en-US" sz="5400" dirty="0">
                <a:solidFill>
                  <a:srgbClr val="0070C0"/>
                </a:solidFill>
              </a:rPr>
            </a:br>
            <a:r>
              <a:rPr lang="en-US" sz="5400" dirty="0"/>
              <a:t>                       </a:t>
            </a:r>
            <a:br>
              <a:rPr lang="en-US" sz="5400" dirty="0"/>
            </a:br>
            <a:r>
              <a:rPr lang="en-US" dirty="0"/>
              <a:t>Overview of </a:t>
            </a:r>
            <a:br>
              <a:rPr lang="en-US" dirty="0"/>
            </a:br>
            <a:r>
              <a:rPr lang="en-US" dirty="0"/>
              <a:t>the Advanced Placement (AP) Program</a:t>
            </a:r>
            <a:br>
              <a:rPr lang="en-US" dirty="0"/>
            </a:br>
            <a:endParaRPr lang="en-GB" dirty="0"/>
          </a:p>
        </p:txBody>
      </p:sp>
      <p:sp>
        <p:nvSpPr>
          <p:cNvPr id="12" name="Subtitle 11">
            <a:extLst>
              <a:ext uri="{FF2B5EF4-FFF2-40B4-BE49-F238E27FC236}">
                <a16:creationId xmlns:a16="http://schemas.microsoft.com/office/drawing/2014/main" id="{B28A8D9C-5123-4D2B-9272-016EF90E0E50}"/>
              </a:ext>
            </a:extLst>
          </p:cNvPr>
          <p:cNvSpPr>
            <a:spLocks noGrp="1"/>
          </p:cNvSpPr>
          <p:nvPr>
            <p:ph type="subTitle" idx="1"/>
          </p:nvPr>
        </p:nvSpPr>
        <p:spPr>
          <a:xfrm>
            <a:off x="7389079" y="5392401"/>
            <a:ext cx="4178808" cy="634688"/>
          </a:xfrm>
        </p:spPr>
        <p:txBody>
          <a:bodyPr/>
          <a:lstStyle/>
          <a:p>
            <a:r>
              <a:rPr lang="en-US" dirty="0"/>
              <a:t>Monday, January 28</a:t>
            </a:r>
            <a:r>
              <a:rPr lang="en-US" baseline="30000" dirty="0"/>
              <a:t>th</a:t>
            </a:r>
            <a:r>
              <a:rPr lang="en-US" dirty="0"/>
              <a:t>, 2019</a:t>
            </a:r>
            <a:r>
              <a:rPr lang="en-GB" dirty="0"/>
              <a:t> </a:t>
            </a:r>
          </a:p>
          <a:p>
            <a:r>
              <a:rPr lang="en-GB" dirty="0"/>
              <a:t>6:00PM</a:t>
            </a:r>
            <a:endParaRPr lang="en-US" dirty="0"/>
          </a:p>
        </p:txBody>
      </p:sp>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1" name="Rectangle 30" descr="decorative element">
            <a:extLst>
              <a:ext uri="{FF2B5EF4-FFF2-40B4-BE49-F238E27FC236}">
                <a16:creationId xmlns:a16="http://schemas.microsoft.com/office/drawing/2014/main" id="{340A7491-C312-4D36-BA63-6F859CD81D66}"/>
              </a:ext>
            </a:extLst>
          </p:cNvPr>
          <p:cNvSpPr/>
          <p:nvPr/>
        </p:nvSpPr>
        <p:spPr>
          <a:xfrm>
            <a:off x="1" y="5626"/>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200939" y="251361"/>
            <a:ext cx="10206264" cy="830997"/>
          </a:xfrm>
        </p:spPr>
        <p:txBody>
          <a:bodyPr/>
          <a:lstStyle/>
          <a:p>
            <a:r>
              <a:rPr lang="en-US" sz="3200" b="1" dirty="0"/>
              <a:t>Changes in the College Board: </a:t>
            </a:r>
            <a:endParaRPr lang="en-GB" sz="3200" b="1" dirty="0"/>
          </a:p>
        </p:txBody>
      </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Slide Number Placeholder 5">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sp>
        <p:nvSpPr>
          <p:cNvPr id="87" name="Text Placeholder 86">
            <a:extLst>
              <a:ext uri="{FF2B5EF4-FFF2-40B4-BE49-F238E27FC236}">
                <a16:creationId xmlns:a16="http://schemas.microsoft.com/office/drawing/2014/main" id="{1F4C9CA2-B224-40CD-8DB2-CAE478D23611}"/>
              </a:ext>
            </a:extLst>
          </p:cNvPr>
          <p:cNvSpPr>
            <a:spLocks noGrp="1"/>
          </p:cNvSpPr>
          <p:nvPr>
            <p:ph type="body" sz="quarter" idx="11"/>
          </p:nvPr>
        </p:nvSpPr>
        <p:spPr>
          <a:xfrm>
            <a:off x="1104862" y="923827"/>
            <a:ext cx="8906456" cy="5265518"/>
          </a:xfrm>
        </p:spPr>
        <p:txBody>
          <a:bodyPr/>
          <a:lstStyle/>
          <a:p>
            <a:pPr marL="0" indent="0">
              <a:buNone/>
            </a:pPr>
            <a:r>
              <a:rPr lang="en-US" sz="1800" dirty="0"/>
              <a:t>The College Board, creators of Advanced Placement, recently announced significant changes to the AP exam ordering process, deadlines, late fees and cancellation fees that will be mandated for all schools and all students in the 2019-2020 school year.</a:t>
            </a:r>
            <a:br>
              <a:rPr lang="en-US" sz="1800" dirty="0"/>
            </a:br>
            <a:br>
              <a:rPr lang="en-US" sz="1800" dirty="0"/>
            </a:br>
            <a:r>
              <a:rPr lang="en-US" sz="1800" dirty="0"/>
              <a:t>Next year, all students will decide whether or not to take exams and order their exams by Nov 15, 2019. All students in 1st semester or yearlong AP classes who register after Nov 15, 2019, will be assessed $40.00/exam late fee. In addition, a $40.00/exam cancellation fee will be assessed for any exam order canceled after Nov 15, 2019. The ordering deadline for second semester only courses will be March 13, 2020. </a:t>
            </a:r>
          </a:p>
          <a:p>
            <a:pPr marL="0" indent="0">
              <a:buNone/>
            </a:pPr>
            <a:br>
              <a:rPr lang="en-US" sz="1800" dirty="0"/>
            </a:br>
            <a:r>
              <a:rPr lang="en-US" sz="1800" dirty="0"/>
              <a:t>It is important that all families are aware of these looming changes, especially as students begin registering for their 2019-2020 courses. We understand that these changes may cause concern for students, parents and teachers. Please keep in mind that these changes are being mandated by the College Board and were not decided by the school. </a:t>
            </a:r>
            <a:br>
              <a:rPr lang="en-US" sz="1800" dirty="0"/>
            </a:br>
            <a:br>
              <a:rPr lang="en-US" sz="1800" dirty="0"/>
            </a:br>
            <a:r>
              <a:rPr lang="en-US" sz="1800" dirty="0"/>
              <a:t>Additional details regarding the College Board’s new process will be made available once we have more information</a:t>
            </a:r>
            <a:r>
              <a:rPr lang="en-US" sz="1600" dirty="0"/>
              <a:t>.</a:t>
            </a:r>
            <a:endParaRPr lang="en-GB" sz="1600" dirty="0"/>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1336" y="948619"/>
            <a:ext cx="547688" cy="547688"/>
          </a:xfrm>
        </p:spPr>
      </p:pic>
      <p:pic>
        <p:nvPicPr>
          <p:cNvPr id="95" name="Content Placeholder 94" descr="Microscope">
            <a:extLst>
              <a:ext uri="{FF2B5EF4-FFF2-40B4-BE49-F238E27FC236}">
                <a16:creationId xmlns:a16="http://schemas.microsoft.com/office/drawing/2014/main" id="{96991F60-484C-4906-ADB8-676435D3D6E3}"/>
              </a:ext>
            </a:extLst>
          </p:cNvPr>
          <p:cNvPicPr>
            <a:picLocks noGrp="1" noChangeAspect="1"/>
          </p:cNvPicPr>
          <p:nvPr>
            <p:ph sz="quarter" idx="15"/>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3337" y="3620952"/>
            <a:ext cx="547688" cy="547688"/>
          </a:xfrm>
        </p:spPr>
      </p:pic>
      <p:cxnSp>
        <p:nvCxnSpPr>
          <p:cNvPr id="65" name="Straight Connector 64" descr="decorative element">
            <a:extLst>
              <a:ext uri="{FF2B5EF4-FFF2-40B4-BE49-F238E27FC236}">
                <a16:creationId xmlns:a16="http://schemas.microsoft.com/office/drawing/2014/main" id="{A4132B5C-BDF2-4C9A-B21E-BDD2CD03A542}"/>
              </a:ext>
            </a:extLst>
          </p:cNvPr>
          <p:cNvCxnSpPr/>
          <p:nvPr/>
        </p:nvCxnSpPr>
        <p:spPr>
          <a:xfrm>
            <a:off x="97470" y="3351670"/>
            <a:ext cx="74980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2196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rial view of spiral staircase">
            <a:hlinkClick r:id="rId2" action="ppaction://hlinkfil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6464300" y="0"/>
            <a:ext cx="5727700" cy="6858000"/>
          </a:xfrm>
        </p:spPr>
      </p:pic>
      <p:pic>
        <p:nvPicPr>
          <p:cNvPr id="6" name="Picture Placeholder 5" descr="open book with audience watching play in background">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0"/>
            <a:ext cx="8087304" cy="6858000"/>
          </a:xfrm>
        </p:spPr>
      </p:pic>
      <p:sp>
        <p:nvSpPr>
          <p:cNvPr id="8" name="Rectangle 7" descr="decorative element">
            <a:extLst>
              <a:ext uri="{FF2B5EF4-FFF2-40B4-BE49-F238E27FC236}">
                <a16:creationId xmlns:a16="http://schemas.microsoft.com/office/drawing/2014/main" id="{4E4A96D9-2D70-4D9E-B61C-9B23F3FD516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lide Number Placeholder 5">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11</a:t>
            </a:fld>
            <a:endParaRPr lang="en-GB" sz="1200" dirty="0">
              <a:solidFill>
                <a:schemeClr val="bg1"/>
              </a:solidFill>
            </a:endParaRPr>
          </a:p>
        </p:txBody>
      </p:sp>
      <p:graphicFrame>
        <p:nvGraphicFramePr>
          <p:cNvPr id="12" name="Table 11">
            <a:extLst>
              <a:ext uri="{FF2B5EF4-FFF2-40B4-BE49-F238E27FC236}">
                <a16:creationId xmlns:a16="http://schemas.microsoft.com/office/drawing/2014/main" id="{AF018FD1-78DF-4ED7-9942-0AB2C3307DDC}"/>
              </a:ext>
            </a:extLst>
          </p:cNvPr>
          <p:cNvGraphicFramePr>
            <a:graphicFrameLocks noGrp="1"/>
          </p:cNvGraphicFramePr>
          <p:nvPr>
            <p:extLst>
              <p:ext uri="{D42A27DB-BD31-4B8C-83A1-F6EECF244321}">
                <p14:modId xmlns:p14="http://schemas.microsoft.com/office/powerpoint/2010/main" val="3160015038"/>
              </p:ext>
            </p:extLst>
          </p:nvPr>
        </p:nvGraphicFramePr>
        <p:xfrm>
          <a:off x="7441437" y="3610626"/>
          <a:ext cx="4650589" cy="1828800"/>
        </p:xfrm>
        <a:graphic>
          <a:graphicData uri="http://schemas.openxmlformats.org/drawingml/2006/table">
            <a:tbl>
              <a:tblPr firstRow="1" bandRow="1">
                <a:tableStyleId>{E8B1032C-EA38-4F05-BA0D-38AFFFC7BED3}</a:tableStyleId>
              </a:tblPr>
              <a:tblGrid>
                <a:gridCol w="1675816">
                  <a:extLst>
                    <a:ext uri="{9D8B030D-6E8A-4147-A177-3AD203B41FA5}">
                      <a16:colId xmlns:a16="http://schemas.microsoft.com/office/drawing/2014/main" val="2524761028"/>
                    </a:ext>
                  </a:extLst>
                </a:gridCol>
                <a:gridCol w="2974773">
                  <a:extLst>
                    <a:ext uri="{9D8B030D-6E8A-4147-A177-3AD203B41FA5}">
                      <a16:colId xmlns:a16="http://schemas.microsoft.com/office/drawing/2014/main" val="2351656628"/>
                    </a:ext>
                  </a:extLst>
                </a:gridCol>
              </a:tblGrid>
              <a:tr h="323333">
                <a:tc>
                  <a:txBody>
                    <a:bodyPr/>
                    <a:lstStyle/>
                    <a:p>
                      <a:r>
                        <a:rPr lang="en-US" b="1" dirty="0">
                          <a:solidFill>
                            <a:schemeClr val="tx1"/>
                          </a:solidFill>
                          <a:effectLst>
                            <a:outerShdw blurRad="38100" dist="38100" dir="2700000" algn="tl">
                              <a:srgbClr val="000000">
                                <a:alpha val="43137"/>
                              </a:srgbClr>
                            </a:outerShdw>
                          </a:effectLst>
                        </a:rPr>
                        <a:t>6:00 – 6:15</a:t>
                      </a:r>
                    </a:p>
                  </a:txBody>
                  <a:tcPr/>
                </a:tc>
                <a:tc>
                  <a:txBody>
                    <a:bodyPr/>
                    <a:lstStyle/>
                    <a:p>
                      <a:r>
                        <a:rPr lang="en-US" b="1" dirty="0">
                          <a:solidFill>
                            <a:schemeClr val="tx1"/>
                          </a:solidFill>
                          <a:effectLst>
                            <a:outerShdw blurRad="38100" dist="38100" dir="2700000" algn="tl">
                              <a:srgbClr val="000000">
                                <a:alpha val="43137"/>
                              </a:srgbClr>
                            </a:outerShdw>
                          </a:effectLst>
                        </a:rPr>
                        <a:t>Auditorium – AP Presentation</a:t>
                      </a:r>
                    </a:p>
                  </a:txBody>
                  <a:tcPr/>
                </a:tc>
                <a:extLst>
                  <a:ext uri="{0D108BD9-81ED-4DB2-BD59-A6C34878D82A}">
                    <a16:rowId xmlns:a16="http://schemas.microsoft.com/office/drawing/2014/main" val="3680559594"/>
                  </a:ext>
                </a:extLst>
              </a:tr>
              <a:tr h="323333">
                <a:tc>
                  <a:txBody>
                    <a:bodyPr/>
                    <a:lstStyle/>
                    <a:p>
                      <a:r>
                        <a:rPr lang="en-US" b="1" dirty="0">
                          <a:solidFill>
                            <a:schemeClr val="tx1"/>
                          </a:solidFill>
                          <a:effectLst>
                            <a:outerShdw blurRad="38100" dist="38100" dir="2700000" algn="tl">
                              <a:srgbClr val="000000">
                                <a:alpha val="43137"/>
                              </a:srgbClr>
                            </a:outerShdw>
                          </a:effectLst>
                        </a:rPr>
                        <a:t>6:20 – 6:35</a:t>
                      </a:r>
                    </a:p>
                  </a:txBody>
                  <a:tcPr/>
                </a:tc>
                <a:tc>
                  <a:txBody>
                    <a:bodyPr/>
                    <a:lstStyle/>
                    <a:p>
                      <a:r>
                        <a:rPr lang="en-US" b="1" dirty="0">
                          <a:solidFill>
                            <a:schemeClr val="tx1"/>
                          </a:solidFill>
                          <a:effectLst>
                            <a:outerShdw blurRad="38100" dist="38100" dir="2700000" algn="tl">
                              <a:srgbClr val="000000">
                                <a:alpha val="43137"/>
                              </a:srgbClr>
                            </a:outerShdw>
                          </a:effectLst>
                        </a:rPr>
                        <a:t>Session 1</a:t>
                      </a:r>
                    </a:p>
                  </a:txBody>
                  <a:tcPr/>
                </a:tc>
                <a:extLst>
                  <a:ext uri="{0D108BD9-81ED-4DB2-BD59-A6C34878D82A}">
                    <a16:rowId xmlns:a16="http://schemas.microsoft.com/office/drawing/2014/main" val="725925901"/>
                  </a:ext>
                </a:extLst>
              </a:tr>
              <a:tr h="323333">
                <a:tc>
                  <a:txBody>
                    <a:bodyPr/>
                    <a:lstStyle/>
                    <a:p>
                      <a:r>
                        <a:rPr lang="en-US" b="1" dirty="0">
                          <a:solidFill>
                            <a:schemeClr val="tx1"/>
                          </a:solidFill>
                          <a:effectLst>
                            <a:outerShdw blurRad="38100" dist="38100" dir="2700000" algn="tl">
                              <a:srgbClr val="000000">
                                <a:alpha val="43137"/>
                              </a:srgbClr>
                            </a:outerShdw>
                          </a:effectLst>
                        </a:rPr>
                        <a:t>6:40 – 6:55</a:t>
                      </a:r>
                    </a:p>
                  </a:txBody>
                  <a:tcPr/>
                </a:tc>
                <a:tc>
                  <a:txBody>
                    <a:bodyPr/>
                    <a:lstStyle/>
                    <a:p>
                      <a:r>
                        <a:rPr lang="en-US" b="1" dirty="0">
                          <a:solidFill>
                            <a:schemeClr val="tx1"/>
                          </a:solidFill>
                          <a:effectLst>
                            <a:outerShdw blurRad="38100" dist="38100" dir="2700000" algn="tl">
                              <a:srgbClr val="000000">
                                <a:alpha val="43137"/>
                              </a:srgbClr>
                            </a:outerShdw>
                          </a:effectLst>
                        </a:rPr>
                        <a:t>Session 2</a:t>
                      </a:r>
                    </a:p>
                  </a:txBody>
                  <a:tcPr/>
                </a:tc>
                <a:extLst>
                  <a:ext uri="{0D108BD9-81ED-4DB2-BD59-A6C34878D82A}">
                    <a16:rowId xmlns:a16="http://schemas.microsoft.com/office/drawing/2014/main" val="1438845916"/>
                  </a:ext>
                </a:extLst>
              </a:tr>
              <a:tr h="323333">
                <a:tc>
                  <a:txBody>
                    <a:bodyPr/>
                    <a:lstStyle/>
                    <a:p>
                      <a:r>
                        <a:rPr lang="en-US" b="1" dirty="0">
                          <a:solidFill>
                            <a:schemeClr val="tx1"/>
                          </a:solidFill>
                          <a:effectLst>
                            <a:outerShdw blurRad="38100" dist="38100" dir="2700000" algn="tl">
                              <a:srgbClr val="000000">
                                <a:alpha val="43137"/>
                              </a:srgbClr>
                            </a:outerShdw>
                          </a:effectLst>
                        </a:rPr>
                        <a:t>7:00 – 7:15</a:t>
                      </a:r>
                    </a:p>
                  </a:txBody>
                  <a:tcPr/>
                </a:tc>
                <a:tc>
                  <a:txBody>
                    <a:bodyPr/>
                    <a:lstStyle/>
                    <a:p>
                      <a:r>
                        <a:rPr lang="en-US" b="1" dirty="0">
                          <a:solidFill>
                            <a:schemeClr val="tx1"/>
                          </a:solidFill>
                          <a:effectLst>
                            <a:outerShdw blurRad="38100" dist="38100" dir="2700000" algn="tl">
                              <a:srgbClr val="000000">
                                <a:alpha val="43137"/>
                              </a:srgbClr>
                            </a:outerShdw>
                          </a:effectLst>
                        </a:rPr>
                        <a:t>Session 3</a:t>
                      </a:r>
                    </a:p>
                  </a:txBody>
                  <a:tcPr/>
                </a:tc>
                <a:extLst>
                  <a:ext uri="{0D108BD9-81ED-4DB2-BD59-A6C34878D82A}">
                    <a16:rowId xmlns:a16="http://schemas.microsoft.com/office/drawing/2014/main" val="1111017522"/>
                  </a:ext>
                </a:extLst>
              </a:tr>
              <a:tr h="323333">
                <a:tc>
                  <a:txBody>
                    <a:bodyPr/>
                    <a:lstStyle/>
                    <a:p>
                      <a:r>
                        <a:rPr lang="en-US" b="1" dirty="0">
                          <a:solidFill>
                            <a:schemeClr val="tx1"/>
                          </a:solidFill>
                          <a:effectLst>
                            <a:outerShdw blurRad="38100" dist="38100" dir="2700000" algn="tl">
                              <a:srgbClr val="000000">
                                <a:alpha val="43137"/>
                              </a:srgbClr>
                            </a:outerShdw>
                          </a:effectLst>
                        </a:rPr>
                        <a:t>7:20 – 7:35</a:t>
                      </a:r>
                    </a:p>
                  </a:txBody>
                  <a:tcPr/>
                </a:tc>
                <a:tc>
                  <a:txBody>
                    <a:bodyPr/>
                    <a:lstStyle/>
                    <a:p>
                      <a:r>
                        <a:rPr lang="en-US" b="1" dirty="0">
                          <a:solidFill>
                            <a:schemeClr val="tx1"/>
                          </a:solidFill>
                          <a:effectLst>
                            <a:outerShdw blurRad="38100" dist="38100" dir="2700000" algn="tl">
                              <a:srgbClr val="000000">
                                <a:alpha val="43137"/>
                              </a:srgbClr>
                            </a:outerShdw>
                          </a:effectLst>
                        </a:rPr>
                        <a:t>Session 4</a:t>
                      </a:r>
                    </a:p>
                  </a:txBody>
                  <a:tcPr/>
                </a:tc>
                <a:extLst>
                  <a:ext uri="{0D108BD9-81ED-4DB2-BD59-A6C34878D82A}">
                    <a16:rowId xmlns:a16="http://schemas.microsoft.com/office/drawing/2014/main" val="1464986622"/>
                  </a:ext>
                </a:extLst>
              </a:tr>
            </a:tbl>
          </a:graphicData>
        </a:graphic>
      </p:graphicFrame>
      <p:graphicFrame>
        <p:nvGraphicFramePr>
          <p:cNvPr id="2" name="Table 1">
            <a:extLst>
              <a:ext uri="{FF2B5EF4-FFF2-40B4-BE49-F238E27FC236}">
                <a16:creationId xmlns:a16="http://schemas.microsoft.com/office/drawing/2014/main" id="{321802B9-E848-491E-AA0C-63D68D29CCC5}"/>
              </a:ext>
            </a:extLst>
          </p:cNvPr>
          <p:cNvGraphicFramePr>
            <a:graphicFrameLocks noGrp="1"/>
          </p:cNvGraphicFramePr>
          <p:nvPr>
            <p:extLst>
              <p:ext uri="{D42A27DB-BD31-4B8C-83A1-F6EECF244321}">
                <p14:modId xmlns:p14="http://schemas.microsoft.com/office/powerpoint/2010/main" val="1865672692"/>
              </p:ext>
            </p:extLst>
          </p:nvPr>
        </p:nvGraphicFramePr>
        <p:xfrm>
          <a:off x="257452" y="186431"/>
          <a:ext cx="6206848" cy="6164210"/>
        </p:xfrm>
        <a:graphic>
          <a:graphicData uri="http://schemas.openxmlformats.org/drawingml/2006/table">
            <a:tbl>
              <a:tblPr>
                <a:tableStyleId>{E8B1032C-EA38-4F05-BA0D-38AFFFC7BED3}</a:tableStyleId>
              </a:tblPr>
              <a:tblGrid>
                <a:gridCol w="2368255">
                  <a:extLst>
                    <a:ext uri="{9D8B030D-6E8A-4147-A177-3AD203B41FA5}">
                      <a16:colId xmlns:a16="http://schemas.microsoft.com/office/drawing/2014/main" val="1900275973"/>
                    </a:ext>
                  </a:extLst>
                </a:gridCol>
                <a:gridCol w="931588">
                  <a:extLst>
                    <a:ext uri="{9D8B030D-6E8A-4147-A177-3AD203B41FA5}">
                      <a16:colId xmlns:a16="http://schemas.microsoft.com/office/drawing/2014/main" val="4137295889"/>
                    </a:ext>
                  </a:extLst>
                </a:gridCol>
                <a:gridCol w="707109">
                  <a:extLst>
                    <a:ext uri="{9D8B030D-6E8A-4147-A177-3AD203B41FA5}">
                      <a16:colId xmlns:a16="http://schemas.microsoft.com/office/drawing/2014/main" val="2204849179"/>
                    </a:ext>
                  </a:extLst>
                </a:gridCol>
                <a:gridCol w="864245">
                  <a:extLst>
                    <a:ext uri="{9D8B030D-6E8A-4147-A177-3AD203B41FA5}">
                      <a16:colId xmlns:a16="http://schemas.microsoft.com/office/drawing/2014/main" val="2042313520"/>
                    </a:ext>
                  </a:extLst>
                </a:gridCol>
                <a:gridCol w="1335651">
                  <a:extLst>
                    <a:ext uri="{9D8B030D-6E8A-4147-A177-3AD203B41FA5}">
                      <a16:colId xmlns:a16="http://schemas.microsoft.com/office/drawing/2014/main" val="3322994563"/>
                    </a:ext>
                  </a:extLst>
                </a:gridCol>
              </a:tblGrid>
              <a:tr h="331386">
                <a:tc>
                  <a:txBody>
                    <a:bodyPr/>
                    <a:lstStyle/>
                    <a:p>
                      <a:pPr algn="l" fontAlgn="ctr"/>
                      <a:r>
                        <a:rPr lang="en-US" sz="1600" b="1" u="none" strike="noStrike">
                          <a:solidFill>
                            <a:schemeClr val="bg1"/>
                          </a:solidFill>
                          <a:effectLst/>
                        </a:rPr>
                        <a:t>Course</a:t>
                      </a:r>
                      <a:endParaRPr lang="en-US" sz="1600" b="1" i="0" u="none" strike="noStrike" dirty="0">
                        <a:solidFill>
                          <a:schemeClr val="bg1"/>
                        </a:solidFill>
                        <a:effectLst/>
                        <a:latin typeface="Calibri" panose="020F0502020204030204" pitchFamily="34" charset="0"/>
                      </a:endParaRPr>
                    </a:p>
                  </a:txBody>
                  <a:tcPr marL="5004" marR="5004" marT="5004" marB="0" anchor="ctr"/>
                </a:tc>
                <a:tc>
                  <a:txBody>
                    <a:bodyPr/>
                    <a:lstStyle/>
                    <a:p>
                      <a:pPr algn="ctr" fontAlgn="ctr"/>
                      <a:r>
                        <a:rPr lang="en-US" sz="1600" b="1" u="none" strike="noStrike">
                          <a:solidFill>
                            <a:schemeClr val="bg1"/>
                          </a:solidFill>
                          <a:effectLst/>
                        </a:rPr>
                        <a:t>Target Grade</a:t>
                      </a:r>
                      <a:endParaRPr lang="en-US" sz="1600" b="1"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400" b="1" u="none" strike="noStrike" dirty="0">
                          <a:solidFill>
                            <a:schemeClr val="bg1"/>
                          </a:solidFill>
                          <a:effectLst/>
                        </a:rPr>
                        <a:t>Sessions </a:t>
                      </a:r>
                      <a:br>
                        <a:rPr lang="en-US" sz="1400" b="1" u="none" strike="noStrike" dirty="0">
                          <a:solidFill>
                            <a:schemeClr val="bg1"/>
                          </a:solidFill>
                          <a:effectLst/>
                        </a:rPr>
                      </a:br>
                      <a:r>
                        <a:rPr lang="en-US" sz="1400" b="1" u="none" strike="noStrike" dirty="0">
                          <a:solidFill>
                            <a:schemeClr val="bg1"/>
                          </a:solidFill>
                          <a:effectLst/>
                        </a:rPr>
                        <a:t>Available</a:t>
                      </a:r>
                      <a:endParaRPr lang="en-US" sz="1400" b="1" i="0" u="none" strike="noStrike" dirty="0">
                        <a:solidFill>
                          <a:schemeClr val="bg1"/>
                        </a:solidFill>
                        <a:effectLst/>
                        <a:latin typeface="Calibri" panose="020F0502020204030204" pitchFamily="34" charset="0"/>
                      </a:endParaRPr>
                    </a:p>
                  </a:txBody>
                  <a:tcPr marL="5004" marR="5004" marT="5004" marB="0" anchor="ctr"/>
                </a:tc>
                <a:tc>
                  <a:txBody>
                    <a:bodyPr/>
                    <a:lstStyle/>
                    <a:p>
                      <a:pPr algn="ctr" fontAlgn="ctr"/>
                      <a:r>
                        <a:rPr lang="en-US" sz="1600" b="1" u="none" strike="noStrike" dirty="0">
                          <a:solidFill>
                            <a:schemeClr val="bg1"/>
                          </a:solidFill>
                          <a:effectLst/>
                        </a:rPr>
                        <a:t>Room </a:t>
                      </a:r>
                      <a:endParaRPr lang="en-US" sz="1600" b="1" i="0" u="none" strike="noStrike" dirty="0">
                        <a:solidFill>
                          <a:schemeClr val="bg1"/>
                        </a:solidFill>
                        <a:effectLst/>
                        <a:latin typeface="Calibri" panose="020F0502020204030204" pitchFamily="34" charset="0"/>
                      </a:endParaRPr>
                    </a:p>
                  </a:txBody>
                  <a:tcPr marL="5004" marR="5004" marT="5004" marB="0" anchor="ctr"/>
                </a:tc>
                <a:tc>
                  <a:txBody>
                    <a:bodyPr/>
                    <a:lstStyle/>
                    <a:p>
                      <a:pPr algn="ctr" fontAlgn="ctr"/>
                      <a:r>
                        <a:rPr lang="en-US" sz="1600" b="1" u="none" strike="noStrike" dirty="0">
                          <a:solidFill>
                            <a:schemeClr val="bg1"/>
                          </a:solidFill>
                          <a:effectLst/>
                        </a:rPr>
                        <a:t>Teacher</a:t>
                      </a:r>
                      <a:endParaRPr lang="en-US" sz="1600" b="1" i="0" u="none" strike="noStrike" dirty="0">
                        <a:solidFill>
                          <a:schemeClr val="bg1"/>
                        </a:solidFill>
                        <a:effectLst/>
                        <a:latin typeface="Calibri" panose="020F0502020204030204" pitchFamily="34" charset="0"/>
                      </a:endParaRPr>
                    </a:p>
                  </a:txBody>
                  <a:tcPr marL="5004" marR="5004" marT="5004" marB="0" anchor="ctr"/>
                </a:tc>
                <a:extLst>
                  <a:ext uri="{0D108BD9-81ED-4DB2-BD59-A6C34878D82A}">
                    <a16:rowId xmlns:a16="http://schemas.microsoft.com/office/drawing/2014/main" val="4030218873"/>
                  </a:ext>
                </a:extLst>
              </a:tr>
              <a:tr h="207116">
                <a:tc>
                  <a:txBody>
                    <a:bodyPr/>
                    <a:lstStyle/>
                    <a:p>
                      <a:pPr algn="l" fontAlgn="b"/>
                      <a:r>
                        <a:rPr lang="en-US" sz="1200" u="none" strike="noStrike">
                          <a:solidFill>
                            <a:schemeClr val="bg1"/>
                          </a:solidFill>
                          <a:effectLst/>
                        </a:rPr>
                        <a:t>Art History</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10th - 12th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4</a:t>
                      </a:r>
                      <a:endParaRPr lang="en-US" sz="1200" b="0" i="0" u="none" strike="noStrike">
                        <a:solidFill>
                          <a:schemeClr val="bg1"/>
                        </a:solidFill>
                        <a:effectLst/>
                        <a:latin typeface="Calibri" panose="020F0502020204030204" pitchFamily="34" charset="0"/>
                      </a:endParaRPr>
                    </a:p>
                  </a:txBody>
                  <a:tcPr marL="5004" marR="5004" marT="5004" marB="0" anchor="ctr"/>
                </a:tc>
                <a:tc rowSpan="2">
                  <a:txBody>
                    <a:bodyPr/>
                    <a:lstStyle/>
                    <a:p>
                      <a:pPr algn="ctr" fontAlgn="ctr"/>
                      <a:r>
                        <a:rPr lang="en-US" sz="1200" u="none" strike="noStrike">
                          <a:solidFill>
                            <a:schemeClr val="bg1"/>
                          </a:solidFill>
                          <a:effectLst/>
                        </a:rPr>
                        <a:t>E-52</a:t>
                      </a:r>
                      <a:endParaRPr lang="en-US" sz="1200" b="0" i="0" u="none" strike="noStrike">
                        <a:solidFill>
                          <a:schemeClr val="bg1"/>
                        </a:solidFill>
                        <a:effectLst/>
                        <a:latin typeface="Calibri" panose="020F0502020204030204" pitchFamily="34" charset="0"/>
                      </a:endParaRPr>
                    </a:p>
                  </a:txBody>
                  <a:tcPr marL="5004" marR="5004" marT="5004" marB="0" anchor="ctr"/>
                </a:tc>
                <a:tc rowSpan="2">
                  <a:txBody>
                    <a:bodyPr/>
                    <a:lstStyle/>
                    <a:p>
                      <a:pPr algn="ctr" fontAlgn="ctr"/>
                      <a:r>
                        <a:rPr lang="en-US" sz="1200" u="none" strike="noStrike">
                          <a:solidFill>
                            <a:schemeClr val="bg1"/>
                          </a:solidFill>
                          <a:effectLst/>
                        </a:rPr>
                        <a:t>Mr. Riggins</a:t>
                      </a:r>
                      <a:endParaRPr lang="en-US" sz="1200" b="0" i="0" u="none" strike="noStrike">
                        <a:solidFill>
                          <a:schemeClr val="bg1"/>
                        </a:solidFill>
                        <a:effectLst/>
                        <a:latin typeface="Calibri" panose="020F0502020204030204" pitchFamily="34" charset="0"/>
                      </a:endParaRPr>
                    </a:p>
                  </a:txBody>
                  <a:tcPr marL="5004" marR="5004" marT="5004" marB="0" anchor="ctr"/>
                </a:tc>
                <a:extLst>
                  <a:ext uri="{0D108BD9-81ED-4DB2-BD59-A6C34878D82A}">
                    <a16:rowId xmlns:a16="http://schemas.microsoft.com/office/drawing/2014/main" val="1927755550"/>
                  </a:ext>
                </a:extLst>
              </a:tr>
              <a:tr h="207116">
                <a:tc>
                  <a:txBody>
                    <a:bodyPr/>
                    <a:lstStyle/>
                    <a:p>
                      <a:pPr algn="l" fontAlgn="b"/>
                      <a:r>
                        <a:rPr lang="en-US" sz="1200" u="none" strike="noStrike">
                          <a:solidFill>
                            <a:schemeClr val="bg1"/>
                          </a:solidFill>
                          <a:effectLst/>
                        </a:rPr>
                        <a:t>Studio Art - 2D, 3D, Drawing</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10th - 12th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1-3</a:t>
                      </a:r>
                      <a:endParaRPr lang="en-US" sz="1200" b="0" i="0" u="none" strike="noStrike">
                        <a:solidFill>
                          <a:schemeClr val="bg1"/>
                        </a:solidFill>
                        <a:effectLst/>
                        <a:latin typeface="Calibri" panose="020F0502020204030204" pitchFamily="34" charset="0"/>
                      </a:endParaRPr>
                    </a:p>
                  </a:txBody>
                  <a:tcPr marL="5004" marR="5004" marT="5004"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326051"/>
                  </a:ext>
                </a:extLst>
              </a:tr>
              <a:tr h="207116">
                <a:tc>
                  <a:txBody>
                    <a:bodyPr/>
                    <a:lstStyle/>
                    <a:p>
                      <a:pPr algn="l" fontAlgn="b"/>
                      <a:r>
                        <a:rPr lang="en-US" sz="1200" u="none" strike="noStrike">
                          <a:solidFill>
                            <a:schemeClr val="bg1"/>
                          </a:solidFill>
                          <a:effectLst/>
                        </a:rPr>
                        <a:t>Biology</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10th - 12th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H-04</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Mr. Kuhn</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918572437"/>
                  </a:ext>
                </a:extLst>
              </a:tr>
              <a:tr h="207116">
                <a:tc>
                  <a:txBody>
                    <a:bodyPr/>
                    <a:lstStyle/>
                    <a:p>
                      <a:pPr algn="l" fontAlgn="b"/>
                      <a:r>
                        <a:rPr lang="en-US" sz="1200" u="none" strike="noStrike">
                          <a:solidFill>
                            <a:schemeClr val="bg1"/>
                          </a:solidFill>
                          <a:effectLst/>
                        </a:rPr>
                        <a:t>Cal AB &amp; BC</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G-65</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Dr. Shih</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568394130"/>
                  </a:ext>
                </a:extLst>
              </a:tr>
              <a:tr h="207116">
                <a:tc>
                  <a:txBody>
                    <a:bodyPr/>
                    <a:lstStyle/>
                    <a:p>
                      <a:pPr algn="l" fontAlgn="b"/>
                      <a:r>
                        <a:rPr lang="en-US" sz="1200" u="none" strike="noStrike">
                          <a:solidFill>
                            <a:schemeClr val="bg1"/>
                          </a:solidFill>
                          <a:effectLst/>
                        </a:rPr>
                        <a:t>Chemistry</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G-56</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Mr. Harhay</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3539651214"/>
                  </a:ext>
                </a:extLst>
              </a:tr>
              <a:tr h="207116">
                <a:tc>
                  <a:txBody>
                    <a:bodyPr/>
                    <a:lstStyle/>
                    <a:p>
                      <a:pPr algn="l" fontAlgn="b"/>
                      <a:r>
                        <a:rPr lang="en-US" sz="1200" u="none" strike="noStrike">
                          <a:solidFill>
                            <a:schemeClr val="bg1"/>
                          </a:solidFill>
                          <a:effectLst/>
                        </a:rPr>
                        <a:t>Computer Science A</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10th - 12th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1,3</a:t>
                      </a:r>
                      <a:endParaRPr lang="en-US" sz="1200" b="0" i="0" u="none" strike="noStrike">
                        <a:solidFill>
                          <a:schemeClr val="bg1"/>
                        </a:solidFill>
                        <a:effectLst/>
                        <a:latin typeface="Calibri" panose="020F0502020204030204" pitchFamily="34" charset="0"/>
                      </a:endParaRPr>
                    </a:p>
                  </a:txBody>
                  <a:tcPr marL="5004" marR="5004" marT="5004" marB="0" anchor="ctr"/>
                </a:tc>
                <a:tc rowSpan="2">
                  <a:txBody>
                    <a:bodyPr/>
                    <a:lstStyle/>
                    <a:p>
                      <a:pPr algn="ctr" fontAlgn="ctr"/>
                      <a:r>
                        <a:rPr lang="en-US" sz="1200" u="none" strike="noStrike">
                          <a:solidFill>
                            <a:schemeClr val="bg1"/>
                          </a:solidFill>
                          <a:effectLst/>
                        </a:rPr>
                        <a:t>G-69</a:t>
                      </a:r>
                      <a:endParaRPr lang="en-US" sz="1200" b="0" i="0" u="none" strike="noStrike">
                        <a:solidFill>
                          <a:schemeClr val="bg1"/>
                        </a:solidFill>
                        <a:effectLst/>
                        <a:latin typeface="Calibri" panose="020F0502020204030204" pitchFamily="34" charset="0"/>
                      </a:endParaRPr>
                    </a:p>
                  </a:txBody>
                  <a:tcPr marL="5004" marR="5004" marT="5004" marB="0" anchor="ctr"/>
                </a:tc>
                <a:tc rowSpan="2">
                  <a:txBody>
                    <a:bodyPr/>
                    <a:lstStyle/>
                    <a:p>
                      <a:pPr algn="ctr" fontAlgn="ctr"/>
                      <a:r>
                        <a:rPr lang="en-US" sz="1200" u="none" strike="noStrike">
                          <a:solidFill>
                            <a:schemeClr val="bg1"/>
                          </a:solidFill>
                          <a:effectLst/>
                        </a:rPr>
                        <a:t>Mr. Bartholomew</a:t>
                      </a:r>
                      <a:endParaRPr lang="en-US" sz="1200" b="0" i="0" u="none" strike="noStrike">
                        <a:solidFill>
                          <a:schemeClr val="bg1"/>
                        </a:solidFill>
                        <a:effectLst/>
                        <a:latin typeface="Calibri" panose="020F0502020204030204" pitchFamily="34" charset="0"/>
                      </a:endParaRPr>
                    </a:p>
                  </a:txBody>
                  <a:tcPr marL="5004" marR="5004" marT="5004" marB="0" anchor="ctr"/>
                </a:tc>
                <a:extLst>
                  <a:ext uri="{0D108BD9-81ED-4DB2-BD59-A6C34878D82A}">
                    <a16:rowId xmlns:a16="http://schemas.microsoft.com/office/drawing/2014/main" val="1429258239"/>
                  </a:ext>
                </a:extLst>
              </a:tr>
              <a:tr h="207116">
                <a:tc>
                  <a:txBody>
                    <a:bodyPr/>
                    <a:lstStyle/>
                    <a:p>
                      <a:pPr algn="l" fontAlgn="b"/>
                      <a:r>
                        <a:rPr lang="en-US" sz="1200" u="none" strike="noStrike">
                          <a:solidFill>
                            <a:schemeClr val="bg1"/>
                          </a:solidFill>
                          <a:effectLst/>
                        </a:rPr>
                        <a:t>Computer Science Principals </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10th - 12th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2,4</a:t>
                      </a:r>
                      <a:endParaRPr lang="en-US" sz="1200" b="0" i="0" u="none" strike="noStrike">
                        <a:solidFill>
                          <a:schemeClr val="bg1"/>
                        </a:solidFill>
                        <a:effectLst/>
                        <a:latin typeface="Calibri" panose="020F0502020204030204" pitchFamily="34" charset="0"/>
                      </a:endParaRPr>
                    </a:p>
                  </a:txBody>
                  <a:tcPr marL="5004" marR="5004" marT="5004"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050117706"/>
                  </a:ext>
                </a:extLst>
              </a:tr>
              <a:tr h="207116">
                <a:tc>
                  <a:txBody>
                    <a:bodyPr/>
                    <a:lstStyle/>
                    <a:p>
                      <a:pPr algn="l" fontAlgn="b"/>
                      <a:r>
                        <a:rPr lang="en-US" sz="1200" u="none" strike="noStrike">
                          <a:solidFill>
                            <a:schemeClr val="bg1"/>
                          </a:solidFill>
                          <a:effectLst/>
                        </a:rPr>
                        <a:t>Microeconomics &amp; Macroeconomics</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H-65</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Mr. Dale</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2948540656"/>
                  </a:ext>
                </a:extLst>
              </a:tr>
              <a:tr h="453929">
                <a:tc>
                  <a:txBody>
                    <a:bodyPr/>
                    <a:lstStyle/>
                    <a:p>
                      <a:pPr algn="l" fontAlgn="ctr"/>
                      <a:r>
                        <a:rPr lang="en-US" sz="1200" u="none" strike="noStrike">
                          <a:solidFill>
                            <a:schemeClr val="bg1"/>
                          </a:solidFill>
                          <a:effectLst/>
                        </a:rPr>
                        <a:t>English Language &amp; Comp</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11th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Learning </a:t>
                      </a:r>
                      <a:br>
                        <a:rPr lang="en-US" sz="1200" u="none" strike="noStrike">
                          <a:solidFill>
                            <a:schemeClr val="bg1"/>
                          </a:solidFill>
                          <a:effectLst/>
                        </a:rPr>
                      </a:br>
                      <a:r>
                        <a:rPr lang="en-US" sz="1200" u="none" strike="noStrike">
                          <a:solidFill>
                            <a:schemeClr val="bg1"/>
                          </a:solidFill>
                          <a:effectLst/>
                        </a:rPr>
                        <a:t>Commons</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Ms. Jones</a:t>
                      </a:r>
                      <a:endParaRPr lang="en-US" sz="1200" b="0" i="0" u="none" strike="noStrike">
                        <a:solidFill>
                          <a:schemeClr val="bg1"/>
                        </a:solidFill>
                        <a:effectLst/>
                        <a:latin typeface="Calibri" panose="020F0502020204030204" pitchFamily="34" charset="0"/>
                      </a:endParaRPr>
                    </a:p>
                  </a:txBody>
                  <a:tcPr marL="5004" marR="5004" marT="5004" marB="0" anchor="ctr"/>
                </a:tc>
                <a:extLst>
                  <a:ext uri="{0D108BD9-81ED-4DB2-BD59-A6C34878D82A}">
                    <a16:rowId xmlns:a16="http://schemas.microsoft.com/office/drawing/2014/main" val="3802995910"/>
                  </a:ext>
                </a:extLst>
              </a:tr>
              <a:tr h="207116">
                <a:tc>
                  <a:txBody>
                    <a:bodyPr/>
                    <a:lstStyle/>
                    <a:p>
                      <a:pPr algn="l" fontAlgn="b"/>
                      <a:r>
                        <a:rPr lang="en-US" sz="1200" u="none" strike="noStrike">
                          <a:solidFill>
                            <a:schemeClr val="bg1"/>
                          </a:solidFill>
                          <a:effectLst/>
                        </a:rPr>
                        <a:t>English Literature &amp; Comp</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G-59</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Ms Scenna</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1723897062"/>
                  </a:ext>
                </a:extLst>
              </a:tr>
              <a:tr h="207116">
                <a:tc>
                  <a:txBody>
                    <a:bodyPr/>
                    <a:lstStyle/>
                    <a:p>
                      <a:pPr algn="l" fontAlgn="b"/>
                      <a:r>
                        <a:rPr lang="en-US" sz="1200" u="none" strike="noStrike">
                          <a:solidFill>
                            <a:schemeClr val="bg1"/>
                          </a:solidFill>
                          <a:effectLst/>
                        </a:rPr>
                        <a:t>Environmental Science</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10th - 12th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G-58</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Ms. Van Tassel</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1939546900"/>
                  </a:ext>
                </a:extLst>
              </a:tr>
              <a:tr h="207116">
                <a:tc>
                  <a:txBody>
                    <a:bodyPr/>
                    <a:lstStyle/>
                    <a:p>
                      <a:pPr algn="l" fontAlgn="b"/>
                      <a:r>
                        <a:rPr lang="en-US" sz="1200" u="none" strike="noStrike">
                          <a:solidFill>
                            <a:schemeClr val="bg1"/>
                          </a:solidFill>
                          <a:effectLst/>
                        </a:rPr>
                        <a:t>French</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H-22</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Ms. Wiesendanger</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2900290440"/>
                  </a:ext>
                </a:extLst>
              </a:tr>
              <a:tr h="207116">
                <a:tc>
                  <a:txBody>
                    <a:bodyPr/>
                    <a:lstStyle/>
                    <a:p>
                      <a:pPr algn="l" fontAlgn="b"/>
                      <a:r>
                        <a:rPr lang="en-US" sz="1200" u="none" strike="noStrike">
                          <a:solidFill>
                            <a:schemeClr val="bg1"/>
                          </a:solidFill>
                          <a:effectLst/>
                        </a:rPr>
                        <a:t>German</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H-26</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Ms. McCarty</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1404677366"/>
                  </a:ext>
                </a:extLst>
              </a:tr>
              <a:tr h="207116">
                <a:tc>
                  <a:txBody>
                    <a:bodyPr/>
                    <a:lstStyle/>
                    <a:p>
                      <a:pPr algn="l" fontAlgn="b"/>
                      <a:r>
                        <a:rPr lang="en-US" sz="1200" u="none" strike="noStrike">
                          <a:solidFill>
                            <a:schemeClr val="bg1"/>
                          </a:solidFill>
                          <a:effectLst/>
                        </a:rPr>
                        <a:t>Comparative Government &amp; Politics</a:t>
                      </a:r>
                      <a:endParaRPr lang="en-US" sz="1200" b="0" i="0" u="none" strike="noStrike">
                        <a:solidFill>
                          <a:schemeClr val="bg1"/>
                        </a:solidFill>
                        <a:effectLst/>
                        <a:latin typeface="Calibri" panose="020F0502020204030204" pitchFamily="34" charset="0"/>
                      </a:endParaRPr>
                    </a:p>
                  </a:txBody>
                  <a:tcPr marL="5004" marR="5004" marT="5004" marB="0" anchor="b"/>
                </a:tc>
                <a:tc rowSpan="2">
                  <a:txBody>
                    <a:bodyPr/>
                    <a:lstStyle/>
                    <a:p>
                      <a:pPr algn="ctr" fontAlgn="ctr"/>
                      <a:r>
                        <a:rPr lang="en-US" sz="1200" u="none" strike="noStrike">
                          <a:solidFill>
                            <a:schemeClr val="bg1"/>
                          </a:solidFill>
                          <a:effectLst/>
                        </a:rPr>
                        <a:t>12th</a:t>
                      </a:r>
                      <a:endParaRPr lang="en-US" sz="1200" b="0" i="0" u="none" strike="noStrike">
                        <a:solidFill>
                          <a:schemeClr val="bg1"/>
                        </a:solidFill>
                        <a:effectLst/>
                        <a:latin typeface="Calibri" panose="020F0502020204030204" pitchFamily="34" charset="0"/>
                      </a:endParaRPr>
                    </a:p>
                  </a:txBody>
                  <a:tcPr marL="5004" marR="5004" marT="5004" marB="0" anchor="ctr"/>
                </a:tc>
                <a:tc rowSpan="2">
                  <a:txBody>
                    <a:bodyPr/>
                    <a:lstStyle/>
                    <a:p>
                      <a:pPr algn="ctr" fontAlgn="ctr"/>
                      <a:r>
                        <a:rPr lang="en-US" sz="1200" u="none" strike="noStrike">
                          <a:solidFill>
                            <a:schemeClr val="bg1"/>
                          </a:solidFill>
                          <a:effectLst/>
                        </a:rPr>
                        <a:t>1,2</a:t>
                      </a:r>
                      <a:endParaRPr lang="en-US" sz="1200" b="0" i="0" u="none" strike="noStrike">
                        <a:solidFill>
                          <a:schemeClr val="bg1"/>
                        </a:solidFill>
                        <a:effectLst/>
                        <a:latin typeface="Calibri" panose="020F0502020204030204" pitchFamily="34" charset="0"/>
                      </a:endParaRPr>
                    </a:p>
                  </a:txBody>
                  <a:tcPr marL="5004" marR="5004" marT="5004" marB="0" anchor="ctr"/>
                </a:tc>
                <a:tc rowSpan="2">
                  <a:txBody>
                    <a:bodyPr/>
                    <a:lstStyle/>
                    <a:p>
                      <a:pPr algn="ctr" fontAlgn="ctr"/>
                      <a:r>
                        <a:rPr lang="en-US" sz="1200" u="none" strike="noStrike">
                          <a:solidFill>
                            <a:schemeClr val="bg1"/>
                          </a:solidFill>
                          <a:effectLst/>
                        </a:rPr>
                        <a:t>H-60</a:t>
                      </a:r>
                      <a:endParaRPr lang="en-US" sz="1200" b="0" i="0" u="none" strike="noStrike">
                        <a:solidFill>
                          <a:schemeClr val="bg1"/>
                        </a:solidFill>
                        <a:effectLst/>
                        <a:latin typeface="Calibri" panose="020F0502020204030204" pitchFamily="34" charset="0"/>
                      </a:endParaRPr>
                    </a:p>
                  </a:txBody>
                  <a:tcPr marL="5004" marR="5004" marT="5004" marB="0" anchor="ctr"/>
                </a:tc>
                <a:tc rowSpan="2">
                  <a:txBody>
                    <a:bodyPr/>
                    <a:lstStyle/>
                    <a:p>
                      <a:pPr algn="ctr" fontAlgn="ctr"/>
                      <a:r>
                        <a:rPr lang="en-US" sz="1200" u="none" strike="noStrike">
                          <a:solidFill>
                            <a:schemeClr val="bg1"/>
                          </a:solidFill>
                          <a:effectLst/>
                        </a:rPr>
                        <a:t>Dr. Medwed</a:t>
                      </a:r>
                      <a:endParaRPr lang="en-US" sz="1200" b="0" i="0" u="none" strike="noStrike">
                        <a:solidFill>
                          <a:schemeClr val="bg1"/>
                        </a:solidFill>
                        <a:effectLst/>
                        <a:latin typeface="Calibri" panose="020F0502020204030204" pitchFamily="34" charset="0"/>
                      </a:endParaRPr>
                    </a:p>
                  </a:txBody>
                  <a:tcPr marL="5004" marR="5004" marT="5004" marB="0" anchor="ctr"/>
                </a:tc>
                <a:extLst>
                  <a:ext uri="{0D108BD9-81ED-4DB2-BD59-A6C34878D82A}">
                    <a16:rowId xmlns:a16="http://schemas.microsoft.com/office/drawing/2014/main" val="3728963377"/>
                  </a:ext>
                </a:extLst>
              </a:tr>
              <a:tr h="207116">
                <a:tc>
                  <a:txBody>
                    <a:bodyPr/>
                    <a:lstStyle/>
                    <a:p>
                      <a:pPr algn="l" fontAlgn="b"/>
                      <a:r>
                        <a:rPr lang="en-US" sz="1200" u="none" strike="noStrike">
                          <a:solidFill>
                            <a:schemeClr val="bg1"/>
                          </a:solidFill>
                          <a:effectLst/>
                        </a:rPr>
                        <a:t>US Government &amp; Politics</a:t>
                      </a:r>
                      <a:endParaRPr lang="en-US" sz="1200" b="0" i="0" u="none" strike="noStrike">
                        <a:solidFill>
                          <a:schemeClr val="bg1"/>
                        </a:solidFill>
                        <a:effectLst/>
                        <a:latin typeface="Calibri" panose="020F0502020204030204" pitchFamily="34" charset="0"/>
                      </a:endParaRPr>
                    </a:p>
                  </a:txBody>
                  <a:tcPr marL="5004" marR="5004" marT="5004" marB="0" anchor="b"/>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786366477"/>
                  </a:ext>
                </a:extLst>
              </a:tr>
              <a:tr h="207116">
                <a:tc>
                  <a:txBody>
                    <a:bodyPr/>
                    <a:lstStyle/>
                    <a:p>
                      <a:pPr algn="l" fontAlgn="b"/>
                      <a:r>
                        <a:rPr lang="en-US" sz="1200" u="none" strike="noStrike">
                          <a:solidFill>
                            <a:schemeClr val="bg1"/>
                          </a:solidFill>
                          <a:effectLst/>
                        </a:rPr>
                        <a:t>Human Geography</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H-53</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Ms. Vaughn</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492654583"/>
                  </a:ext>
                </a:extLst>
              </a:tr>
              <a:tr h="207116">
                <a:tc>
                  <a:txBody>
                    <a:bodyPr/>
                    <a:lstStyle/>
                    <a:p>
                      <a:pPr algn="l" fontAlgn="b"/>
                      <a:r>
                        <a:rPr lang="en-US" sz="1200" u="none" strike="noStrike">
                          <a:solidFill>
                            <a:schemeClr val="bg1"/>
                          </a:solidFill>
                          <a:effectLst/>
                        </a:rPr>
                        <a:t>Music Theory</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E-10</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Ms. Landreau</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1332500445"/>
                  </a:ext>
                </a:extLst>
              </a:tr>
              <a:tr h="207116">
                <a:tc>
                  <a:txBody>
                    <a:bodyPr/>
                    <a:lstStyle/>
                    <a:p>
                      <a:pPr algn="l" fontAlgn="b"/>
                      <a:r>
                        <a:rPr lang="en-US" sz="1200" u="none" strike="noStrike">
                          <a:solidFill>
                            <a:schemeClr val="bg1"/>
                          </a:solidFill>
                          <a:effectLst/>
                        </a:rPr>
                        <a:t>Physics C: Mechanics</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G-64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Mr. Davis</a:t>
                      </a:r>
                      <a:endParaRPr lang="en-US" sz="1200" b="0" i="0" u="none" strike="noStrike">
                        <a:solidFill>
                          <a:schemeClr val="bg1"/>
                        </a:solidFill>
                        <a:effectLst/>
                        <a:latin typeface="Calibri" panose="020F0502020204030204" pitchFamily="34" charset="0"/>
                      </a:endParaRPr>
                    </a:p>
                  </a:txBody>
                  <a:tcPr marL="5004" marR="5004" marT="5004" marB="0" anchor="ctr"/>
                </a:tc>
                <a:extLst>
                  <a:ext uri="{0D108BD9-81ED-4DB2-BD59-A6C34878D82A}">
                    <a16:rowId xmlns:a16="http://schemas.microsoft.com/office/drawing/2014/main" val="783895732"/>
                  </a:ext>
                </a:extLst>
              </a:tr>
              <a:tr h="207116">
                <a:tc>
                  <a:txBody>
                    <a:bodyPr/>
                    <a:lstStyle/>
                    <a:p>
                      <a:pPr algn="l" fontAlgn="b"/>
                      <a:r>
                        <a:rPr lang="en-US" sz="1200" u="none" strike="noStrike">
                          <a:solidFill>
                            <a:schemeClr val="bg1"/>
                          </a:solidFill>
                          <a:effectLst/>
                        </a:rPr>
                        <a:t>Physics 1: Algebra - Based</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10th - 12th</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I-56</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Mr. Hardee</a:t>
                      </a:r>
                      <a:endParaRPr lang="en-US" sz="1200" b="0" i="0" u="none" strike="noStrike">
                        <a:solidFill>
                          <a:schemeClr val="bg1"/>
                        </a:solidFill>
                        <a:effectLst/>
                        <a:latin typeface="Calibri" panose="020F0502020204030204" pitchFamily="34" charset="0"/>
                      </a:endParaRPr>
                    </a:p>
                  </a:txBody>
                  <a:tcPr marL="5004" marR="5004" marT="5004" marB="0" anchor="ctr"/>
                </a:tc>
                <a:extLst>
                  <a:ext uri="{0D108BD9-81ED-4DB2-BD59-A6C34878D82A}">
                    <a16:rowId xmlns:a16="http://schemas.microsoft.com/office/drawing/2014/main" val="3806022242"/>
                  </a:ext>
                </a:extLst>
              </a:tr>
              <a:tr h="207116">
                <a:tc>
                  <a:txBody>
                    <a:bodyPr/>
                    <a:lstStyle/>
                    <a:p>
                      <a:pPr algn="l" fontAlgn="b"/>
                      <a:r>
                        <a:rPr lang="en-US" sz="1200" u="none" strike="noStrike">
                          <a:solidFill>
                            <a:schemeClr val="bg1"/>
                          </a:solidFill>
                          <a:effectLst/>
                        </a:rPr>
                        <a:t>Physics 2: Algebra - Based</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G-64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Mr. Davis</a:t>
                      </a:r>
                      <a:endParaRPr lang="en-US" sz="1200" b="0" i="0" u="none" strike="noStrike">
                        <a:solidFill>
                          <a:schemeClr val="bg1"/>
                        </a:solidFill>
                        <a:effectLst/>
                        <a:latin typeface="Calibri" panose="020F0502020204030204" pitchFamily="34" charset="0"/>
                      </a:endParaRPr>
                    </a:p>
                  </a:txBody>
                  <a:tcPr marL="5004" marR="5004" marT="5004" marB="0" anchor="ctr"/>
                </a:tc>
                <a:extLst>
                  <a:ext uri="{0D108BD9-81ED-4DB2-BD59-A6C34878D82A}">
                    <a16:rowId xmlns:a16="http://schemas.microsoft.com/office/drawing/2014/main" val="4049037005"/>
                  </a:ext>
                </a:extLst>
              </a:tr>
              <a:tr h="207116">
                <a:tc>
                  <a:txBody>
                    <a:bodyPr/>
                    <a:lstStyle/>
                    <a:p>
                      <a:pPr algn="l" fontAlgn="b"/>
                      <a:r>
                        <a:rPr lang="en-US" sz="1200" u="none" strike="noStrike">
                          <a:solidFill>
                            <a:schemeClr val="bg1"/>
                          </a:solidFill>
                          <a:effectLst/>
                        </a:rPr>
                        <a:t>Psychology</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E-41</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Ms. Schindler</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46886560"/>
                  </a:ext>
                </a:extLst>
              </a:tr>
              <a:tr h="207116">
                <a:tc>
                  <a:txBody>
                    <a:bodyPr/>
                    <a:lstStyle/>
                    <a:p>
                      <a:pPr algn="l" fontAlgn="b"/>
                      <a:r>
                        <a:rPr lang="en-US" sz="1200" u="none" strike="noStrike">
                          <a:solidFill>
                            <a:schemeClr val="bg1"/>
                          </a:solidFill>
                          <a:effectLst/>
                        </a:rPr>
                        <a:t>Spanish</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H-19</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Ms. Diaz</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3955238698"/>
                  </a:ext>
                </a:extLst>
              </a:tr>
              <a:tr h="207116">
                <a:tc>
                  <a:txBody>
                    <a:bodyPr/>
                    <a:lstStyle/>
                    <a:p>
                      <a:pPr algn="l" fontAlgn="b"/>
                      <a:r>
                        <a:rPr lang="en-US" sz="1200" u="none" strike="noStrike">
                          <a:solidFill>
                            <a:schemeClr val="bg1"/>
                          </a:solidFill>
                          <a:effectLst/>
                        </a:rPr>
                        <a:t>Statistics</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- 12th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G-53</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Mr. Corriveau</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734733136"/>
                  </a:ext>
                </a:extLst>
              </a:tr>
              <a:tr h="207116">
                <a:tc>
                  <a:txBody>
                    <a:bodyPr/>
                    <a:lstStyle/>
                    <a:p>
                      <a:pPr algn="l" fontAlgn="b"/>
                      <a:r>
                        <a:rPr lang="en-US" sz="1200" u="none" strike="noStrike">
                          <a:solidFill>
                            <a:schemeClr val="bg1"/>
                          </a:solidFill>
                          <a:effectLst/>
                        </a:rPr>
                        <a:t>US History</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ctr"/>
                      <a:r>
                        <a:rPr lang="en-US" sz="1200" u="none" strike="noStrike">
                          <a:solidFill>
                            <a:schemeClr val="bg1"/>
                          </a:solidFill>
                          <a:effectLst/>
                        </a:rPr>
                        <a:t>11th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1-4</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b"/>
                      <a:r>
                        <a:rPr lang="en-US" sz="1200" u="none" strike="noStrike">
                          <a:solidFill>
                            <a:schemeClr val="bg1"/>
                          </a:solidFill>
                          <a:effectLst/>
                        </a:rPr>
                        <a:t>CAFÉ</a:t>
                      </a:r>
                      <a:endParaRPr lang="en-US" sz="1200" b="0" i="0" u="none" strike="noStrike">
                        <a:solidFill>
                          <a:schemeClr val="bg1"/>
                        </a:solidFill>
                        <a:effectLst/>
                        <a:latin typeface="Calibri" panose="020F0502020204030204" pitchFamily="34" charset="0"/>
                      </a:endParaRPr>
                    </a:p>
                  </a:txBody>
                  <a:tcPr marL="5004" marR="5004" marT="5004" marB="0" anchor="b"/>
                </a:tc>
                <a:tc>
                  <a:txBody>
                    <a:bodyPr/>
                    <a:lstStyle/>
                    <a:p>
                      <a:pPr algn="ctr" fontAlgn="b"/>
                      <a:r>
                        <a:rPr lang="en-US" sz="1200" u="none" strike="noStrike">
                          <a:solidFill>
                            <a:schemeClr val="bg1"/>
                          </a:solidFill>
                          <a:effectLst/>
                        </a:rPr>
                        <a:t>Ms. Skelton</a:t>
                      </a:r>
                      <a:endParaRPr lang="en-US" sz="1200" b="0" i="0" u="none" strike="noStrike">
                        <a:solidFill>
                          <a:schemeClr val="bg1"/>
                        </a:solidFill>
                        <a:effectLst/>
                        <a:latin typeface="Calibri" panose="020F0502020204030204" pitchFamily="34" charset="0"/>
                      </a:endParaRPr>
                    </a:p>
                  </a:txBody>
                  <a:tcPr marL="5004" marR="5004" marT="5004" marB="0" anchor="b"/>
                </a:tc>
                <a:extLst>
                  <a:ext uri="{0D108BD9-81ED-4DB2-BD59-A6C34878D82A}">
                    <a16:rowId xmlns:a16="http://schemas.microsoft.com/office/drawing/2014/main" val="2152229170"/>
                  </a:ext>
                </a:extLst>
              </a:tr>
              <a:tr h="453929">
                <a:tc>
                  <a:txBody>
                    <a:bodyPr/>
                    <a:lstStyle/>
                    <a:p>
                      <a:pPr algn="l" fontAlgn="ctr"/>
                      <a:r>
                        <a:rPr lang="en-US" sz="1200" u="none" strike="noStrike">
                          <a:solidFill>
                            <a:schemeClr val="bg1"/>
                          </a:solidFill>
                          <a:effectLst/>
                        </a:rPr>
                        <a:t>World History</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10th </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dirty="0">
                          <a:solidFill>
                            <a:schemeClr val="bg1"/>
                          </a:solidFill>
                          <a:effectLst/>
                        </a:rPr>
                        <a:t>1-4</a:t>
                      </a:r>
                      <a:endParaRPr lang="en-US" sz="1200" b="0" i="0" u="none" strike="noStrike" dirty="0">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a:solidFill>
                            <a:schemeClr val="bg1"/>
                          </a:solidFill>
                          <a:effectLst/>
                        </a:rPr>
                        <a:t>Auditorium</a:t>
                      </a:r>
                      <a:endParaRPr lang="en-US" sz="1200" b="0" i="0" u="none" strike="noStrike">
                        <a:solidFill>
                          <a:schemeClr val="bg1"/>
                        </a:solidFill>
                        <a:effectLst/>
                        <a:latin typeface="Calibri" panose="020F0502020204030204" pitchFamily="34" charset="0"/>
                      </a:endParaRPr>
                    </a:p>
                  </a:txBody>
                  <a:tcPr marL="5004" marR="5004" marT="5004" marB="0" anchor="ctr"/>
                </a:tc>
                <a:tc>
                  <a:txBody>
                    <a:bodyPr/>
                    <a:lstStyle/>
                    <a:p>
                      <a:pPr algn="ctr" fontAlgn="ctr"/>
                      <a:r>
                        <a:rPr lang="en-US" sz="1200" u="none" strike="noStrike" dirty="0">
                          <a:solidFill>
                            <a:schemeClr val="bg1"/>
                          </a:solidFill>
                          <a:effectLst/>
                        </a:rPr>
                        <a:t>Mr. Hennessey </a:t>
                      </a:r>
                      <a:br>
                        <a:rPr lang="en-US" sz="1200" u="none" strike="noStrike" dirty="0">
                          <a:solidFill>
                            <a:schemeClr val="bg1"/>
                          </a:solidFill>
                          <a:effectLst/>
                        </a:rPr>
                      </a:br>
                      <a:r>
                        <a:rPr lang="en-US" sz="1200" u="none" strike="noStrike" dirty="0">
                          <a:solidFill>
                            <a:schemeClr val="bg1"/>
                          </a:solidFill>
                          <a:effectLst/>
                        </a:rPr>
                        <a:t>Mr. Wroblewski</a:t>
                      </a:r>
                      <a:endParaRPr lang="en-US" sz="1200" b="0" i="0" u="none" strike="noStrike" dirty="0">
                        <a:solidFill>
                          <a:schemeClr val="bg1"/>
                        </a:solidFill>
                        <a:effectLst/>
                        <a:latin typeface="Calibri" panose="020F0502020204030204" pitchFamily="34" charset="0"/>
                      </a:endParaRPr>
                    </a:p>
                  </a:txBody>
                  <a:tcPr marL="5004" marR="5004" marT="5004" marB="0" anchor="ctr"/>
                </a:tc>
                <a:extLst>
                  <a:ext uri="{0D108BD9-81ED-4DB2-BD59-A6C34878D82A}">
                    <a16:rowId xmlns:a16="http://schemas.microsoft.com/office/drawing/2014/main" val="3577602005"/>
                  </a:ext>
                </a:extLst>
              </a:tr>
            </a:tbl>
          </a:graphicData>
        </a:graphic>
      </p:graphicFrame>
      <p:sp>
        <p:nvSpPr>
          <p:cNvPr id="3" name="TextBox 2">
            <a:extLst>
              <a:ext uri="{FF2B5EF4-FFF2-40B4-BE49-F238E27FC236}">
                <a16:creationId xmlns:a16="http://schemas.microsoft.com/office/drawing/2014/main" id="{8AC2432F-F820-446F-9B45-6972E96B5901}"/>
              </a:ext>
            </a:extLst>
          </p:cNvPr>
          <p:cNvSpPr txBox="1"/>
          <p:nvPr/>
        </p:nvSpPr>
        <p:spPr>
          <a:xfrm>
            <a:off x="8922058" y="1435981"/>
            <a:ext cx="1589103" cy="369332"/>
          </a:xfrm>
          <a:prstGeom prst="rect">
            <a:avLst/>
          </a:prstGeom>
          <a:noFill/>
        </p:spPr>
        <p:txBody>
          <a:bodyPr wrap="square" rtlCol="0">
            <a:spAutoFit/>
          </a:bodyPr>
          <a:lstStyle/>
          <a:p>
            <a:r>
              <a:rPr lang="en-US" dirty="0">
                <a:hlinkClick r:id="rId2" action="ppaction://hlinkfile"/>
              </a:rPr>
              <a:t>AP Night Video</a:t>
            </a:r>
            <a:endParaRPr lang="en-US" dirty="0"/>
          </a:p>
        </p:txBody>
      </p:sp>
    </p:spTree>
    <p:extLst>
      <p:ext uri="{BB962C8B-B14F-4D97-AF65-F5344CB8AC3E}">
        <p14:creationId xmlns:p14="http://schemas.microsoft.com/office/powerpoint/2010/main" val="307731235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decorative element">
            <a:extLst>
              <a:ext uri="{FF2B5EF4-FFF2-40B4-BE49-F238E27FC236}">
                <a16:creationId xmlns:a16="http://schemas.microsoft.com/office/drawing/2014/main" id="{31664CF3-C0D1-4769-8E59-8694AF07951A}"/>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le 41">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a:lstStyle/>
          <a:p>
            <a:r>
              <a:rPr lang="en-US" b="0" dirty="0"/>
              <a:t>THANK YOU</a:t>
            </a:r>
            <a:endParaRPr lang="en-GB" b="0" dirty="0"/>
          </a:p>
        </p:txBody>
      </p:sp>
      <p:sp>
        <p:nvSpPr>
          <p:cNvPr id="80" name="Text Placeholder 79">
            <a:extLst>
              <a:ext uri="{FF2B5EF4-FFF2-40B4-BE49-F238E27FC236}">
                <a16:creationId xmlns:a16="http://schemas.microsoft.com/office/drawing/2014/main" id="{40F0AA8D-0756-4350-8005-9BCD0DDB3B92}"/>
              </a:ext>
            </a:extLst>
          </p:cNvPr>
          <p:cNvSpPr>
            <a:spLocks noGrp="1"/>
          </p:cNvSpPr>
          <p:nvPr>
            <p:ph type="body" sz="quarter" idx="15"/>
          </p:nvPr>
        </p:nvSpPr>
        <p:spPr>
          <a:xfrm>
            <a:off x="1359075" y="3653097"/>
            <a:ext cx="3695206" cy="225715"/>
          </a:xfrm>
        </p:spPr>
        <p:txBody>
          <a:bodyPr/>
          <a:lstStyle/>
          <a:p>
            <a:r>
              <a:rPr lang="en-US" dirty="0"/>
              <a:t>Heidi Morrison</a:t>
            </a:r>
          </a:p>
          <a:p>
            <a:r>
              <a:rPr lang="en-US" dirty="0"/>
              <a:t>Assistant Principal</a:t>
            </a:r>
            <a:endParaRPr lang="en-GB" dirty="0"/>
          </a:p>
        </p:txBody>
      </p:sp>
      <p:sp>
        <p:nvSpPr>
          <p:cNvPr id="86" name="Text Placeholder 85">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a:t>470-254-4230</a:t>
            </a:r>
            <a:endParaRPr lang="en-GB" dirty="0"/>
          </a:p>
        </p:txBody>
      </p:sp>
      <p:sp>
        <p:nvSpPr>
          <p:cNvPr id="87" name="Text Placeholder 86">
            <a:extLst>
              <a:ext uri="{FF2B5EF4-FFF2-40B4-BE49-F238E27FC236}">
                <a16:creationId xmlns:a16="http://schemas.microsoft.com/office/drawing/2014/main" id="{DF3FE72B-F9BD-472F-A413-71BEEF95F43B}"/>
              </a:ext>
            </a:extLst>
          </p:cNvPr>
          <p:cNvSpPr>
            <a:spLocks noGrp="1"/>
          </p:cNvSpPr>
          <p:nvPr>
            <p:ph type="body" sz="quarter" idx="17"/>
          </p:nvPr>
        </p:nvSpPr>
        <p:spPr/>
        <p:txBody>
          <a:bodyPr/>
          <a:lstStyle/>
          <a:p>
            <a:r>
              <a:rPr lang="en-US" dirty="0"/>
              <a:t>MorrisonH@fultonschools.org</a:t>
            </a:r>
            <a:endParaRPr lang="en-GB" dirty="0"/>
          </a:p>
        </p:txBody>
      </p:sp>
      <p:sp>
        <p:nvSpPr>
          <p:cNvPr id="88" name="Text Placeholder 87">
            <a:extLst>
              <a:ext uri="{FF2B5EF4-FFF2-40B4-BE49-F238E27FC236}">
                <a16:creationId xmlns:a16="http://schemas.microsoft.com/office/drawing/2014/main" id="{3717E33B-5954-4CDC-B30A-BD21BED6DD45}"/>
              </a:ext>
            </a:extLst>
          </p:cNvPr>
          <p:cNvSpPr>
            <a:spLocks noGrp="1"/>
          </p:cNvSpPr>
          <p:nvPr>
            <p:ph type="body" sz="quarter" idx="18"/>
          </p:nvPr>
        </p:nvSpPr>
        <p:spPr/>
        <p:txBody>
          <a:bodyPr/>
          <a:lstStyle/>
          <a:p>
            <a:r>
              <a:rPr lang="en-GB" b="1" dirty="0"/>
              <a:t>http://chsknights.com/</a:t>
            </a:r>
          </a:p>
        </p:txBody>
      </p: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p:pic>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p:pic>
      <p:cxnSp>
        <p:nvCxnSpPr>
          <p:cNvPr id="131" name="Straight Connector 130" descr="decorative element">
            <a:extLst>
              <a:ext uri="{FF2B5EF4-FFF2-40B4-BE49-F238E27FC236}">
                <a16:creationId xmlns:a16="http://schemas.microsoft.com/office/drawing/2014/main" id="{8695A66A-1D9E-4D4E-9067-DC97380D3FDF}"/>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a16="http://schemas.microsoft.com/office/drawing/2014/main" id="{529648F7-20E3-4312-823A-D8265A94AF23}"/>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a16="http://schemas.microsoft.com/office/drawing/2014/main" id="{8F841485-6093-48AB-9892-0FB58675C726}"/>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54" name="Group 153" descr="decorative element">
            <a:extLst>
              <a:ext uri="{FF2B5EF4-FFF2-40B4-BE49-F238E27FC236}">
                <a16:creationId xmlns:a16="http://schemas.microsoft.com/office/drawing/2014/main" id="{FF17C705-3351-4B11-BD28-D0CACC12D31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27" name="Text Placeholder 87">
            <a:extLst>
              <a:ext uri="{FF2B5EF4-FFF2-40B4-BE49-F238E27FC236}">
                <a16:creationId xmlns:a16="http://schemas.microsoft.com/office/drawing/2014/main" id="{604307B3-3C2A-4185-A45B-7C97EAF50EB1}"/>
              </a:ext>
            </a:extLst>
          </p:cNvPr>
          <p:cNvSpPr txBox="1">
            <a:spLocks/>
          </p:cNvSpPr>
          <p:nvPr/>
        </p:nvSpPr>
        <p:spPr>
          <a:xfrm>
            <a:off x="1359075" y="5835645"/>
            <a:ext cx="3695206" cy="276999"/>
          </a:xfrm>
          <a:prstGeom prst="rect">
            <a:avLst/>
          </a:prstGeom>
        </p:spPr>
        <p:txBody>
          <a:bodyPr vert="horz" lIns="0" tIns="45720" rIns="9144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800" kern="1200" spc="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67420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id="{B96D2D9B-E0B9-499F-9404-108DB59E4502}"/>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2" name="Subtitle 11">
            <a:extLst>
              <a:ext uri="{FF2B5EF4-FFF2-40B4-BE49-F238E27FC236}">
                <a16:creationId xmlns:a16="http://schemas.microsoft.com/office/drawing/2014/main" id="{A6AB5563-AD44-4883-8D3E-93E27EEDAA40}"/>
              </a:ext>
            </a:extLst>
          </p:cNvPr>
          <p:cNvSpPr>
            <a:spLocks noGrp="1"/>
          </p:cNvSpPr>
          <p:nvPr>
            <p:ph type="subTitle" idx="1"/>
          </p:nvPr>
        </p:nvSpPr>
        <p:spPr/>
        <p:txBody>
          <a:bodyPr/>
          <a:lstStyle/>
          <a:p>
            <a:r>
              <a:rPr lang="en-GB" dirty="0"/>
              <a:t>Fast Fact: There are 38 AP courses in seven subject categories.</a:t>
            </a:r>
          </a:p>
        </p:txBody>
      </p:sp>
      <p:sp>
        <p:nvSpPr>
          <p:cNvPr id="9" name="Title 1">
            <a:extLst>
              <a:ext uri="{FF2B5EF4-FFF2-40B4-BE49-F238E27FC236}">
                <a16:creationId xmlns:a16="http://schemas.microsoft.com/office/drawing/2014/main" id="{07F629A1-E6DD-4026-AB57-5891EE57DC28}"/>
              </a:ext>
            </a:extLst>
          </p:cNvPr>
          <p:cNvSpPr>
            <a:spLocks noGrp="1"/>
          </p:cNvSpPr>
          <p:nvPr>
            <p:ph type="ctrTitle"/>
          </p:nvPr>
        </p:nvSpPr>
        <p:spPr>
          <a:xfrm>
            <a:off x="278296" y="823445"/>
            <a:ext cx="5224394" cy="3293407"/>
          </a:xfrm>
        </p:spPr>
        <p:txBody>
          <a:bodyPr/>
          <a:lstStyle/>
          <a:p>
            <a:r>
              <a:rPr lang="en-US" sz="1800" b="1" dirty="0"/>
              <a:t>What is AP? </a:t>
            </a:r>
            <a:br>
              <a:rPr lang="en-US" sz="1800" dirty="0"/>
            </a:br>
            <a:br>
              <a:rPr lang="en-US" sz="1800" dirty="0"/>
            </a:br>
            <a:r>
              <a:rPr lang="en-US" sz="1800" dirty="0"/>
              <a:t>The Advanced Placement Program® (AP) enables willing and academically prepared students to pursue college-level studies while still in high school.</a:t>
            </a:r>
            <a:br>
              <a:rPr lang="en-US" sz="1800" dirty="0"/>
            </a:br>
            <a:br>
              <a:rPr lang="en-US" sz="1800" dirty="0"/>
            </a:br>
            <a:r>
              <a:rPr lang="en-US" sz="1800" dirty="0"/>
              <a:t>The program consists of college-level courses developed by the AP Program that high schools can choose to offer, and corresponding exams that are administered once a year.</a:t>
            </a:r>
            <a:br>
              <a:rPr lang="en-US" sz="2400" dirty="0"/>
            </a:br>
            <a:endParaRPr lang="en-GB" dirty="0"/>
          </a:p>
        </p:txBody>
      </p:sp>
    </p:spTree>
    <p:extLst>
      <p:ext uri="{BB962C8B-B14F-4D97-AF65-F5344CB8AC3E}">
        <p14:creationId xmlns:p14="http://schemas.microsoft.com/office/powerpoint/2010/main" val="2366578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56" r="56"/>
          <a:stretch/>
        </p:blipFill>
        <p:spPr/>
      </p:pic>
      <p:sp>
        <p:nvSpPr>
          <p:cNvPr id="34" name="Title 33">
            <a:extLst>
              <a:ext uri="{FF2B5EF4-FFF2-40B4-BE49-F238E27FC236}">
                <a16:creationId xmlns:a16="http://schemas.microsoft.com/office/drawing/2014/main" id="{3749FE94-FC7C-4359-A56E-6C7A87BDEE87}"/>
              </a:ext>
            </a:extLst>
          </p:cNvPr>
          <p:cNvSpPr>
            <a:spLocks noGrp="1"/>
          </p:cNvSpPr>
          <p:nvPr>
            <p:ph type="ctrTitle"/>
          </p:nvPr>
        </p:nvSpPr>
        <p:spPr>
          <a:xfrm>
            <a:off x="172652" y="257381"/>
            <a:ext cx="11642986" cy="768337"/>
          </a:xfrm>
        </p:spPr>
        <p:txBody>
          <a:bodyPr/>
          <a:lstStyle/>
          <a:p>
            <a:r>
              <a:rPr lang="en-GB" dirty="0"/>
              <a:t>Our AP Courses 29/38</a:t>
            </a:r>
          </a:p>
        </p:txBody>
      </p:sp>
      <p:sp>
        <p:nvSpPr>
          <p:cNvPr id="4" name="TextBox 3">
            <a:extLst>
              <a:ext uri="{FF2B5EF4-FFF2-40B4-BE49-F238E27FC236}">
                <a16:creationId xmlns:a16="http://schemas.microsoft.com/office/drawing/2014/main" id="{10F159DB-583D-4ECC-AC19-024E1F78C89D}"/>
              </a:ext>
            </a:extLst>
          </p:cNvPr>
          <p:cNvSpPr txBox="1"/>
          <p:nvPr/>
        </p:nvSpPr>
        <p:spPr>
          <a:xfrm>
            <a:off x="449450" y="494678"/>
            <a:ext cx="3784822" cy="6247864"/>
          </a:xfrm>
          <a:prstGeom prst="rect">
            <a:avLst/>
          </a:prstGeom>
          <a:noFill/>
        </p:spPr>
        <p:txBody>
          <a:bodyPr wrap="square" rtlCol="0">
            <a:spAutoFit/>
          </a:bodyPr>
          <a:lstStyle/>
          <a:p>
            <a:r>
              <a:rPr lang="en-US" sz="2000" b="1" u="sng" dirty="0">
                <a:solidFill>
                  <a:schemeClr val="accent3">
                    <a:lumMod val="60000"/>
                    <a:lumOff val="40000"/>
                  </a:schemeClr>
                </a:solidFill>
              </a:rPr>
              <a:t>Arts:</a:t>
            </a:r>
          </a:p>
          <a:p>
            <a:r>
              <a:rPr lang="en-US" dirty="0">
                <a:solidFill>
                  <a:schemeClr val="bg1"/>
                </a:solidFill>
              </a:rPr>
              <a:t>Art History</a:t>
            </a:r>
          </a:p>
          <a:p>
            <a:r>
              <a:rPr lang="en-US" dirty="0">
                <a:solidFill>
                  <a:schemeClr val="bg1"/>
                </a:solidFill>
              </a:rPr>
              <a:t>Music Theory</a:t>
            </a:r>
          </a:p>
          <a:p>
            <a:r>
              <a:rPr lang="en-US" dirty="0">
                <a:solidFill>
                  <a:schemeClr val="bg1"/>
                </a:solidFill>
              </a:rPr>
              <a:t>Studio Art: 2-D Design</a:t>
            </a:r>
          </a:p>
          <a:p>
            <a:r>
              <a:rPr lang="en-US" dirty="0">
                <a:solidFill>
                  <a:schemeClr val="bg1"/>
                </a:solidFill>
              </a:rPr>
              <a:t>Studio Art: 3-D Design</a:t>
            </a:r>
          </a:p>
          <a:p>
            <a:r>
              <a:rPr lang="en-US" dirty="0">
                <a:solidFill>
                  <a:schemeClr val="bg1"/>
                </a:solidFill>
              </a:rPr>
              <a:t>Studio Art: Drawing</a:t>
            </a:r>
          </a:p>
          <a:p>
            <a:endParaRPr lang="en-US" dirty="0">
              <a:solidFill>
                <a:schemeClr val="bg1"/>
              </a:solidFill>
            </a:endParaRPr>
          </a:p>
          <a:p>
            <a:r>
              <a:rPr lang="en-US" sz="2000" b="1" u="sng" dirty="0">
                <a:solidFill>
                  <a:schemeClr val="accent3">
                    <a:lumMod val="60000"/>
                    <a:lumOff val="40000"/>
                  </a:schemeClr>
                </a:solidFill>
              </a:rPr>
              <a:t>English:</a:t>
            </a:r>
          </a:p>
          <a:p>
            <a:r>
              <a:rPr lang="en-US" dirty="0">
                <a:solidFill>
                  <a:schemeClr val="bg1"/>
                </a:solidFill>
              </a:rPr>
              <a:t>English Language &amp; Composition</a:t>
            </a:r>
          </a:p>
          <a:p>
            <a:r>
              <a:rPr lang="en-US" dirty="0">
                <a:solidFill>
                  <a:schemeClr val="bg1"/>
                </a:solidFill>
              </a:rPr>
              <a:t>English Literature &amp; Composition</a:t>
            </a:r>
          </a:p>
          <a:p>
            <a:endParaRPr lang="en-US" dirty="0">
              <a:solidFill>
                <a:schemeClr val="bg1"/>
              </a:solidFill>
            </a:endParaRPr>
          </a:p>
          <a:p>
            <a:r>
              <a:rPr lang="en-US" sz="2000" b="1" u="sng" dirty="0">
                <a:solidFill>
                  <a:schemeClr val="accent3">
                    <a:lumMod val="60000"/>
                    <a:lumOff val="40000"/>
                  </a:schemeClr>
                </a:solidFill>
              </a:rPr>
              <a:t>History &amp; Social Sciences:</a:t>
            </a:r>
          </a:p>
          <a:p>
            <a:r>
              <a:rPr lang="en-US" dirty="0">
                <a:solidFill>
                  <a:schemeClr val="bg1"/>
                </a:solidFill>
              </a:rPr>
              <a:t>Comparative Government &amp; Politics</a:t>
            </a:r>
          </a:p>
          <a:p>
            <a:r>
              <a:rPr lang="en-US" strike="dblStrike" dirty="0">
                <a:solidFill>
                  <a:schemeClr val="bg1"/>
                </a:solidFill>
              </a:rPr>
              <a:t>European History</a:t>
            </a:r>
          </a:p>
          <a:p>
            <a:r>
              <a:rPr lang="en-US" dirty="0">
                <a:solidFill>
                  <a:schemeClr val="bg1"/>
                </a:solidFill>
              </a:rPr>
              <a:t>Human Geography</a:t>
            </a:r>
          </a:p>
          <a:p>
            <a:r>
              <a:rPr lang="en-US" dirty="0">
                <a:solidFill>
                  <a:schemeClr val="bg1"/>
                </a:solidFill>
              </a:rPr>
              <a:t>Macroeconomics</a:t>
            </a:r>
          </a:p>
          <a:p>
            <a:r>
              <a:rPr lang="en-US" dirty="0">
                <a:solidFill>
                  <a:schemeClr val="bg1"/>
                </a:solidFill>
              </a:rPr>
              <a:t>Microeconomics</a:t>
            </a:r>
          </a:p>
          <a:p>
            <a:r>
              <a:rPr lang="en-US" dirty="0">
                <a:solidFill>
                  <a:schemeClr val="bg1"/>
                </a:solidFill>
              </a:rPr>
              <a:t>Psychology</a:t>
            </a:r>
          </a:p>
          <a:p>
            <a:r>
              <a:rPr lang="en-US" dirty="0">
                <a:solidFill>
                  <a:schemeClr val="bg1"/>
                </a:solidFill>
              </a:rPr>
              <a:t>United States Government &amp; Politics</a:t>
            </a:r>
          </a:p>
          <a:p>
            <a:r>
              <a:rPr lang="en-US" dirty="0">
                <a:solidFill>
                  <a:schemeClr val="bg1"/>
                </a:solidFill>
              </a:rPr>
              <a:t>United States History </a:t>
            </a:r>
          </a:p>
          <a:p>
            <a:r>
              <a:rPr lang="en-US" dirty="0">
                <a:solidFill>
                  <a:schemeClr val="bg1"/>
                </a:solidFill>
              </a:rPr>
              <a:t>World History</a:t>
            </a:r>
          </a:p>
          <a:p>
            <a:endParaRPr lang="en-US" dirty="0"/>
          </a:p>
        </p:txBody>
      </p:sp>
      <p:sp>
        <p:nvSpPr>
          <p:cNvPr id="3" name="TextBox 2">
            <a:extLst>
              <a:ext uri="{FF2B5EF4-FFF2-40B4-BE49-F238E27FC236}">
                <a16:creationId xmlns:a16="http://schemas.microsoft.com/office/drawing/2014/main" id="{169171E3-AF2A-424F-92DE-D5F884465532}"/>
              </a:ext>
            </a:extLst>
          </p:cNvPr>
          <p:cNvSpPr txBox="1"/>
          <p:nvPr/>
        </p:nvSpPr>
        <p:spPr>
          <a:xfrm>
            <a:off x="4486812" y="1052511"/>
            <a:ext cx="3683728" cy="4585871"/>
          </a:xfrm>
          <a:prstGeom prst="rect">
            <a:avLst/>
          </a:prstGeom>
          <a:noFill/>
        </p:spPr>
        <p:txBody>
          <a:bodyPr wrap="square" rtlCol="0">
            <a:spAutoFit/>
          </a:bodyPr>
          <a:lstStyle/>
          <a:p>
            <a:r>
              <a:rPr lang="en-US" sz="2000" b="1" u="sng" dirty="0">
                <a:solidFill>
                  <a:schemeClr val="accent3">
                    <a:lumMod val="60000"/>
                    <a:lumOff val="40000"/>
                  </a:schemeClr>
                </a:solidFill>
              </a:rPr>
              <a:t>Math &amp; Computer Science:</a:t>
            </a:r>
          </a:p>
          <a:p>
            <a:r>
              <a:rPr lang="en-US" dirty="0">
                <a:solidFill>
                  <a:schemeClr val="bg1"/>
                </a:solidFill>
              </a:rPr>
              <a:t>Calculus AB</a:t>
            </a:r>
          </a:p>
          <a:p>
            <a:r>
              <a:rPr lang="en-US" dirty="0">
                <a:solidFill>
                  <a:schemeClr val="bg1"/>
                </a:solidFill>
              </a:rPr>
              <a:t>Calculus BC</a:t>
            </a:r>
          </a:p>
          <a:p>
            <a:r>
              <a:rPr lang="en-US" dirty="0">
                <a:solidFill>
                  <a:schemeClr val="bg1"/>
                </a:solidFill>
              </a:rPr>
              <a:t>Computer Science A</a:t>
            </a:r>
          </a:p>
          <a:p>
            <a:r>
              <a:rPr lang="en-US" dirty="0">
                <a:solidFill>
                  <a:schemeClr val="bg1"/>
                </a:solidFill>
              </a:rPr>
              <a:t>Computer Science Principles</a:t>
            </a:r>
          </a:p>
          <a:p>
            <a:r>
              <a:rPr lang="en-US" dirty="0">
                <a:solidFill>
                  <a:schemeClr val="bg1"/>
                </a:solidFill>
              </a:rPr>
              <a:t>Statistics</a:t>
            </a:r>
          </a:p>
          <a:p>
            <a:endParaRPr lang="en-US" dirty="0">
              <a:solidFill>
                <a:schemeClr val="bg1"/>
              </a:solidFill>
            </a:endParaRPr>
          </a:p>
          <a:p>
            <a:r>
              <a:rPr lang="en-US" sz="2000" b="1" u="sng" dirty="0">
                <a:solidFill>
                  <a:schemeClr val="accent3">
                    <a:lumMod val="60000"/>
                    <a:lumOff val="40000"/>
                  </a:schemeClr>
                </a:solidFill>
              </a:rPr>
              <a:t>Sciences:</a:t>
            </a:r>
          </a:p>
          <a:p>
            <a:r>
              <a:rPr lang="en-US" dirty="0">
                <a:solidFill>
                  <a:schemeClr val="bg1"/>
                </a:solidFill>
              </a:rPr>
              <a:t>Biology</a:t>
            </a:r>
          </a:p>
          <a:p>
            <a:r>
              <a:rPr lang="en-US" dirty="0">
                <a:solidFill>
                  <a:schemeClr val="bg1"/>
                </a:solidFill>
              </a:rPr>
              <a:t>Chemistry</a:t>
            </a:r>
          </a:p>
          <a:p>
            <a:r>
              <a:rPr lang="en-US" dirty="0">
                <a:solidFill>
                  <a:schemeClr val="bg1"/>
                </a:solidFill>
              </a:rPr>
              <a:t>Environmental Science</a:t>
            </a:r>
          </a:p>
          <a:p>
            <a:r>
              <a:rPr lang="en-US" strike="dblStrike" dirty="0">
                <a:solidFill>
                  <a:schemeClr val="bg1"/>
                </a:solidFill>
              </a:rPr>
              <a:t>Physics C: Electricity &amp; Magnetism</a:t>
            </a:r>
          </a:p>
          <a:p>
            <a:r>
              <a:rPr lang="en-US" dirty="0">
                <a:solidFill>
                  <a:schemeClr val="bg1"/>
                </a:solidFill>
              </a:rPr>
              <a:t>Physics C: Mechanics</a:t>
            </a:r>
          </a:p>
          <a:p>
            <a:r>
              <a:rPr lang="en-US" dirty="0">
                <a:solidFill>
                  <a:schemeClr val="bg1"/>
                </a:solidFill>
              </a:rPr>
              <a:t>Physics 1: Algebra –Based</a:t>
            </a:r>
          </a:p>
          <a:p>
            <a:r>
              <a:rPr lang="en-US" dirty="0">
                <a:solidFill>
                  <a:schemeClr val="bg1"/>
                </a:solidFill>
              </a:rPr>
              <a:t>Physics 2: Algebra - Based</a:t>
            </a:r>
          </a:p>
          <a:p>
            <a:endParaRPr lang="en-US" dirty="0"/>
          </a:p>
        </p:txBody>
      </p:sp>
      <p:sp>
        <p:nvSpPr>
          <p:cNvPr id="6" name="TextBox 5">
            <a:extLst>
              <a:ext uri="{FF2B5EF4-FFF2-40B4-BE49-F238E27FC236}">
                <a16:creationId xmlns:a16="http://schemas.microsoft.com/office/drawing/2014/main" id="{0CAC9AF4-85BA-4743-850C-944DB8EB6F35}"/>
              </a:ext>
            </a:extLst>
          </p:cNvPr>
          <p:cNvSpPr txBox="1"/>
          <p:nvPr/>
        </p:nvSpPr>
        <p:spPr>
          <a:xfrm>
            <a:off x="8237551" y="1052511"/>
            <a:ext cx="3275937" cy="3724096"/>
          </a:xfrm>
          <a:prstGeom prst="rect">
            <a:avLst/>
          </a:prstGeom>
          <a:noFill/>
        </p:spPr>
        <p:txBody>
          <a:bodyPr wrap="square" rtlCol="0">
            <a:spAutoFit/>
          </a:bodyPr>
          <a:lstStyle/>
          <a:p>
            <a:r>
              <a:rPr lang="en-US" sz="2000" b="1" u="sng" dirty="0">
                <a:solidFill>
                  <a:schemeClr val="accent3">
                    <a:lumMod val="60000"/>
                    <a:lumOff val="40000"/>
                  </a:schemeClr>
                </a:solidFill>
              </a:rPr>
              <a:t>World Languages &amp; Cultures:</a:t>
            </a:r>
          </a:p>
          <a:p>
            <a:r>
              <a:rPr lang="en-US" strike="dblStrike" dirty="0">
                <a:solidFill>
                  <a:schemeClr val="bg1"/>
                </a:solidFill>
              </a:rPr>
              <a:t>Chinese</a:t>
            </a:r>
          </a:p>
          <a:p>
            <a:r>
              <a:rPr lang="en-US" dirty="0">
                <a:solidFill>
                  <a:schemeClr val="bg1"/>
                </a:solidFill>
              </a:rPr>
              <a:t>French</a:t>
            </a:r>
          </a:p>
          <a:p>
            <a:r>
              <a:rPr lang="en-US" dirty="0">
                <a:solidFill>
                  <a:schemeClr val="bg1"/>
                </a:solidFill>
              </a:rPr>
              <a:t>German</a:t>
            </a:r>
          </a:p>
          <a:p>
            <a:r>
              <a:rPr lang="en-US" strike="dblStrike" dirty="0">
                <a:solidFill>
                  <a:schemeClr val="bg1"/>
                </a:solidFill>
              </a:rPr>
              <a:t>Italian</a:t>
            </a:r>
          </a:p>
          <a:p>
            <a:r>
              <a:rPr lang="en-US" strike="dblStrike" dirty="0">
                <a:solidFill>
                  <a:schemeClr val="bg1"/>
                </a:solidFill>
              </a:rPr>
              <a:t>Japanese</a:t>
            </a:r>
          </a:p>
          <a:p>
            <a:r>
              <a:rPr lang="en-US" strike="dblStrike" dirty="0">
                <a:solidFill>
                  <a:schemeClr val="bg1"/>
                </a:solidFill>
              </a:rPr>
              <a:t>Latin</a:t>
            </a:r>
          </a:p>
          <a:p>
            <a:r>
              <a:rPr lang="en-US" dirty="0">
                <a:solidFill>
                  <a:schemeClr val="bg1"/>
                </a:solidFill>
              </a:rPr>
              <a:t>Spanish Language</a:t>
            </a:r>
          </a:p>
          <a:p>
            <a:r>
              <a:rPr lang="en-US" strike="dblStrike" dirty="0">
                <a:solidFill>
                  <a:schemeClr val="bg1"/>
                </a:solidFill>
              </a:rPr>
              <a:t>Spanish Literature </a:t>
            </a:r>
          </a:p>
          <a:p>
            <a:endParaRPr lang="en-US" strike="dblStrike" dirty="0">
              <a:solidFill>
                <a:schemeClr val="bg1"/>
              </a:solidFill>
            </a:endParaRPr>
          </a:p>
          <a:p>
            <a:r>
              <a:rPr lang="en-US" b="1" u="sng" strike="dblStrike" dirty="0">
                <a:solidFill>
                  <a:schemeClr val="accent3">
                    <a:lumMod val="60000"/>
                    <a:lumOff val="40000"/>
                  </a:schemeClr>
                </a:solidFill>
              </a:rPr>
              <a:t>AP Capstone:</a:t>
            </a:r>
          </a:p>
          <a:p>
            <a:r>
              <a:rPr lang="en-US" strike="dblStrike" dirty="0">
                <a:solidFill>
                  <a:schemeClr val="bg1"/>
                </a:solidFill>
              </a:rPr>
              <a:t>Research</a:t>
            </a:r>
          </a:p>
          <a:p>
            <a:r>
              <a:rPr lang="en-US" strike="dblStrike" dirty="0">
                <a:solidFill>
                  <a:schemeClr val="bg1"/>
                </a:solidFill>
              </a:rPr>
              <a:t>Seminar</a:t>
            </a:r>
          </a:p>
        </p:txBody>
      </p:sp>
    </p:spTree>
    <p:extLst>
      <p:ext uri="{BB962C8B-B14F-4D97-AF65-F5344CB8AC3E}">
        <p14:creationId xmlns:p14="http://schemas.microsoft.com/office/powerpoint/2010/main" val="10778161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290961" y="190057"/>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4</a:t>
            </a:fld>
            <a:endParaRPr lang="en-GB" sz="1200" dirty="0">
              <a:solidFill>
                <a:schemeClr val="bg1"/>
              </a:solidFill>
            </a:endParaRPr>
          </a:p>
        </p:txBody>
      </p:sp>
      <p:sp>
        <p:nvSpPr>
          <p:cNvPr id="24" name="Text Placeholder 23">
            <a:extLst>
              <a:ext uri="{FF2B5EF4-FFF2-40B4-BE49-F238E27FC236}">
                <a16:creationId xmlns:a16="http://schemas.microsoft.com/office/drawing/2014/main" id="{C3930A4E-1302-4AC9-86A3-C4E8AF186ED8}"/>
              </a:ext>
            </a:extLst>
          </p:cNvPr>
          <p:cNvSpPr>
            <a:spLocks noGrp="1"/>
          </p:cNvSpPr>
          <p:nvPr>
            <p:ph type="body" sz="quarter" idx="12"/>
          </p:nvPr>
        </p:nvSpPr>
        <p:spPr>
          <a:xfrm>
            <a:off x="4358176" y="1695838"/>
            <a:ext cx="3857889" cy="1463600"/>
          </a:xfrm>
        </p:spPr>
        <p:txBody>
          <a:bodyPr/>
          <a:lstStyle/>
          <a:p>
            <a:pPr marL="285750" indent="-285750">
              <a:buFont typeface="Arial" panose="020B0604020202020204" pitchFamily="34" charset="0"/>
              <a:buChar char="•"/>
            </a:pPr>
            <a:r>
              <a:rPr lang="en-GB" sz="1800" b="1" dirty="0"/>
              <a:t>512 Students take 1,065 AP exams</a:t>
            </a:r>
          </a:p>
          <a:p>
            <a:pPr marL="285750" indent="-285750">
              <a:buFont typeface="Arial" panose="020B0604020202020204" pitchFamily="34" charset="0"/>
              <a:buChar char="•"/>
            </a:pPr>
            <a:r>
              <a:rPr lang="en-GB" sz="1800" b="1" dirty="0"/>
              <a:t>84% Pass rate across all of the exams  (3 or higher)(State is 61%)</a:t>
            </a:r>
          </a:p>
          <a:p>
            <a:pPr marL="285750" indent="-285750">
              <a:buFont typeface="Arial" panose="020B0604020202020204" pitchFamily="34" charset="0"/>
              <a:buChar char="•"/>
            </a:pPr>
            <a:r>
              <a:rPr lang="en-GB" sz="1800" b="1" dirty="0"/>
              <a:t>42% Of exams taken achieved 4 or 5</a:t>
            </a:r>
          </a:p>
          <a:p>
            <a:endParaRPr lang="en-GB" dirty="0"/>
          </a:p>
          <a:p>
            <a:endParaRPr lang="en-GB" dirty="0"/>
          </a:p>
        </p:txBody>
      </p:sp>
      <p:sp>
        <p:nvSpPr>
          <p:cNvPr id="23" name="Text Placeholder 22">
            <a:extLst>
              <a:ext uri="{FF2B5EF4-FFF2-40B4-BE49-F238E27FC236}">
                <a16:creationId xmlns:a16="http://schemas.microsoft.com/office/drawing/2014/main" id="{B88939B0-5B9A-4423-AFD1-CF6B22268795}"/>
              </a:ext>
            </a:extLst>
          </p:cNvPr>
          <p:cNvSpPr>
            <a:spLocks noGrp="1"/>
          </p:cNvSpPr>
          <p:nvPr>
            <p:ph type="body" sz="quarter" idx="11"/>
          </p:nvPr>
        </p:nvSpPr>
        <p:spPr>
          <a:xfrm>
            <a:off x="766394" y="1507010"/>
            <a:ext cx="2834640" cy="1463600"/>
          </a:xfrm>
        </p:spPr>
        <p:txBody>
          <a:bodyPr/>
          <a:lstStyle/>
          <a:p>
            <a:pPr algn="ctr"/>
            <a:r>
              <a:rPr lang="en-GB" sz="1800" b="1" u="sng" dirty="0"/>
              <a:t>Top Exams Given</a:t>
            </a:r>
          </a:p>
          <a:p>
            <a:pPr marL="285750" indent="-285750">
              <a:buFont typeface="Arial" panose="020B0604020202020204" pitchFamily="34" charset="0"/>
              <a:buChar char="•"/>
            </a:pPr>
            <a:r>
              <a:rPr lang="en-GB" sz="1800" b="1" dirty="0"/>
              <a:t>117 World History</a:t>
            </a:r>
          </a:p>
          <a:p>
            <a:pPr marL="285750" indent="-285750">
              <a:buFont typeface="Arial" panose="020B0604020202020204" pitchFamily="34" charset="0"/>
              <a:buChar char="•"/>
            </a:pPr>
            <a:r>
              <a:rPr lang="en-GB" sz="1800" b="1" dirty="0"/>
              <a:t>112 English Language</a:t>
            </a:r>
          </a:p>
          <a:p>
            <a:pPr marL="285750" indent="-285750">
              <a:buFont typeface="Arial" panose="020B0604020202020204" pitchFamily="34" charset="0"/>
              <a:buChar char="•"/>
            </a:pPr>
            <a:r>
              <a:rPr lang="en-GB" sz="1800" b="1" dirty="0"/>
              <a:t>69 Psychology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07255" y="918881"/>
            <a:ext cx="548640" cy="548640"/>
          </a:xfrm>
        </p:spPr>
      </p:pic>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21680" y="919972"/>
            <a:ext cx="548640" cy="548640"/>
          </a:xfr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551529" y="254609"/>
            <a:ext cx="6891564" cy="830997"/>
          </a:xfrm>
        </p:spPr>
        <p:txBody>
          <a:bodyPr/>
          <a:lstStyle/>
          <a:p>
            <a:pPr algn="ctr"/>
            <a:r>
              <a:rPr lang="en-US" sz="4000" dirty="0"/>
              <a:t>AP at Centennial High School</a:t>
            </a:r>
            <a:endParaRPr lang="en-GB" sz="4000" dirty="0"/>
          </a:p>
        </p:txBody>
      </p:sp>
      <p:sp>
        <p:nvSpPr>
          <p:cNvPr id="3" name="TextBox 2">
            <a:extLst>
              <a:ext uri="{FF2B5EF4-FFF2-40B4-BE49-F238E27FC236}">
                <a16:creationId xmlns:a16="http://schemas.microsoft.com/office/drawing/2014/main" id="{0B9A28F4-B5B3-4780-AF3F-4B8327583C57}"/>
              </a:ext>
            </a:extLst>
          </p:cNvPr>
          <p:cNvSpPr txBox="1"/>
          <p:nvPr/>
        </p:nvSpPr>
        <p:spPr>
          <a:xfrm>
            <a:off x="551529" y="3539158"/>
            <a:ext cx="7715778" cy="2708434"/>
          </a:xfrm>
          <a:prstGeom prst="rect">
            <a:avLst/>
          </a:prstGeom>
          <a:noFill/>
        </p:spPr>
        <p:txBody>
          <a:bodyPr wrap="square" rtlCol="0">
            <a:spAutoFit/>
          </a:bodyPr>
          <a:lstStyle/>
          <a:p>
            <a:pPr algn="ctr"/>
            <a:r>
              <a:rPr lang="en-US" b="1" dirty="0"/>
              <a:t>AP Scholars demonstrate superior college-level achievement through AP courses and exams. This achievement is acknowledged on any AP score report that is sent to colleges the following fall.</a:t>
            </a:r>
          </a:p>
          <a:p>
            <a:pPr algn="ctr"/>
            <a:endParaRPr lang="en-US" b="1" dirty="0"/>
          </a:p>
          <a:p>
            <a:pPr marL="285750" indent="-285750">
              <a:buFont typeface="Arial" panose="020B0604020202020204" pitchFamily="34" charset="0"/>
              <a:buChar char="•"/>
            </a:pPr>
            <a:r>
              <a:rPr lang="en-US" sz="2000" dirty="0"/>
              <a:t>AP Scholar – 89 students with average score of 3.09</a:t>
            </a:r>
          </a:p>
          <a:p>
            <a:pPr marL="285750" indent="-285750">
              <a:buFont typeface="Arial" panose="020B0604020202020204" pitchFamily="34" charset="0"/>
              <a:buChar char="•"/>
            </a:pPr>
            <a:r>
              <a:rPr lang="en-US" sz="2000" dirty="0"/>
              <a:t>AP Scholar with Honor – 40 students with average score of 3.72</a:t>
            </a:r>
          </a:p>
          <a:p>
            <a:pPr marL="285750" indent="-285750">
              <a:buFont typeface="Arial" panose="020B0604020202020204" pitchFamily="34" charset="0"/>
              <a:buChar char="•"/>
            </a:pPr>
            <a:r>
              <a:rPr lang="en-US" sz="2000" dirty="0"/>
              <a:t>AP Scholar with Distinction – 58 students with average score 4.19</a:t>
            </a:r>
          </a:p>
          <a:p>
            <a:pPr marL="285750" indent="-285750">
              <a:buFont typeface="Arial" panose="020B0604020202020204" pitchFamily="34" charset="0"/>
              <a:buChar char="•"/>
            </a:pPr>
            <a:r>
              <a:rPr lang="en-US" sz="2000" dirty="0"/>
              <a:t>National AP Scholar – 17 students with average score 4.45</a:t>
            </a:r>
          </a:p>
          <a:p>
            <a:endParaRPr lang="en-US" dirty="0"/>
          </a:p>
        </p:txBody>
      </p:sp>
    </p:spTree>
    <p:extLst>
      <p:ext uri="{BB962C8B-B14F-4D97-AF65-F5344CB8AC3E}">
        <p14:creationId xmlns:p14="http://schemas.microsoft.com/office/powerpoint/2010/main" val="320712503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28BAA8DA-C40B-4AB9-9407-30FB70335152}"/>
              </a:ext>
            </a:extLst>
          </p:cNvPr>
          <p:cNvSpPr>
            <a:spLocks noGrp="1"/>
          </p:cNvSpPr>
          <p:nvPr>
            <p:ph type="ctrTitle"/>
          </p:nvPr>
        </p:nvSpPr>
        <p:spPr>
          <a:xfrm>
            <a:off x="6840853" y="204825"/>
            <a:ext cx="5050986" cy="6056986"/>
          </a:xfrm>
        </p:spPr>
        <p:txBody>
          <a:bodyPr/>
          <a:lstStyle/>
          <a:p>
            <a:r>
              <a:rPr lang="en-US" sz="2400" b="1" dirty="0"/>
              <a:t>AP: the Benefits</a:t>
            </a:r>
            <a:br>
              <a:rPr lang="en-US" sz="2400" dirty="0"/>
            </a:br>
            <a:br>
              <a:rPr lang="en-US" sz="2400" dirty="0"/>
            </a:br>
            <a:r>
              <a:rPr lang="en-US" sz="2400" dirty="0"/>
              <a:t>The Advanced Placement Program® (AP) enables willing and academically prepared students to pursue college-level studies while still in high school.</a:t>
            </a:r>
            <a:br>
              <a:rPr lang="en-US" sz="2400" dirty="0"/>
            </a:br>
            <a:br>
              <a:rPr lang="en-US" sz="2400" dirty="0"/>
            </a:br>
            <a:r>
              <a:rPr lang="en-US" sz="2400" dirty="0"/>
              <a:t>Opportunity to earn valuable credit and placement in FLEXIBILITY AND COST SAVINGS.</a:t>
            </a:r>
            <a:br>
              <a:rPr lang="en-US" sz="2400" dirty="0"/>
            </a:br>
            <a:br>
              <a:rPr lang="en-US" sz="2400" dirty="0"/>
            </a:br>
            <a:r>
              <a:rPr lang="en-US" sz="2400" dirty="0"/>
              <a:t>Taking AP is valued in the college admission process.</a:t>
            </a:r>
            <a:br>
              <a:rPr lang="en-US" sz="2400" dirty="0"/>
            </a:br>
            <a:br>
              <a:rPr lang="en-US" sz="2400" dirty="0"/>
            </a:br>
            <a:br>
              <a:rPr lang="en-US" dirty="0"/>
            </a:br>
            <a:endParaRPr lang="en-GB" dirty="0"/>
          </a:p>
        </p:txBody>
      </p:sp>
      <p:grpSp>
        <p:nvGrpSpPr>
          <p:cNvPr id="4" name="Group 3" descr="decorative element">
            <a:extLst>
              <a:ext uri="{FF2B5EF4-FFF2-40B4-BE49-F238E27FC236}">
                <a16:creationId xmlns:a16="http://schemas.microsoft.com/office/drawing/2014/main"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812382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descr="decorative element">
            <a:extLst>
              <a:ext uri="{FF2B5EF4-FFF2-40B4-BE49-F238E27FC236}">
                <a16:creationId xmlns:a16="http://schemas.microsoft.com/office/drawing/2014/main"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6</a:t>
            </a:fld>
            <a:endParaRPr lang="en-GB" sz="1200" dirty="0">
              <a:solidFill>
                <a:schemeClr val="bg1"/>
              </a:solidFill>
            </a:endParaRPr>
          </a:p>
        </p:txBody>
      </p:sp>
      <p:pic>
        <p:nvPicPr>
          <p:cNvPr id="12" name="Picture 11">
            <a:extLst>
              <a:ext uri="{FF2B5EF4-FFF2-40B4-BE49-F238E27FC236}">
                <a16:creationId xmlns:a16="http://schemas.microsoft.com/office/drawing/2014/main" id="{A0424C1D-A616-47A5-9A45-A8BA2ABF3C38}"/>
              </a:ext>
            </a:extLst>
          </p:cNvPr>
          <p:cNvPicPr>
            <a:picLocks noChangeAspect="1"/>
          </p:cNvPicPr>
          <p:nvPr/>
        </p:nvPicPr>
        <p:blipFill>
          <a:blip r:embed="rId3"/>
          <a:stretch>
            <a:fillRect/>
          </a:stretch>
        </p:blipFill>
        <p:spPr>
          <a:xfrm>
            <a:off x="539932" y="1902147"/>
            <a:ext cx="6932022" cy="4213360"/>
          </a:xfrm>
          <a:prstGeom prst="rect">
            <a:avLst/>
          </a:prstGeom>
        </p:spPr>
      </p:pic>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252795" y="177049"/>
            <a:ext cx="8542862" cy="1688327"/>
          </a:xfrm>
        </p:spPr>
        <p:txBody>
          <a:bodyPr/>
          <a:lstStyle/>
          <a:p>
            <a:r>
              <a:rPr lang="en-US" dirty="0"/>
              <a:t>Each college and universities have its own policies regarding AP credit and placement. The College Board offers information about AP credit at thousands of colleges and universities. For the most up-to-date AP credit policy information, be sure to check the institution's website. </a:t>
            </a:r>
            <a:endParaRPr lang="en-GB" dirty="0"/>
          </a:p>
        </p:txBody>
      </p:sp>
    </p:spTree>
    <p:extLst>
      <p:ext uri="{BB962C8B-B14F-4D97-AF65-F5344CB8AC3E}">
        <p14:creationId xmlns:p14="http://schemas.microsoft.com/office/powerpoint/2010/main" val="21188231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CFDBE-E66E-4C6A-B8F0-83D2A64BF182}"/>
              </a:ext>
            </a:extLst>
          </p:cNvPr>
          <p:cNvSpPr>
            <a:spLocks noGrp="1"/>
          </p:cNvSpPr>
          <p:nvPr>
            <p:ph type="title"/>
          </p:nvPr>
        </p:nvSpPr>
        <p:spPr/>
        <p:txBody>
          <a:bodyPr/>
          <a:lstStyle/>
          <a:p>
            <a:endParaRPr lang="en-US"/>
          </a:p>
        </p:txBody>
      </p:sp>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4294967295"/>
          </p:nvPr>
        </p:nvPicPr>
        <p:blipFill>
          <a:blip r:embed="rId2">
            <a:extLst>
              <a:ext uri="{28A0092B-C50C-407E-A947-70E740481C1C}">
                <a14:useLocalDpi xmlns:a14="http://schemas.microsoft.com/office/drawing/2010/main"/>
              </a:ext>
            </a:extLst>
          </a:blip>
          <a:srcRect/>
          <a:stretch>
            <a:fillRect/>
          </a:stretch>
        </p:blipFill>
        <p:spPr>
          <a:xfrm>
            <a:off x="0" y="0"/>
            <a:ext cx="12192000" cy="6858000"/>
          </a:xfrm>
        </p:spPr>
      </p:pic>
      <p:sp>
        <p:nvSpPr>
          <p:cNvPr id="29" name="Rectangle 28" descr="decorative element">
            <a:extLst>
              <a:ext uri="{FF2B5EF4-FFF2-40B4-BE49-F238E27FC236}">
                <a16:creationId xmlns:a16="http://schemas.microsoft.com/office/drawing/2014/main" id="{5C2DDD60-EB1C-44D8-84E1-D86EB3558F11}"/>
              </a:ext>
            </a:extLst>
          </p:cNvPr>
          <p:cNvSpPr/>
          <p:nvPr/>
        </p:nvSpPr>
        <p:spPr>
          <a:xfrm>
            <a:off x="-1" y="18674"/>
            <a:ext cx="12191999" cy="68393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Slide Number Placeholder 5">
            <a:extLst>
              <a:ext uri="{FF2B5EF4-FFF2-40B4-BE49-F238E27FC236}">
                <a16:creationId xmlns:a16="http://schemas.microsoft.com/office/drawing/2014/main"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7</a:t>
            </a:fld>
            <a:endParaRPr lang="en-GB" sz="1200" dirty="0">
              <a:solidFill>
                <a:schemeClr val="bg1"/>
              </a:solidFill>
            </a:endParaRPr>
          </a:p>
        </p:txBody>
      </p:sp>
      <p:sp>
        <p:nvSpPr>
          <p:cNvPr id="6" name="TextBox 5">
            <a:extLst>
              <a:ext uri="{FF2B5EF4-FFF2-40B4-BE49-F238E27FC236}">
                <a16:creationId xmlns:a16="http://schemas.microsoft.com/office/drawing/2014/main" id="{643F0148-CE4C-4073-803A-6B80D3A2F691}"/>
              </a:ext>
            </a:extLst>
          </p:cNvPr>
          <p:cNvSpPr txBox="1"/>
          <p:nvPr/>
        </p:nvSpPr>
        <p:spPr>
          <a:xfrm>
            <a:off x="394920" y="235385"/>
            <a:ext cx="7843558" cy="461665"/>
          </a:xfrm>
          <a:prstGeom prst="rect">
            <a:avLst/>
          </a:prstGeom>
          <a:noFill/>
        </p:spPr>
        <p:txBody>
          <a:bodyPr wrap="square" rtlCol="0">
            <a:spAutoFit/>
          </a:bodyPr>
          <a:lstStyle/>
          <a:p>
            <a:r>
              <a:rPr lang="en-US" sz="2400" dirty="0">
                <a:solidFill>
                  <a:schemeClr val="bg1"/>
                </a:solidFill>
              </a:rPr>
              <a:t>AP Resources World Exploring for Students and Families</a:t>
            </a:r>
          </a:p>
        </p:txBody>
      </p:sp>
      <p:sp>
        <p:nvSpPr>
          <p:cNvPr id="8" name="TextBox 7">
            <a:extLst>
              <a:ext uri="{FF2B5EF4-FFF2-40B4-BE49-F238E27FC236}">
                <a16:creationId xmlns:a16="http://schemas.microsoft.com/office/drawing/2014/main" id="{BD989D65-D0B2-4093-B017-3643F9850F08}"/>
              </a:ext>
            </a:extLst>
          </p:cNvPr>
          <p:cNvSpPr txBox="1"/>
          <p:nvPr/>
        </p:nvSpPr>
        <p:spPr>
          <a:xfrm>
            <a:off x="510414" y="972937"/>
            <a:ext cx="8757958" cy="175432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AP Information: </a:t>
            </a:r>
          </a:p>
          <a:p>
            <a:pPr marL="742950" lvl="1" indent="-285750">
              <a:buFont typeface="Arial" panose="020B0604020202020204" pitchFamily="34" charset="0"/>
              <a:buChar char="•"/>
            </a:pPr>
            <a:r>
              <a:rPr lang="en-US" dirty="0">
                <a:solidFill>
                  <a:schemeClr val="bg1"/>
                </a:solidFill>
                <a:hlinkClick r:id="rId3"/>
              </a:rPr>
              <a:t>https://apstudent.collegeboard.org/exploreap</a:t>
            </a:r>
            <a:endParaRPr lang="en-US" dirty="0">
              <a:solidFill>
                <a:schemeClr val="bg1"/>
              </a:solidFill>
            </a:endParaRPr>
          </a:p>
          <a:p>
            <a:pPr marL="742950" lvl="1" indent="-285750">
              <a:buFont typeface="Arial" panose="020B0604020202020204" pitchFamily="34" charset="0"/>
              <a:buChar char="•"/>
            </a:pPr>
            <a:r>
              <a:rPr lang="en-US" dirty="0">
                <a:solidFill>
                  <a:schemeClr val="bg1"/>
                </a:solidFill>
                <a:hlinkClick r:id="rId4"/>
              </a:rPr>
              <a:t>https://apstudent.collegeboard.org/exploreap/for-parents</a:t>
            </a:r>
            <a:endParaRPr lang="en-US" dirty="0">
              <a:solidFill>
                <a:schemeClr val="bg1"/>
              </a:solidFill>
            </a:endParaRPr>
          </a:p>
          <a:p>
            <a:pPr marL="742950" lvl="1"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College and Career Planning, Personalized Feedback, practice and college planning </a:t>
            </a:r>
          </a:p>
          <a:p>
            <a:r>
              <a:rPr lang="en-US" dirty="0">
                <a:solidFill>
                  <a:schemeClr val="bg1"/>
                </a:solidFill>
              </a:rPr>
              <a:t>based on PSAT.NMSQT results:  </a:t>
            </a:r>
            <a:r>
              <a:rPr lang="en-US" dirty="0">
                <a:solidFill>
                  <a:schemeClr val="bg1"/>
                </a:solidFill>
                <a:hlinkClick r:id="rId5"/>
              </a:rPr>
              <a:t>https://www.collegeboard.org/</a:t>
            </a:r>
            <a:r>
              <a:rPr lang="en-US" dirty="0">
                <a:solidFill>
                  <a:schemeClr val="bg1"/>
                </a:solidFill>
              </a:rPr>
              <a:t>  </a:t>
            </a:r>
          </a:p>
        </p:txBody>
      </p:sp>
      <p:pic>
        <p:nvPicPr>
          <p:cNvPr id="10" name="Picture 9">
            <a:extLst>
              <a:ext uri="{FF2B5EF4-FFF2-40B4-BE49-F238E27FC236}">
                <a16:creationId xmlns:a16="http://schemas.microsoft.com/office/drawing/2014/main" id="{6C460409-647F-4D10-BBEF-E3B03FDACA3B}"/>
              </a:ext>
            </a:extLst>
          </p:cNvPr>
          <p:cNvPicPr>
            <a:picLocks noChangeAspect="1"/>
          </p:cNvPicPr>
          <p:nvPr/>
        </p:nvPicPr>
        <p:blipFill>
          <a:blip r:embed="rId6"/>
          <a:stretch>
            <a:fillRect/>
          </a:stretch>
        </p:blipFill>
        <p:spPr>
          <a:xfrm>
            <a:off x="8662512" y="284086"/>
            <a:ext cx="3210569" cy="3409025"/>
          </a:xfrm>
          <a:prstGeom prst="rect">
            <a:avLst/>
          </a:prstGeom>
        </p:spPr>
      </p:pic>
      <p:pic>
        <p:nvPicPr>
          <p:cNvPr id="11" name="Picture 10">
            <a:extLst>
              <a:ext uri="{FF2B5EF4-FFF2-40B4-BE49-F238E27FC236}">
                <a16:creationId xmlns:a16="http://schemas.microsoft.com/office/drawing/2014/main" id="{802D394C-ADBE-4691-BC98-9667695AFE89}"/>
              </a:ext>
            </a:extLst>
          </p:cNvPr>
          <p:cNvPicPr>
            <a:picLocks noChangeAspect="1"/>
          </p:cNvPicPr>
          <p:nvPr/>
        </p:nvPicPr>
        <p:blipFill>
          <a:blip r:embed="rId7"/>
          <a:stretch>
            <a:fillRect/>
          </a:stretch>
        </p:blipFill>
        <p:spPr>
          <a:xfrm>
            <a:off x="2980870" y="3028789"/>
            <a:ext cx="5037260" cy="2426897"/>
          </a:xfrm>
          <a:prstGeom prst="rect">
            <a:avLst/>
          </a:prstGeom>
        </p:spPr>
      </p:pic>
      <p:pic>
        <p:nvPicPr>
          <p:cNvPr id="12" name="Picture 11">
            <a:extLst>
              <a:ext uri="{FF2B5EF4-FFF2-40B4-BE49-F238E27FC236}">
                <a16:creationId xmlns:a16="http://schemas.microsoft.com/office/drawing/2014/main" id="{9FBF3302-BD11-4550-92E5-9B9D2344A0F0}"/>
              </a:ext>
            </a:extLst>
          </p:cNvPr>
          <p:cNvPicPr>
            <a:picLocks noChangeAspect="1"/>
          </p:cNvPicPr>
          <p:nvPr/>
        </p:nvPicPr>
        <p:blipFill>
          <a:blip r:embed="rId8"/>
          <a:stretch>
            <a:fillRect/>
          </a:stretch>
        </p:blipFill>
        <p:spPr>
          <a:xfrm>
            <a:off x="237814" y="4011535"/>
            <a:ext cx="4572771" cy="2675918"/>
          </a:xfrm>
          <a:prstGeom prst="rect">
            <a:avLst/>
          </a:prstGeom>
        </p:spPr>
      </p:pic>
      <p:pic>
        <p:nvPicPr>
          <p:cNvPr id="13" name="Picture 12">
            <a:extLst>
              <a:ext uri="{FF2B5EF4-FFF2-40B4-BE49-F238E27FC236}">
                <a16:creationId xmlns:a16="http://schemas.microsoft.com/office/drawing/2014/main" id="{26BB799B-FEAD-4DCA-8E5C-974641C8A7BC}"/>
              </a:ext>
            </a:extLst>
          </p:cNvPr>
          <p:cNvPicPr>
            <a:picLocks noChangeAspect="1"/>
          </p:cNvPicPr>
          <p:nvPr/>
        </p:nvPicPr>
        <p:blipFill>
          <a:blip r:embed="rId9"/>
          <a:stretch>
            <a:fillRect/>
          </a:stretch>
        </p:blipFill>
        <p:spPr>
          <a:xfrm>
            <a:off x="7034523" y="3926509"/>
            <a:ext cx="3113750" cy="2658079"/>
          </a:xfrm>
          <a:prstGeom prst="rect">
            <a:avLst/>
          </a:prstGeom>
        </p:spPr>
      </p:pic>
    </p:spTree>
    <p:extLst>
      <p:ext uri="{BB962C8B-B14F-4D97-AF65-F5344CB8AC3E}">
        <p14:creationId xmlns:p14="http://schemas.microsoft.com/office/powerpoint/2010/main" val="31910146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a:xfrm>
            <a:off x="-2" y="0"/>
            <a:ext cx="12192001" cy="6858000"/>
          </a:xfrm>
        </p:spPr>
      </p:pic>
      <p:grpSp>
        <p:nvGrpSpPr>
          <p:cNvPr id="23" name="Group 22" descr="decorative element">
            <a:extLst>
              <a:ext uri="{FF2B5EF4-FFF2-40B4-BE49-F238E27FC236}">
                <a16:creationId xmlns:a16="http://schemas.microsoft.com/office/drawing/2014/main"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Title 33">
            <a:extLst>
              <a:ext uri="{FF2B5EF4-FFF2-40B4-BE49-F238E27FC236}">
                <a16:creationId xmlns:a16="http://schemas.microsoft.com/office/drawing/2014/main" id="{3749FE94-FC7C-4359-A56E-6C7A87BDEE87}"/>
              </a:ext>
            </a:extLst>
          </p:cNvPr>
          <p:cNvSpPr>
            <a:spLocks noGrp="1"/>
          </p:cNvSpPr>
          <p:nvPr>
            <p:ph type="title"/>
          </p:nvPr>
        </p:nvSpPr>
        <p:spPr>
          <a:xfrm>
            <a:off x="310896" y="204825"/>
            <a:ext cx="11415370" cy="943661"/>
          </a:xfrm>
        </p:spPr>
        <p:txBody>
          <a:bodyPr/>
          <a:lstStyle/>
          <a:p>
            <a:r>
              <a:rPr lang="en-GB" dirty="0"/>
              <a:t>AP Registration for 2019-2020</a:t>
            </a:r>
          </a:p>
        </p:txBody>
      </p:sp>
      <p:sp>
        <p:nvSpPr>
          <p:cNvPr id="35" name="Text Placeholder 34">
            <a:extLst>
              <a:ext uri="{FF2B5EF4-FFF2-40B4-BE49-F238E27FC236}">
                <a16:creationId xmlns:a16="http://schemas.microsoft.com/office/drawing/2014/main" id="{3F200E92-5A1F-40B7-AE02-46929BC459EA}"/>
              </a:ext>
            </a:extLst>
          </p:cNvPr>
          <p:cNvSpPr>
            <a:spLocks noGrp="1"/>
          </p:cNvSpPr>
          <p:nvPr>
            <p:ph type="body" idx="1"/>
          </p:nvPr>
        </p:nvSpPr>
        <p:spPr>
          <a:xfrm>
            <a:off x="310896" y="1047902"/>
            <a:ext cx="11294669" cy="6285586"/>
          </a:xfrm>
        </p:spPr>
        <p:txBody>
          <a:bodyPr/>
          <a:lstStyle/>
          <a:p>
            <a:pPr marL="285750" indent="-285750">
              <a:buFont typeface="Arial" panose="020B0604020202020204" pitchFamily="34" charset="0"/>
              <a:buChar char="•"/>
            </a:pPr>
            <a:r>
              <a:rPr lang="en-GB" sz="2800" dirty="0"/>
              <a:t>Teachers and </a:t>
            </a:r>
            <a:r>
              <a:rPr lang="en-GB" sz="2800" dirty="0" err="1"/>
              <a:t>Counselors</a:t>
            </a:r>
            <a:r>
              <a:rPr lang="en-GB" sz="2800" dirty="0"/>
              <a:t> will have conversations with their current students and process recommendations.</a:t>
            </a:r>
          </a:p>
          <a:p>
            <a:pPr marL="285750" indent="-285750">
              <a:buFont typeface="Arial" panose="020B0604020202020204" pitchFamily="34" charset="0"/>
              <a:buChar char="•"/>
            </a:pPr>
            <a:r>
              <a:rPr lang="en-GB" sz="2800" dirty="0"/>
              <a:t>Students will fill out an AP Intent Google form per class, and students will need  information handy to fill out the form. The AP teachers will explain. </a:t>
            </a:r>
          </a:p>
          <a:p>
            <a:pPr marL="285750" indent="-285750">
              <a:buFont typeface="Arial" panose="020B0604020202020204" pitchFamily="34" charset="0"/>
              <a:buChar char="•"/>
            </a:pPr>
            <a:r>
              <a:rPr lang="en-GB" sz="2800" dirty="0"/>
              <a:t>Students will receive verification and can elect to take AP if not recommended.</a:t>
            </a:r>
          </a:p>
          <a:p>
            <a:pPr marL="285750" indent="-285750">
              <a:buFont typeface="Arial" panose="020B0604020202020204" pitchFamily="34" charset="0"/>
              <a:buChar char="•"/>
            </a:pPr>
            <a:r>
              <a:rPr lang="en-GB" sz="2800" dirty="0"/>
              <a:t>AP class waivers will be required to override teacher recommendation instances when a student has not me the FCS High School Placement guidelines requirements. </a:t>
            </a:r>
          </a:p>
          <a:p>
            <a:pPr marL="285750" indent="-285750">
              <a:buFont typeface="Arial" panose="020B0604020202020204" pitchFamily="34" charset="0"/>
              <a:buChar char="•"/>
            </a:pPr>
            <a:r>
              <a:rPr lang="en-GB" sz="2800" dirty="0"/>
              <a:t>Serious consideration should be given by the student and the parent to elect into an AP course if not recommended.</a:t>
            </a:r>
          </a:p>
          <a:p>
            <a:pPr marL="285750" indent="-285750">
              <a:buFont typeface="Arial" panose="020B0604020202020204" pitchFamily="34" charset="0"/>
              <a:buChar char="•"/>
            </a:pPr>
            <a:r>
              <a:rPr lang="en-GB" sz="2800" dirty="0"/>
              <a:t>Registration is based upon space availability. Some courses may not actually “make” if a minimum number of students are not registered. </a:t>
            </a:r>
          </a:p>
        </p:txBody>
      </p:sp>
    </p:spTree>
    <p:extLst>
      <p:ext uri="{BB962C8B-B14F-4D97-AF65-F5344CB8AC3E}">
        <p14:creationId xmlns:p14="http://schemas.microsoft.com/office/powerpoint/2010/main" val="402151142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15063"/>
            <a:ext cx="12192000" cy="6858000"/>
          </a:xfrm>
        </p:spPr>
      </p:pic>
      <p:sp>
        <p:nvSpPr>
          <p:cNvPr id="31" name="Text Placeholder 30">
            <a:extLst>
              <a:ext uri="{FF2B5EF4-FFF2-40B4-BE49-F238E27FC236}">
                <a16:creationId xmlns:a16="http://schemas.microsoft.com/office/drawing/2014/main" id="{A7DE1A1C-1BA0-439B-99B1-C80C5806DEFB}"/>
              </a:ext>
            </a:extLst>
          </p:cNvPr>
          <p:cNvSpPr>
            <a:spLocks noGrp="1"/>
          </p:cNvSpPr>
          <p:nvPr>
            <p:ph type="body" sz="quarter" idx="11"/>
          </p:nvPr>
        </p:nvSpPr>
        <p:spPr>
          <a:xfrm>
            <a:off x="1562099" y="1733628"/>
            <a:ext cx="8192497" cy="856574"/>
          </a:xfrm>
        </p:spPr>
        <p:txBody>
          <a:bodyPr/>
          <a:lstStyle/>
          <a:p>
            <a:r>
              <a:rPr lang="en-GB" sz="2400" b="1" dirty="0"/>
              <a:t>The fee for the AP exam MAY OR MAY NOT be funded by the state or county. Typically costs $94 per exam</a:t>
            </a:r>
            <a:r>
              <a:rPr lang="en-GB" dirty="0"/>
              <a:t>.</a:t>
            </a:r>
          </a:p>
          <a:p>
            <a:endParaRPr lang="en-GB" dirty="0"/>
          </a:p>
        </p:txBody>
      </p:sp>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271178" y="280861"/>
            <a:ext cx="10206264" cy="830997"/>
          </a:xfrm>
        </p:spPr>
        <p:txBody>
          <a:bodyPr/>
          <a:lstStyle/>
          <a:p>
            <a:r>
              <a:rPr lang="en-US" sz="3600" dirty="0"/>
              <a:t>Students must understand the following</a:t>
            </a:r>
            <a:r>
              <a:rPr lang="en-US" dirty="0"/>
              <a:t>:</a:t>
            </a:r>
            <a:endParaRPr lang="en-GB" dirty="0"/>
          </a:p>
        </p:txBody>
      </p:sp>
      <p:pic>
        <p:nvPicPr>
          <p:cNvPr id="40" name="Content Placeholder 79" descr="Open Book">
            <a:extLst>
              <a:ext uri="{FF2B5EF4-FFF2-40B4-BE49-F238E27FC236}">
                <a16:creationId xmlns:a16="http://schemas.microsoft.com/office/drawing/2014/main" id="{C997398D-3BA0-47F4-93CE-55576CE45E21}"/>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grpSp>
        <p:nvGrpSpPr>
          <p:cNvPr id="7" name="Group 6" descr="decorative element">
            <a:extLst>
              <a:ext uri="{FF2B5EF4-FFF2-40B4-BE49-F238E27FC236}">
                <a16:creationId xmlns:a16="http://schemas.microsoft.com/office/drawing/2014/main"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9</a:t>
            </a:fld>
            <a:endParaRPr lang="en-GB" sz="1200" dirty="0">
              <a:solidFill>
                <a:schemeClr val="bg1"/>
              </a:solidFill>
            </a:endParaRPr>
          </a:p>
        </p:txBody>
      </p:sp>
      <p:pic>
        <p:nvPicPr>
          <p:cNvPr id="19" name="Content Placeholder 94" descr="Microscope">
            <a:extLst>
              <a:ext uri="{FF2B5EF4-FFF2-40B4-BE49-F238E27FC236}">
                <a16:creationId xmlns:a16="http://schemas.microsoft.com/office/drawing/2014/main" id="{A38B7CE3-378A-4452-8C5F-F62CB895F945}"/>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8529" y="2904036"/>
            <a:ext cx="547688" cy="547688"/>
          </a:xfrm>
          <a:prstGeom prst="rect">
            <a:avLst/>
          </a:prstGeom>
        </p:spPr>
      </p:pic>
      <p:sp>
        <p:nvSpPr>
          <p:cNvPr id="21" name="Text Placeholder 87">
            <a:extLst>
              <a:ext uri="{FF2B5EF4-FFF2-40B4-BE49-F238E27FC236}">
                <a16:creationId xmlns:a16="http://schemas.microsoft.com/office/drawing/2014/main" id="{F790A8EE-4001-48D9-9587-A3D0B02ACE22}"/>
              </a:ext>
            </a:extLst>
          </p:cNvPr>
          <p:cNvSpPr txBox="1">
            <a:spLocks/>
          </p:cNvSpPr>
          <p:nvPr/>
        </p:nvSpPr>
        <p:spPr>
          <a:xfrm>
            <a:off x="1422939" y="2830454"/>
            <a:ext cx="8731262" cy="1488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solidFill>
                  <a:schemeClr val="bg1"/>
                </a:solidFill>
              </a:rPr>
              <a:t>AP courses require in depth study and a willingness to go beyond usual class requirements and preparation (including summer reading). The student must be willing to invest the time and effort. </a:t>
            </a:r>
            <a:endParaRPr lang="en-GB" sz="2400" b="1" dirty="0">
              <a:solidFill>
                <a:schemeClr val="bg1"/>
              </a:solidFill>
            </a:endParaRPr>
          </a:p>
        </p:txBody>
      </p:sp>
      <p:pic>
        <p:nvPicPr>
          <p:cNvPr id="22" name="Content Placeholder 96" descr="Pencil">
            <a:extLst>
              <a:ext uri="{FF2B5EF4-FFF2-40B4-BE49-F238E27FC236}">
                <a16:creationId xmlns:a16="http://schemas.microsoft.com/office/drawing/2014/main" id="{B5FCDC6F-5C30-490A-8AF4-AB8D21CEA5EE}"/>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47042" y="4514427"/>
            <a:ext cx="548640" cy="548640"/>
          </a:xfrm>
          <a:prstGeom prst="rect">
            <a:avLst/>
          </a:prstGeom>
        </p:spPr>
      </p:pic>
      <p:sp>
        <p:nvSpPr>
          <p:cNvPr id="6" name="Rectangle 5">
            <a:extLst>
              <a:ext uri="{FF2B5EF4-FFF2-40B4-BE49-F238E27FC236}">
                <a16:creationId xmlns:a16="http://schemas.microsoft.com/office/drawing/2014/main" id="{E181A892-6FDA-496D-8166-7D1D447A019B}"/>
              </a:ext>
            </a:extLst>
          </p:cNvPr>
          <p:cNvSpPr/>
          <p:nvPr/>
        </p:nvSpPr>
        <p:spPr>
          <a:xfrm>
            <a:off x="1422938" y="4319013"/>
            <a:ext cx="8331658" cy="1200329"/>
          </a:xfrm>
          <a:prstGeom prst="rect">
            <a:avLst/>
          </a:prstGeom>
        </p:spPr>
        <p:txBody>
          <a:bodyPr wrap="square">
            <a:spAutoFit/>
          </a:bodyPr>
          <a:lstStyle/>
          <a:p>
            <a:pPr marL="342900" indent="-342900">
              <a:buFont typeface="Arial" panose="020B0604020202020204" pitchFamily="34" charset="0"/>
              <a:buChar char="•"/>
            </a:pPr>
            <a:r>
              <a:rPr lang="en-GB" sz="2400" b="1" dirty="0">
                <a:solidFill>
                  <a:schemeClr val="bg1"/>
                </a:solidFill>
              </a:rPr>
              <a:t>The student is making a comment, and if the student is accepted into an AP class, he/she WILL NOT BE ALLOWED TO DROP THE CLASS</a:t>
            </a:r>
            <a:r>
              <a:rPr lang="en-GB" b="1" dirty="0">
                <a:solidFill>
                  <a:schemeClr val="bg1"/>
                </a:solidFill>
              </a:rPr>
              <a:t>. </a:t>
            </a:r>
          </a:p>
        </p:txBody>
      </p:sp>
    </p:spTree>
    <p:extLst>
      <p:ext uri="{BB962C8B-B14F-4D97-AF65-F5344CB8AC3E}">
        <p14:creationId xmlns:p14="http://schemas.microsoft.com/office/powerpoint/2010/main" val="342267694"/>
      </p:ext>
    </p:extLst>
  </p:cSld>
  <p:clrMapOvr>
    <a:masterClrMapping/>
  </p:clrMapOvr>
  <p:transition spd="med">
    <p:pull/>
  </p:transition>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41CEA3-A3B3-4568-9E84-C4619CC82DFB}">
  <ds:schemaRefs>
    <ds:schemaRef ds:uri="http://schemas.microsoft.com/sharepoint/v3/contenttype/forms"/>
  </ds:schemaRefs>
</ds:datastoreItem>
</file>

<file path=customXml/itemProps3.xml><?xml version="1.0" encoding="utf-8"?>
<ds:datastoreItem xmlns:ds="http://schemas.openxmlformats.org/officeDocument/2006/customXml" ds:itemID="{C549A191-EC8C-4AA6-9C64-D32B5F047436}">
  <ds:schemaRefs>
    <ds:schemaRef ds:uri="http://purl.org/dc/terms/"/>
    <ds:schemaRef ds:uri="http://schemas.microsoft.com/office/2006/documentManagement/types"/>
    <ds:schemaRef ds:uri="http://purl.org/dc/dcmitype/"/>
    <ds:schemaRef ds:uri="fb0879af-3eba-417a-a55a-ffe6dcd6ca77"/>
    <ds:schemaRef ds:uri="http://purl.org/dc/elements/1.1/"/>
    <ds:schemaRef ds:uri="http://schemas.microsoft.com/office/infopath/2007/PartnerControls"/>
    <ds:schemaRef ds:uri="http://schemas.microsoft.com/sharepoint/v3"/>
    <ds:schemaRef ds:uri="http://schemas.openxmlformats.org/package/2006/metadata/core-properties"/>
    <ds:schemaRef ds:uri="6dc4bcd6-49db-4c07-9060-8acfc67cef9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964</Words>
  <Application>Microsoft Office PowerPoint</Application>
  <PresentationFormat>Widescreen</PresentationFormat>
  <Paragraphs>237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Corbel</vt:lpstr>
      <vt:lpstr>Office Theme</vt:lpstr>
      <vt:lpstr>Welcome to Centennial H.S.                         Overview of  the Advanced Placement (AP) Program </vt:lpstr>
      <vt:lpstr>What is AP?   The Advanced Placement Program® (AP) enables willing and academically prepared students to pursue college-level studies while still in high school.  The program consists of college-level courses developed by the AP Program that high schools can choose to offer, and corresponding exams that are administered once a year. </vt:lpstr>
      <vt:lpstr>Our AP Courses 29/38</vt:lpstr>
      <vt:lpstr>AP at Centennial High School</vt:lpstr>
      <vt:lpstr>AP: the Benefits  The Advanced Placement Program® (AP) enables willing and academically prepared students to pursue college-level studies while still in high school.  Opportunity to earn valuable credit and placement in FLEXIBILITY AND COST SAVINGS.  Taking AP is valued in the college admission process.   </vt:lpstr>
      <vt:lpstr>Each college and universities have its own policies regarding AP credit and placement. The College Board offers information about AP credit at thousands of colleges and universities. For the most up-to-date AP credit policy information, be sure to check the institution's website. </vt:lpstr>
      <vt:lpstr>PowerPoint Presentation</vt:lpstr>
      <vt:lpstr>AP Registration for 2019-2020</vt:lpstr>
      <vt:lpstr>Students must understand the following:</vt:lpstr>
      <vt:lpstr>Changes in the College Board: </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2019-01-14T19:43:40Z</dcterms:created>
  <dcterms:modified xsi:type="dcterms:W3CDTF">2019-01-28T22:27:04Z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