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4" r:id="rId2"/>
  </p:sldMasterIdLst>
  <p:notesMasterIdLst>
    <p:notesMasterId r:id="rId27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E4269D-A208-451E-835C-5F85472E6DC7}">
  <a:tblStyle styleId="{35E4269D-A208-451E-835C-5F85472E6D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62970AF-30E3-498A-AD25-B1868C96A2C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3"/>
    <p:restoredTop sz="94558"/>
  </p:normalViewPr>
  <p:slideViewPr>
    <p:cSldViewPr snapToGrid="0">
      <p:cViewPr varScale="1">
        <p:scale>
          <a:sx n="108" d="100"/>
          <a:sy n="108" d="100"/>
        </p:scale>
        <p:origin x="21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17d6932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2217d6932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Welcome + Poll</a:t>
            </a:r>
            <a:endParaRPr/>
          </a:p>
        </p:txBody>
      </p:sp>
      <p:sp>
        <p:nvSpPr>
          <p:cNvPr id="171" name="Google Shape;171;g2217d6932c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3efbd47e6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23efbd47e6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3efbd47e64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g23efbd47e6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3efbd47e6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23efbd47e6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217ed0a32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217ed0a32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2217ed0a32e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409f0359f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409f0359f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2409f0359fc_0_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3efbd47e6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3efbd47e6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3efbd47e6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g23efbd47e6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3efbd47e6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3efbd47e6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g23efbd47e64_0_4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561ce8f938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g1561ce8f938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g1561ce8f938_0_5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409f0359f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2409f0359f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2409f0359fc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8" y="6442075"/>
            <a:ext cx="149225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308" y="5387903"/>
            <a:ext cx="88209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6723" y="5999359"/>
            <a:ext cx="8524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 b="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Google Shape;72;p11"/>
          <p:cNvCxnSpPr/>
          <p:nvPr/>
        </p:nvCxnSpPr>
        <p:spPr>
          <a:xfrm>
            <a:off x="162600" y="6248400"/>
            <a:ext cx="8818800" cy="0"/>
          </a:xfrm>
          <a:prstGeom prst="straightConnector1">
            <a:avLst/>
          </a:prstGeom>
          <a:noFill/>
          <a:ln w="9525" cap="flat" cmpd="sng">
            <a:solidFill>
              <a:srgbClr val="74696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3" name="Google Shape;7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6625" y="6335099"/>
            <a:ext cx="1165674" cy="3010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>
            <a:spLocks noGrp="1"/>
          </p:cNvSpPr>
          <p:nvPr>
            <p:ph type="ctrTitle"/>
          </p:nvPr>
        </p:nvSpPr>
        <p:spPr>
          <a:xfrm>
            <a:off x="394650" y="609128"/>
            <a:ext cx="83547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Open Sans"/>
              <a:buNone/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311708" y="0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4500"/>
              <a:buFont typeface="Merriweather Black"/>
              <a:buNone/>
              <a:defRPr sz="4500">
                <a:solidFill>
                  <a:srgbClr val="494949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311700" y="3052400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2">
            <a:alphaModFix amt="28000"/>
          </a:blip>
          <a:srcRect/>
          <a:stretch/>
        </p:blipFill>
        <p:spPr>
          <a:xfrm>
            <a:off x="0" y="4139980"/>
            <a:ext cx="9144003" cy="15582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13"/>
          <p:cNvCxnSpPr/>
          <p:nvPr/>
        </p:nvCxnSpPr>
        <p:spPr>
          <a:xfrm>
            <a:off x="162600" y="6248400"/>
            <a:ext cx="88188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6625" y="6335099"/>
            <a:ext cx="1165674" cy="3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2800"/>
              <a:buFont typeface="Merriweather"/>
              <a:buNone/>
              <a:defRPr b="1">
                <a:solidFill>
                  <a:srgbClr val="49494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311700" y="1666400"/>
            <a:ext cx="3999900" cy="4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"/>
              <a:buChar char="●"/>
              <a:defRPr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"/>
              <a:buChar char="○"/>
              <a:defRPr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"/>
              <a:buChar char="■"/>
              <a:defRPr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"/>
              <a:buChar char="●"/>
              <a:defRPr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"/>
              <a:buChar char="○"/>
              <a:defRPr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"/>
              <a:buChar char="■"/>
              <a:defRPr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"/>
              <a:buChar char="●"/>
              <a:defRPr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"/>
              <a:buChar char="○"/>
              <a:defRPr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"/>
              <a:buChar char="■"/>
              <a:defRPr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2"/>
          </p:nvPr>
        </p:nvSpPr>
        <p:spPr>
          <a:xfrm>
            <a:off x="4832400" y="1666400"/>
            <a:ext cx="3999900" cy="4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"/>
              <a:buChar char="●"/>
              <a:defRPr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"/>
              <a:buChar char="○"/>
              <a:defRPr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"/>
              <a:buChar char="■"/>
              <a:defRPr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"/>
              <a:buChar char="●"/>
              <a:defRPr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"/>
              <a:buChar char="○"/>
              <a:defRPr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"/>
              <a:buChar char="■"/>
              <a:defRPr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"/>
              <a:buChar char="●"/>
              <a:defRPr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"/>
              <a:buChar char="○"/>
              <a:defRPr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"/>
              <a:buChar char="■"/>
              <a:defRPr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1" name="Google Shape;91;p14"/>
          <p:cNvCxnSpPr/>
          <p:nvPr/>
        </p:nvCxnSpPr>
        <p:spPr>
          <a:xfrm>
            <a:off x="162600" y="6248400"/>
            <a:ext cx="88188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2" name="Google Shape;9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6625" y="6335099"/>
            <a:ext cx="1165674" cy="3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075" y="1330333"/>
            <a:ext cx="1833984" cy="1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4572000" y="-167"/>
            <a:ext cx="4572000" cy="624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256425" y="21358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3600"/>
              <a:buFont typeface="Merriweather"/>
              <a:buNone/>
              <a:defRPr sz="3600" b="1">
                <a:solidFill>
                  <a:srgbClr val="49494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"/>
              <a:buChar char="●"/>
              <a:defRPr sz="2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"/>
              <a:buChar char="○"/>
              <a:defRPr sz="2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"/>
              <a:buChar char="■"/>
              <a:defRPr sz="2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"/>
              <a:buChar char="●"/>
              <a:defRPr sz="2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"/>
              <a:buChar char="○"/>
              <a:defRPr sz="2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"/>
              <a:buChar char="■"/>
              <a:defRPr sz="2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"/>
              <a:buChar char="●"/>
              <a:defRPr sz="2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"/>
              <a:buChar char="○"/>
              <a:defRPr sz="2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"/>
              <a:buChar char="■"/>
              <a:defRPr sz="2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" name="Google Shape;99;p15"/>
          <p:cNvCxnSpPr/>
          <p:nvPr/>
        </p:nvCxnSpPr>
        <p:spPr>
          <a:xfrm>
            <a:off x="162600" y="6248400"/>
            <a:ext cx="88188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0" name="Google Shape;10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6625" y="6335099"/>
            <a:ext cx="1165674" cy="3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0" y="0"/>
            <a:ext cx="9144000" cy="6265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399850" y="548533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erriweather"/>
              <a:buNone/>
              <a:defRPr sz="42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" name="Google Shape;105;p16"/>
          <p:cNvCxnSpPr/>
          <p:nvPr/>
        </p:nvCxnSpPr>
        <p:spPr>
          <a:xfrm>
            <a:off x="162600" y="6248400"/>
            <a:ext cx="88188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6" name="Google Shape;10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6625" y="6335099"/>
            <a:ext cx="1165674" cy="3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9" name="Google Shape;109;p17"/>
          <p:cNvCxnSpPr/>
          <p:nvPr/>
        </p:nvCxnSpPr>
        <p:spPr>
          <a:xfrm>
            <a:off x="162600" y="6248400"/>
            <a:ext cx="88188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0" name="Google Shape;11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6625" y="6335099"/>
            <a:ext cx="1165674" cy="3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2800"/>
              <a:buFont typeface="Merriweather"/>
              <a:buNone/>
              <a:defRPr b="1">
                <a:solidFill>
                  <a:srgbClr val="49494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4" name="Google Shape;114;p18"/>
          <p:cNvCxnSpPr/>
          <p:nvPr/>
        </p:nvCxnSpPr>
        <p:spPr>
          <a:xfrm>
            <a:off x="162600" y="6248400"/>
            <a:ext cx="88188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6625" y="6335099"/>
            <a:ext cx="1165674" cy="3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075" y="1330333"/>
            <a:ext cx="1833984" cy="1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3600"/>
              <a:buFont typeface="Merriweather"/>
              <a:buNone/>
              <a:defRPr sz="3600" b="1">
                <a:solidFill>
                  <a:srgbClr val="49494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0" name="Google Shape;120;p19"/>
          <p:cNvCxnSpPr/>
          <p:nvPr/>
        </p:nvCxnSpPr>
        <p:spPr>
          <a:xfrm>
            <a:off x="162600" y="6248400"/>
            <a:ext cx="88188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1" name="Google Shape;12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6625" y="6335099"/>
            <a:ext cx="1165674" cy="3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2800"/>
              <a:buFont typeface="Merriweather"/>
              <a:buNone/>
              <a:defRPr b="1">
                <a:solidFill>
                  <a:srgbClr val="49494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6" name="Google Shape;126;p20"/>
          <p:cNvCxnSpPr/>
          <p:nvPr/>
        </p:nvCxnSpPr>
        <p:spPr>
          <a:xfrm>
            <a:off x="162600" y="6248400"/>
            <a:ext cx="88188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7" name="Google Shape;12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6625" y="6335099"/>
            <a:ext cx="1165674" cy="3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Google Shape;132;p21"/>
          <p:cNvCxnSpPr/>
          <p:nvPr/>
        </p:nvCxnSpPr>
        <p:spPr>
          <a:xfrm>
            <a:off x="162600" y="6248400"/>
            <a:ext cx="88188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3" name="Google Shape;13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6625" y="6335099"/>
            <a:ext cx="1165674" cy="3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6492875"/>
            <a:ext cx="9144000" cy="365100"/>
          </a:xfrm>
          <a:prstGeom prst="rect">
            <a:avLst/>
          </a:prstGeom>
          <a:gradFill>
            <a:gsLst>
              <a:gs pos="0">
                <a:srgbClr val="62A43E"/>
              </a:gs>
              <a:gs pos="25000">
                <a:srgbClr val="62A43E"/>
              </a:gs>
              <a:gs pos="100000">
                <a:srgbClr val="518933"/>
              </a:gs>
            </a:gsLst>
            <a:lin ang="5400012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8424863" y="6491288"/>
            <a:ext cx="7191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50800" y="6492875"/>
            <a:ext cx="127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applerouth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2697549"/>
            <a:ext cx="8229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7" name="Google Shape;137;p22"/>
          <p:cNvCxnSpPr/>
          <p:nvPr/>
        </p:nvCxnSpPr>
        <p:spPr>
          <a:xfrm>
            <a:off x="162600" y="6248400"/>
            <a:ext cx="88188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6625" y="6335099"/>
            <a:ext cx="1165674" cy="3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3" name="Google Shape;143;p23"/>
          <p:cNvCxnSpPr/>
          <p:nvPr/>
        </p:nvCxnSpPr>
        <p:spPr>
          <a:xfrm>
            <a:off x="162600" y="6248400"/>
            <a:ext cx="88188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4" name="Google Shape;14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6625" y="6335099"/>
            <a:ext cx="1165674" cy="3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ctrTitle"/>
          </p:nvPr>
        </p:nvSpPr>
        <p:spPr>
          <a:xfrm>
            <a:off x="394650" y="609128"/>
            <a:ext cx="83547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subTitle" idx="1"/>
          </p:nvPr>
        </p:nvSpPr>
        <p:spPr>
          <a:xfrm>
            <a:off x="394650" y="1734895"/>
            <a:ext cx="4018200" cy="3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48" name="Google Shape;148;p24"/>
          <p:cNvCxnSpPr/>
          <p:nvPr/>
        </p:nvCxnSpPr>
        <p:spPr>
          <a:xfrm>
            <a:off x="162600" y="6248400"/>
            <a:ext cx="8818800" cy="0"/>
          </a:xfrm>
          <a:prstGeom prst="straightConnector1">
            <a:avLst/>
          </a:prstGeom>
          <a:noFill/>
          <a:ln w="9525" cap="flat" cmpd="sng">
            <a:solidFill>
              <a:srgbClr val="74696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9" name="Google Shape;14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925" y="6305851"/>
            <a:ext cx="1291854" cy="333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AND_BODY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Google Shape;151;p25"/>
          <p:cNvCxnSpPr/>
          <p:nvPr/>
        </p:nvCxnSpPr>
        <p:spPr>
          <a:xfrm>
            <a:off x="162600" y="6248400"/>
            <a:ext cx="8818800" cy="0"/>
          </a:xfrm>
          <a:prstGeom prst="straightConnector1">
            <a:avLst/>
          </a:prstGeom>
          <a:noFill/>
          <a:ln w="9525" cap="flat" cmpd="sng">
            <a:solidFill>
              <a:srgbClr val="74696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2" name="Google Shape;15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921" y="6335101"/>
            <a:ext cx="1291858" cy="33363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311700" y="1880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600" y="2848375"/>
            <a:ext cx="8679900" cy="2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 rotWithShape="1">
          <a:blip r:embed="rId4">
            <a:alphaModFix amt="10000"/>
          </a:blip>
          <a:srcRect/>
          <a:stretch/>
        </p:blipFill>
        <p:spPr>
          <a:xfrm>
            <a:off x="104125" y="4218067"/>
            <a:ext cx="8935752" cy="152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">
  <p:cSld name="TITLE_AND_BODY_1_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Google Shape;157;p26"/>
          <p:cNvCxnSpPr/>
          <p:nvPr/>
        </p:nvCxnSpPr>
        <p:spPr>
          <a:xfrm>
            <a:off x="162600" y="6248400"/>
            <a:ext cx="8818800" cy="0"/>
          </a:xfrm>
          <a:prstGeom prst="straightConnector1">
            <a:avLst/>
          </a:prstGeom>
          <a:noFill/>
          <a:ln w="9525" cap="flat" cmpd="sng">
            <a:solidFill>
              <a:srgbClr val="74696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8" name="Google Shape;15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921" y="6335101"/>
            <a:ext cx="1291854" cy="33363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311700" y="4177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311700" y="1759533"/>
            <a:ext cx="8520600" cy="4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–"/>
              <a:defRPr sz="1300"/>
            </a:lvl2pPr>
            <a:lvl3pPr marL="1371600" lvl="2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•"/>
              <a:defRPr sz="1300"/>
            </a:lvl3pPr>
            <a:lvl4pPr marL="1828800" lvl="3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–"/>
              <a:defRPr sz="1300"/>
            </a:lvl4pPr>
            <a:lvl5pPr marL="2286000" lvl="4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»"/>
              <a:defRPr sz="1300"/>
            </a:lvl5pPr>
            <a:lvl6pPr marL="2743200" lvl="5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•"/>
              <a:defRPr sz="1300"/>
            </a:lvl6pPr>
            <a:lvl7pPr marL="3200400" lvl="6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•"/>
              <a:defRPr sz="1300"/>
            </a:lvl7pPr>
            <a:lvl8pPr marL="3657600" lvl="7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•"/>
              <a:defRPr sz="1300"/>
            </a:lvl8pPr>
            <a:lvl9pPr marL="4114800" lvl="8" indent="-3111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Char char="•"/>
              <a:defRPr sz="1300"/>
            </a:lvl9pPr>
          </a:lstStyle>
          <a:p>
            <a:endParaRPr/>
          </a:p>
        </p:txBody>
      </p:sp>
      <p:pic>
        <p:nvPicPr>
          <p:cNvPr id="161" name="Google Shape;16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600" y="1181275"/>
            <a:ext cx="8679900" cy="2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1">
  <p:cSld name="TITLE_AND_BODY_1_3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Google Shape;163;p27"/>
          <p:cNvCxnSpPr/>
          <p:nvPr/>
        </p:nvCxnSpPr>
        <p:spPr>
          <a:xfrm>
            <a:off x="162600" y="6248400"/>
            <a:ext cx="8818800" cy="0"/>
          </a:xfrm>
          <a:prstGeom prst="straightConnector1">
            <a:avLst/>
          </a:prstGeom>
          <a:noFill/>
          <a:ln w="9525" cap="flat" cmpd="sng">
            <a:solidFill>
              <a:srgbClr val="74696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4" name="Google Shape;16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921" y="6335101"/>
            <a:ext cx="1291854" cy="33363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311700" y="4177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311700" y="1759533"/>
            <a:ext cx="8520600" cy="4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–"/>
              <a:defRPr sz="1300"/>
            </a:lvl2pPr>
            <a:lvl3pPr marL="1371600" lvl="2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•"/>
              <a:defRPr sz="1300"/>
            </a:lvl3pPr>
            <a:lvl4pPr marL="1828800" lvl="3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–"/>
              <a:defRPr sz="1300"/>
            </a:lvl4pPr>
            <a:lvl5pPr marL="2286000" lvl="4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»"/>
              <a:defRPr sz="1300"/>
            </a:lvl5pPr>
            <a:lvl6pPr marL="2743200" lvl="5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•"/>
              <a:defRPr sz="1300"/>
            </a:lvl6pPr>
            <a:lvl7pPr marL="3200400" lvl="6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•"/>
              <a:defRPr sz="1300"/>
            </a:lvl7pPr>
            <a:lvl8pPr marL="3657600" lvl="7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•"/>
              <a:defRPr sz="1300"/>
            </a:lvl8pPr>
            <a:lvl9pPr marL="4114800" lvl="8" indent="-3111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Char char="•"/>
              <a:defRPr sz="1300"/>
            </a:lvl9pPr>
          </a:lstStyle>
          <a:p>
            <a:endParaRPr/>
          </a:p>
        </p:txBody>
      </p:sp>
      <p:pic>
        <p:nvPicPr>
          <p:cNvPr id="167" name="Google Shape;16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600" y="1181275"/>
            <a:ext cx="8679900" cy="2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6492875"/>
            <a:ext cx="9144000" cy="365100"/>
          </a:xfrm>
          <a:prstGeom prst="rect">
            <a:avLst/>
          </a:prstGeom>
          <a:solidFill>
            <a:srgbClr val="5D9C3B"/>
          </a:soli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" name="Google Shape;26;p4"/>
          <p:cNvCxnSpPr/>
          <p:nvPr/>
        </p:nvCxnSpPr>
        <p:spPr>
          <a:xfrm>
            <a:off x="0" y="1682750"/>
            <a:ext cx="8790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" dir="5400000" rotWithShape="0">
              <a:srgbClr val="808080">
                <a:alpha val="49800"/>
              </a:srgbClr>
            </a:outerShdw>
          </a:effectLst>
        </p:spPr>
      </p:cxnSp>
      <p:sp>
        <p:nvSpPr>
          <p:cNvPr id="27" name="Google Shape;27;p4"/>
          <p:cNvSpPr txBox="1"/>
          <p:nvPr/>
        </p:nvSpPr>
        <p:spPr>
          <a:xfrm>
            <a:off x="8424863" y="6491288"/>
            <a:ext cx="7191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50800" y="6492875"/>
            <a:ext cx="127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applerouth</a:t>
            </a: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79" y="1153677"/>
            <a:ext cx="82296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834333"/>
            <a:ext cx="8229600" cy="45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 b="0" i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 b="0" i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 b="0" i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5"/>
          <p:cNvCxnSpPr/>
          <p:nvPr/>
        </p:nvCxnSpPr>
        <p:spPr>
          <a:xfrm>
            <a:off x="0" y="1749425"/>
            <a:ext cx="8972700" cy="17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" dir="5400000" rotWithShape="0">
              <a:srgbClr val="808080">
                <a:alpha val="49800"/>
              </a:srgbClr>
            </a:outerShdw>
          </a:effectLst>
        </p:spPr>
      </p:cxnSp>
      <p:sp>
        <p:nvSpPr>
          <p:cNvPr id="33" name="Google Shape;33;p5"/>
          <p:cNvSpPr/>
          <p:nvPr/>
        </p:nvSpPr>
        <p:spPr>
          <a:xfrm>
            <a:off x="0" y="6492875"/>
            <a:ext cx="9144000" cy="365100"/>
          </a:xfrm>
          <a:prstGeom prst="rect">
            <a:avLst/>
          </a:prstGeom>
          <a:solidFill>
            <a:srgbClr val="5D9C3B"/>
          </a:soli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 txBox="1"/>
          <p:nvPr/>
        </p:nvSpPr>
        <p:spPr>
          <a:xfrm>
            <a:off x="50800" y="6492875"/>
            <a:ext cx="127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applerouth</a:t>
            </a:r>
            <a:endParaRPr/>
          </a:p>
        </p:txBody>
      </p:sp>
      <p:sp>
        <p:nvSpPr>
          <p:cNvPr id="35" name="Google Shape;35;p5"/>
          <p:cNvSpPr txBox="1"/>
          <p:nvPr/>
        </p:nvSpPr>
        <p:spPr>
          <a:xfrm>
            <a:off x="8424863" y="6491288"/>
            <a:ext cx="7191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66699" y="1220116"/>
            <a:ext cx="8806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66700" y="1667913"/>
            <a:ext cx="4330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166700" y="2307675"/>
            <a:ext cx="4330800" cy="4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 b="0" i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 b="0" i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 b="0" i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3"/>
          </p:nvPr>
        </p:nvSpPr>
        <p:spPr>
          <a:xfrm>
            <a:off x="4645025" y="1667913"/>
            <a:ext cx="4327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4"/>
          </p:nvPr>
        </p:nvSpPr>
        <p:spPr>
          <a:xfrm>
            <a:off x="4645025" y="2307675"/>
            <a:ext cx="4327800" cy="4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 b="0" i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 b="0" i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 b="0" i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6492875"/>
            <a:ext cx="9144000" cy="365100"/>
          </a:xfrm>
          <a:prstGeom prst="rect">
            <a:avLst/>
          </a:prstGeom>
          <a:solidFill>
            <a:srgbClr val="5D9C3B"/>
          </a:soli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 txBox="1"/>
          <p:nvPr/>
        </p:nvSpPr>
        <p:spPr>
          <a:xfrm>
            <a:off x="50800" y="6492875"/>
            <a:ext cx="127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applerouth</a:t>
            </a:r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8424863" y="6491288"/>
            <a:ext cx="7191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" name="Google Shape;45;p6"/>
          <p:cNvCxnSpPr/>
          <p:nvPr/>
        </p:nvCxnSpPr>
        <p:spPr>
          <a:xfrm>
            <a:off x="0" y="1543050"/>
            <a:ext cx="8686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" dir="5400000" rotWithShape="0">
              <a:srgbClr val="808080">
                <a:alpha val="49800"/>
              </a:srgbClr>
            </a:outerShdw>
          </a:effectLst>
        </p:spPr>
      </p:cxn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457200" y="921312"/>
            <a:ext cx="8229600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8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 b="0" i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 b="0" i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 b="0" i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8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 b="0" i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 b="0" i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 b="0" i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0" y="6492875"/>
            <a:ext cx="9144000" cy="365100"/>
          </a:xfrm>
          <a:prstGeom prst="rect">
            <a:avLst/>
          </a:prstGeom>
          <a:solidFill>
            <a:srgbClr val="5D9C3B"/>
          </a:soli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 txBox="1"/>
          <p:nvPr/>
        </p:nvSpPr>
        <p:spPr>
          <a:xfrm>
            <a:off x="50800" y="6492875"/>
            <a:ext cx="127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applerouth</a:t>
            </a:r>
            <a:endParaRPr/>
          </a:p>
        </p:txBody>
      </p:sp>
      <p:sp>
        <p:nvSpPr>
          <p:cNvPr id="52" name="Google Shape;52;p7"/>
          <p:cNvSpPr txBox="1"/>
          <p:nvPr/>
        </p:nvSpPr>
        <p:spPr>
          <a:xfrm>
            <a:off x="8424863" y="6491288"/>
            <a:ext cx="7191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AND_BODY_1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8"/>
          <p:cNvCxnSpPr/>
          <p:nvPr/>
        </p:nvCxnSpPr>
        <p:spPr>
          <a:xfrm>
            <a:off x="162600" y="6248400"/>
            <a:ext cx="8818800" cy="0"/>
          </a:xfrm>
          <a:prstGeom prst="straightConnector1">
            <a:avLst/>
          </a:prstGeom>
          <a:noFill/>
          <a:ln w="9525" cap="flat" cmpd="sng">
            <a:solidFill>
              <a:srgbClr val="74696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921" y="6335101"/>
            <a:ext cx="1291858" cy="33363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311700" y="1880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600" y="2848375"/>
            <a:ext cx="8679900" cy="2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 rotWithShape="1">
          <a:blip r:embed="rId4">
            <a:alphaModFix amt="10000"/>
          </a:blip>
          <a:srcRect/>
          <a:stretch/>
        </p:blipFill>
        <p:spPr>
          <a:xfrm>
            <a:off x="104125" y="4218067"/>
            <a:ext cx="8935752" cy="152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">
  <p:cSld name="TITLE_AND_BODY_1_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9"/>
          <p:cNvCxnSpPr/>
          <p:nvPr/>
        </p:nvCxnSpPr>
        <p:spPr>
          <a:xfrm>
            <a:off x="162600" y="6248400"/>
            <a:ext cx="8818800" cy="0"/>
          </a:xfrm>
          <a:prstGeom prst="straightConnector1">
            <a:avLst/>
          </a:prstGeom>
          <a:noFill/>
          <a:ln w="9525" cap="flat" cmpd="sng">
            <a:solidFill>
              <a:srgbClr val="74696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1" name="Google Shape;6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921" y="6335101"/>
            <a:ext cx="1291854" cy="33363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311700" y="4177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311700" y="1759533"/>
            <a:ext cx="8520600" cy="4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–"/>
              <a:defRPr sz="1300"/>
            </a:lvl2pPr>
            <a:lvl3pPr marL="1371600" lvl="2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•"/>
              <a:defRPr sz="1300"/>
            </a:lvl3pPr>
            <a:lvl4pPr marL="1828800" lvl="3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–"/>
              <a:defRPr sz="1300"/>
            </a:lvl4pPr>
            <a:lvl5pPr marL="2286000" lvl="4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»"/>
              <a:defRPr sz="1300"/>
            </a:lvl5pPr>
            <a:lvl6pPr marL="2743200" lvl="5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•"/>
              <a:defRPr sz="1300"/>
            </a:lvl6pPr>
            <a:lvl7pPr marL="3200400" lvl="6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•"/>
              <a:defRPr sz="1300"/>
            </a:lvl7pPr>
            <a:lvl8pPr marL="3657600" lvl="7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•"/>
              <a:defRPr sz="1300"/>
            </a:lvl8pPr>
            <a:lvl9pPr marL="4114800" lvl="8" indent="-3111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Char char="•"/>
              <a:defRPr sz="1300"/>
            </a:lvl9pPr>
          </a:lstStyle>
          <a:p>
            <a:endParaRPr/>
          </a:p>
        </p:txBody>
      </p:sp>
      <p:pic>
        <p:nvPicPr>
          <p:cNvPr id="64" name="Google Shape;6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600" y="1181275"/>
            <a:ext cx="8679900" cy="2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1">
  <p:cSld name="TITLE_AND_BODY_1_3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10"/>
          <p:cNvCxnSpPr/>
          <p:nvPr/>
        </p:nvCxnSpPr>
        <p:spPr>
          <a:xfrm>
            <a:off x="162600" y="6248400"/>
            <a:ext cx="8818800" cy="0"/>
          </a:xfrm>
          <a:prstGeom prst="straightConnector1">
            <a:avLst/>
          </a:prstGeom>
          <a:noFill/>
          <a:ln w="9525" cap="flat" cmpd="sng">
            <a:solidFill>
              <a:srgbClr val="74696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921" y="6335101"/>
            <a:ext cx="1291854" cy="33363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311700" y="4177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311700" y="1759533"/>
            <a:ext cx="8520600" cy="4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–"/>
              <a:defRPr sz="1300"/>
            </a:lvl2pPr>
            <a:lvl3pPr marL="1371600" lvl="2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•"/>
              <a:defRPr sz="1300"/>
            </a:lvl3pPr>
            <a:lvl4pPr marL="1828800" lvl="3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–"/>
              <a:defRPr sz="1300"/>
            </a:lvl4pPr>
            <a:lvl5pPr marL="2286000" lvl="4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»"/>
              <a:defRPr sz="1300"/>
            </a:lvl5pPr>
            <a:lvl6pPr marL="2743200" lvl="5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•"/>
              <a:defRPr sz="1300"/>
            </a:lvl6pPr>
            <a:lvl7pPr marL="3200400" lvl="6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•"/>
              <a:defRPr sz="1300"/>
            </a:lvl7pPr>
            <a:lvl8pPr marL="3657600" lvl="7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•"/>
              <a:defRPr sz="1300"/>
            </a:lvl8pPr>
            <a:lvl9pPr marL="4114800" lvl="8" indent="-3111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Char char="•"/>
              <a:defRPr sz="1300"/>
            </a:lvl9pPr>
          </a:lstStyle>
          <a:p>
            <a:endParaRPr/>
          </a:p>
        </p:txBody>
      </p:sp>
      <p:pic>
        <p:nvPicPr>
          <p:cNvPr id="70" name="Google Shape;7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600" y="1181275"/>
            <a:ext cx="8679900" cy="2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pplerouth.co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311700" y="9945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840">
                <a:latin typeface="Merriweather"/>
                <a:ea typeface="Merriweather"/>
                <a:cs typeface="Merriweather"/>
                <a:sym typeface="Merriweather"/>
              </a:rPr>
              <a:t>SAT vs. ACT</a:t>
            </a:r>
            <a:endParaRPr sz="484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>
                <a:latin typeface="Merriweather"/>
                <a:ea typeface="Merriweather"/>
                <a:cs typeface="Merriweather"/>
                <a:sym typeface="Merriweather"/>
              </a:rPr>
              <a:t>Test Differences, Timelines, </a:t>
            </a:r>
            <a:endParaRPr sz="364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>
                <a:latin typeface="Merriweather"/>
                <a:ea typeface="Merriweather"/>
                <a:cs typeface="Merriweather"/>
                <a:sym typeface="Merriweather"/>
              </a:rPr>
              <a:t>   and Digital SAT/PSAT Updates </a:t>
            </a:r>
            <a:endParaRPr sz="364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2776788" y="3080073"/>
            <a:ext cx="4012893" cy="69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September 19, 2023</a:t>
            </a:r>
            <a:endParaRPr sz="29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173245" y="6271267"/>
            <a:ext cx="4448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700" b="0" i="0" u="none" strike="noStrike" cap="none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Building better learners for life.</a:t>
            </a:r>
            <a:endParaRPr sz="17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26B13F-9889-298D-3E3B-A02D833B4423}"/>
              </a:ext>
            </a:extLst>
          </p:cNvPr>
          <p:cNvSpPr txBox="1"/>
          <p:nvPr/>
        </p:nvSpPr>
        <p:spPr>
          <a:xfrm>
            <a:off x="2648605" y="3989797"/>
            <a:ext cx="414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Victoria Cespedes, Tutor</a:t>
            </a:r>
          </a:p>
          <a:p>
            <a:pPr algn="ctr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Centennial High School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>
            <a:spLocks noGrp="1"/>
          </p:cNvSpPr>
          <p:nvPr>
            <p:ph type="title"/>
          </p:nvPr>
        </p:nvSpPr>
        <p:spPr>
          <a:xfrm>
            <a:off x="0" y="1154113"/>
            <a:ext cx="8229600" cy="66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Comparing SAT and ACT content</a:t>
            </a:r>
            <a:endParaRPr/>
          </a:p>
        </p:txBody>
      </p:sp>
      <p:graphicFrame>
        <p:nvGraphicFramePr>
          <p:cNvPr id="303" name="Google Shape;303;p38"/>
          <p:cNvGraphicFramePr/>
          <p:nvPr/>
        </p:nvGraphicFramePr>
        <p:xfrm>
          <a:off x="298450" y="2035175"/>
          <a:ext cx="8342350" cy="1866875"/>
        </p:xfrm>
        <a:graphic>
          <a:graphicData uri="http://schemas.openxmlformats.org/drawingml/2006/table">
            <a:tbl>
              <a:tblPr firstRow="1" bandRow="1">
                <a:noFill/>
                <a:tableStyleId>{B62970AF-30E3-498A-AD25-B1868C96A2CB}</a:tableStyleId>
              </a:tblPr>
              <a:tblGrid>
                <a:gridCol w="166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Test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Algebra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Geometry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Arithmetic/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Data Analysis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Trigonometry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ACT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46%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23%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24%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SAT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62%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6%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30%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4" name="Google Shape;304;p38"/>
          <p:cNvSpPr/>
          <p:nvPr/>
        </p:nvSpPr>
        <p:spPr>
          <a:xfrm>
            <a:off x="445848" y="4612292"/>
            <a:ext cx="8195569" cy="154677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 has more Algebra and much less Geometry. Trigonometry is mostly an afterthought. Algebra dominates the SAT.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>
            <a:spLocks noGrp="1"/>
          </p:cNvSpPr>
          <p:nvPr>
            <p:ph type="title"/>
          </p:nvPr>
        </p:nvSpPr>
        <p:spPr>
          <a:xfrm>
            <a:off x="457200" y="1295400"/>
            <a:ext cx="8229600" cy="65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ACT math is broader, integrating more challenging concepts</a:t>
            </a:r>
            <a:endParaRPr/>
          </a:p>
        </p:txBody>
      </p:sp>
      <p:sp>
        <p:nvSpPr>
          <p:cNvPr id="310" name="Google Shape;310;p39"/>
          <p:cNvSpPr txBox="1"/>
          <p:nvPr/>
        </p:nvSpPr>
        <p:spPr>
          <a:xfrm>
            <a:off x="457200" y="2301875"/>
            <a:ext cx="8305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Expanding use of matrices (e.g., multiplication) </a:t>
            </a:r>
            <a:endParaRPr/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Adding more conic sections (e.g., working with ellipses and parabolic equations)</a:t>
            </a:r>
            <a:endParaRPr/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the domain and range of a function</a:t>
            </a:r>
            <a:endParaRPr/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and Horizontal asymptotes</a:t>
            </a:r>
            <a:endParaRPr/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Trig: Using Radians, Terminal Sides and Coterminal Angles (e.g., 30°, –330° and 390°)</a:t>
            </a:r>
            <a:endParaRPr/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Monomial factors</a:t>
            </a:r>
            <a:endParaRPr/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Associative and commutative properties</a:t>
            </a:r>
            <a:endParaRPr/>
          </a:p>
          <a:p>
            <a:pPr marL="342900" marR="0" lvl="0" indent="-1841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 txBox="1">
            <a:spLocks noGrp="1"/>
          </p:cNvSpPr>
          <p:nvPr>
            <p:ph type="title"/>
          </p:nvPr>
        </p:nvSpPr>
        <p:spPr>
          <a:xfrm>
            <a:off x="-4845" y="85449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Which</a:t>
            </a:r>
            <a:r>
              <a:rPr lang="en-US">
                <a:solidFill>
                  <a:srgbClr val="595959"/>
                </a:solidFill>
              </a:rPr>
              <a:t> </a:t>
            </a:r>
            <a:r>
              <a:rPr lang="en-US"/>
              <a:t>Test To Try First?</a:t>
            </a:r>
            <a:endParaRPr/>
          </a:p>
        </p:txBody>
      </p:sp>
      <p:sp>
        <p:nvSpPr>
          <p:cNvPr id="316" name="Google Shape;316;p40"/>
          <p:cNvSpPr txBox="1">
            <a:spLocks noGrp="1"/>
          </p:cNvSpPr>
          <p:nvPr>
            <p:ph type="body" idx="1"/>
          </p:nvPr>
        </p:nvSpPr>
        <p:spPr>
          <a:xfrm>
            <a:off x="446438" y="2869466"/>
            <a:ext cx="8229600" cy="358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Both, ideally, to establish dual baselines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/>
              <a:t>1.  Start with your </a:t>
            </a:r>
            <a:r>
              <a:rPr lang="en-US" sz="3200" u="sng">
                <a:solidFill>
                  <a:srgbClr val="4F6128"/>
                </a:solidFill>
              </a:rPr>
              <a:t>STRENGTH</a:t>
            </a:r>
            <a:r>
              <a:rPr lang="en-US" sz="3200">
                <a:solidFill>
                  <a:srgbClr val="000000"/>
                </a:solidFill>
              </a:rPr>
              <a:t>.  If none,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n-US" sz="3200">
                <a:solidFill>
                  <a:srgbClr val="000000"/>
                </a:solidFill>
              </a:rPr>
              <a:t>2.  Prep to your </a:t>
            </a:r>
            <a:r>
              <a:rPr lang="en-US" sz="3200" u="sng">
                <a:solidFill>
                  <a:srgbClr val="953734"/>
                </a:solidFill>
              </a:rPr>
              <a:t>PREFERENCE</a:t>
            </a:r>
            <a:r>
              <a:rPr lang="en-US" sz="3200">
                <a:solidFill>
                  <a:srgbClr val="000000"/>
                </a:solidFill>
              </a:rPr>
              <a:t>. 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n-US" sz="3200">
                <a:solidFill>
                  <a:srgbClr val="000000"/>
                </a:solidFill>
              </a:rPr>
              <a:t>3.  If prep is not yielding results, switch to the other test.  If you do have to switch, more than 80% of the content transfers</a:t>
            </a:r>
            <a:endParaRPr/>
          </a:p>
        </p:txBody>
      </p:sp>
      <p:pic>
        <p:nvPicPr>
          <p:cNvPr id="317" name="Google Shape;31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6623" y="1913529"/>
            <a:ext cx="1459638" cy="737742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8" name="Google Shape;31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3331" y="1935341"/>
            <a:ext cx="1700457" cy="663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>
            <a:spLocks noGrp="1"/>
          </p:cNvSpPr>
          <p:nvPr>
            <p:ph type="title"/>
          </p:nvPr>
        </p:nvSpPr>
        <p:spPr>
          <a:xfrm>
            <a:off x="113288" y="1171573"/>
            <a:ext cx="8917423" cy="66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Helvetica Neue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your best test before thinking about schedules</a:t>
            </a:r>
            <a:endParaRPr dirty="0"/>
          </a:p>
        </p:txBody>
      </p:sp>
      <p:sp>
        <p:nvSpPr>
          <p:cNvPr id="324" name="Google Shape;324;p41"/>
          <p:cNvSpPr txBox="1">
            <a:spLocks noGrp="1"/>
          </p:cNvSpPr>
          <p:nvPr>
            <p:ph type="body" idx="1"/>
          </p:nvPr>
        </p:nvSpPr>
        <p:spPr>
          <a:xfrm>
            <a:off x="457200" y="1833560"/>
            <a:ext cx="8229600" cy="457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ake a practice ACT and SAT to establish dual baselines.</a:t>
            </a:r>
            <a:endParaRPr sz="3000"/>
          </a:p>
          <a:p>
            <a:pPr marL="3429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performance on the (P)SAT and the ACT.  </a:t>
            </a:r>
            <a:endParaRPr sz="3000"/>
          </a:p>
          <a:p>
            <a:pPr marL="3429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clearly stronger on one test (70 point SAT difference or more), start with that test and </a:t>
            </a: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with your strength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/>
          </a:p>
          <a:p>
            <a:pPr marL="3429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your score difference is under 60 points (given the roughly 30 points of error on each test), you are within the range of indifference, so go with </a:t>
            </a:r>
            <a:r>
              <a:rPr lang="en-US" sz="3000" u="sng"/>
              <a:t>your </a:t>
            </a: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preference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0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 sz="3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2"/>
          <p:cNvSpPr txBox="1">
            <a:spLocks noGrp="1"/>
          </p:cNvSpPr>
          <p:nvPr>
            <p:ph type="title"/>
          </p:nvPr>
        </p:nvSpPr>
        <p:spPr>
          <a:xfrm>
            <a:off x="0" y="1154113"/>
            <a:ext cx="8229600" cy="66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Elements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to Successful Prep</a:t>
            </a:r>
            <a:endParaRPr/>
          </a:p>
        </p:txBody>
      </p:sp>
      <p:sp>
        <p:nvSpPr>
          <p:cNvPr id="330" name="Google Shape;330;p42"/>
          <p:cNvSpPr txBox="1">
            <a:spLocks noGrp="1"/>
          </p:cNvSpPr>
          <p:nvPr>
            <p:ph type="body" idx="1"/>
          </p:nvPr>
        </p:nvSpPr>
        <p:spPr>
          <a:xfrm>
            <a:off x="457200" y="1833563"/>
            <a:ext cx="8229600" cy="457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Mock tests: testing effects</a:t>
            </a:r>
            <a:endParaRPr sz="3600"/>
          </a:p>
          <a:p>
            <a:pPr marL="342900" lvl="0" indent="-3937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Distributed practice</a:t>
            </a:r>
            <a:endParaRPr sz="3600"/>
          </a:p>
          <a:p>
            <a:pPr marL="342900" lvl="0" indent="-3937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Starting early</a:t>
            </a:r>
            <a:endParaRPr sz="3600"/>
          </a:p>
          <a:p>
            <a:pPr marL="342900" lvl="0" indent="-3937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Time on Task</a:t>
            </a:r>
            <a:endParaRPr sz="3600"/>
          </a:p>
          <a:p>
            <a:pPr marL="342900" lvl="0" indent="-3937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Finishing strong</a:t>
            </a:r>
            <a:endParaRPr sz="3600"/>
          </a:p>
          <a:p>
            <a:pPr marL="342900" lvl="0" indent="-3937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Having a goal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93700" algn="l" rtl="0">
              <a:spcBef>
                <a:spcPts val="56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Taking the official test multiple times</a:t>
            </a:r>
            <a:endParaRPr sz="36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"/>
          <p:cNvSpPr txBox="1">
            <a:spLocks noGrp="1"/>
          </p:cNvSpPr>
          <p:nvPr>
            <p:ph type="title"/>
          </p:nvPr>
        </p:nvSpPr>
        <p:spPr>
          <a:xfrm>
            <a:off x="679" y="1153677"/>
            <a:ext cx="8229600" cy="66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about the Changes Coming to the SAT and PSAT?</a:t>
            </a:r>
            <a:endParaRPr/>
          </a:p>
        </p:txBody>
      </p:sp>
      <p:pic>
        <p:nvPicPr>
          <p:cNvPr id="336" name="Google Shape;336;p43" descr="sat-logo - Parenting High School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7326" y="1816001"/>
            <a:ext cx="5866700" cy="44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"/>
          <p:cNvSpPr txBox="1">
            <a:spLocks noGrp="1"/>
          </p:cNvSpPr>
          <p:nvPr>
            <p:ph type="ctrTitle"/>
          </p:nvPr>
        </p:nvSpPr>
        <p:spPr>
          <a:xfrm>
            <a:off x="308350" y="690103"/>
            <a:ext cx="83547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Font typeface="Open Sans"/>
              <a:buNone/>
            </a:pPr>
            <a:r>
              <a:rPr lang="en-US"/>
              <a:t>Digital Testing Timeline</a:t>
            </a:r>
            <a:endParaRPr/>
          </a:p>
        </p:txBody>
      </p:sp>
      <p:cxnSp>
        <p:nvCxnSpPr>
          <p:cNvPr id="342" name="Google Shape;342;p44"/>
          <p:cNvCxnSpPr/>
          <p:nvPr/>
        </p:nvCxnSpPr>
        <p:spPr>
          <a:xfrm rot="10800000" flipH="1">
            <a:off x="412700" y="2842100"/>
            <a:ext cx="8442000" cy="24300"/>
          </a:xfrm>
          <a:prstGeom prst="straightConnector1">
            <a:avLst/>
          </a:prstGeom>
          <a:noFill/>
          <a:ln w="9525" cap="flat" cmpd="sng">
            <a:solidFill>
              <a:srgbClr val="3B7FF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3" name="Google Shape;343;p44"/>
          <p:cNvCxnSpPr/>
          <p:nvPr/>
        </p:nvCxnSpPr>
        <p:spPr>
          <a:xfrm>
            <a:off x="394649" y="2437333"/>
            <a:ext cx="0" cy="833700"/>
          </a:xfrm>
          <a:prstGeom prst="straightConnector1">
            <a:avLst/>
          </a:prstGeom>
          <a:noFill/>
          <a:ln w="9525" cap="flat" cmpd="sng">
            <a:solidFill>
              <a:srgbClr val="3B7FF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4" name="Google Shape;344;p44"/>
          <p:cNvCxnSpPr/>
          <p:nvPr/>
        </p:nvCxnSpPr>
        <p:spPr>
          <a:xfrm>
            <a:off x="4572012" y="2309867"/>
            <a:ext cx="0" cy="833700"/>
          </a:xfrm>
          <a:prstGeom prst="straightConnector1">
            <a:avLst/>
          </a:prstGeom>
          <a:noFill/>
          <a:ln w="9525" cap="flat" cmpd="sng">
            <a:solidFill>
              <a:srgbClr val="3B7FF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5" name="Google Shape;345;p44"/>
          <p:cNvSpPr txBox="1"/>
          <p:nvPr/>
        </p:nvSpPr>
        <p:spPr>
          <a:xfrm>
            <a:off x="2316700" y="2211867"/>
            <a:ext cx="75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/>
          </a:p>
        </p:txBody>
      </p:sp>
      <p:sp>
        <p:nvSpPr>
          <p:cNvPr id="346" name="Google Shape;346;p44"/>
          <p:cNvSpPr txBox="1"/>
          <p:nvPr/>
        </p:nvSpPr>
        <p:spPr>
          <a:xfrm>
            <a:off x="6164128" y="2249335"/>
            <a:ext cx="75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/>
          </a:p>
        </p:txBody>
      </p:sp>
      <p:sp>
        <p:nvSpPr>
          <p:cNvPr id="347" name="Google Shape;347;p44"/>
          <p:cNvSpPr txBox="1"/>
          <p:nvPr/>
        </p:nvSpPr>
        <p:spPr>
          <a:xfrm>
            <a:off x="796475" y="3156733"/>
            <a:ext cx="34047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-US" sz="14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March Test: permanent tr</a:t>
            </a:r>
            <a:r>
              <a:rPr lang="en-US">
                <a:latin typeface="Nunito"/>
                <a:ea typeface="Nunito"/>
                <a:cs typeface="Nunito"/>
                <a:sym typeface="Nunito"/>
              </a:rPr>
              <a:t>ansition to digital testing for all</a:t>
            </a:r>
            <a:r>
              <a:rPr lang="en-US" sz="14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non-US international</a:t>
            </a:r>
            <a:r>
              <a:rPr lang="en-US">
                <a:latin typeface="Nunito"/>
                <a:ea typeface="Nunito"/>
                <a:cs typeface="Nunito"/>
                <a:sym typeface="Nunito"/>
              </a:rPr>
              <a:t> students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This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October, the PSAT </a:t>
            </a:r>
            <a:r>
              <a:rPr lang="en-US">
                <a:latin typeface="Nunito"/>
                <a:ea typeface="Nunito"/>
                <a:cs typeface="Nunito"/>
                <a:sym typeface="Nunito"/>
              </a:rPr>
              <a:t>goes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digital for all </a:t>
            </a:r>
            <a:r>
              <a:rPr lang="en-US">
                <a:latin typeface="Nunito"/>
                <a:ea typeface="Nunito"/>
                <a:cs typeface="Nunito"/>
                <a:sym typeface="Nunito"/>
              </a:rPr>
              <a:t>US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students</a:t>
            </a:r>
            <a:r>
              <a:rPr lang="en-US">
                <a:latin typeface="Nunito"/>
                <a:ea typeface="Nunito"/>
                <a:cs typeface="Nunito"/>
                <a:sym typeface="Nunito"/>
              </a:rPr>
              <a:t> in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grades 8,9, 10, and 11</a:t>
            </a: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•"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PSAT score return is expected before Thanksgiving (earlier than it used to be)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•"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December 2nd is the  final paper SAT for US students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8" name="Google Shape;348;p44"/>
          <p:cNvSpPr txBox="1"/>
          <p:nvPr/>
        </p:nvSpPr>
        <p:spPr>
          <a:xfrm>
            <a:off x="5199275" y="3208850"/>
            <a:ext cx="26124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March Test: debut of the digital adaptive SAT for all US students.</a:t>
            </a:r>
            <a:r>
              <a:rPr lang="en-US" sz="1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•"/>
            </a:pPr>
            <a:r>
              <a:rPr lang="en-US" b="1">
                <a:latin typeface="Nunito"/>
                <a:ea typeface="Nunito"/>
                <a:cs typeface="Nunito"/>
                <a:sym typeface="Nunito"/>
              </a:rPr>
              <a:t>May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•"/>
            </a:pPr>
            <a:r>
              <a:rPr lang="en-US" b="1">
                <a:latin typeface="Nunito"/>
                <a:ea typeface="Nunito"/>
                <a:cs typeface="Nunito"/>
                <a:sym typeface="Nunito"/>
              </a:rPr>
              <a:t>June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•"/>
            </a:pPr>
            <a:r>
              <a:rPr lang="en-US" b="1">
                <a:latin typeface="Nunito"/>
                <a:ea typeface="Nunito"/>
                <a:cs typeface="Nunito"/>
                <a:sym typeface="Nunito"/>
              </a:rPr>
              <a:t>August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•"/>
            </a:pPr>
            <a:r>
              <a:rPr lang="en-US" b="1">
                <a:latin typeface="Nunito"/>
                <a:ea typeface="Nunito"/>
                <a:cs typeface="Nunito"/>
                <a:sym typeface="Nunito"/>
              </a:rPr>
              <a:t>October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•"/>
            </a:pPr>
            <a:r>
              <a:rPr lang="en-US" b="1">
                <a:latin typeface="Nunito"/>
                <a:ea typeface="Nunito"/>
                <a:cs typeface="Nunito"/>
                <a:sym typeface="Nunito"/>
              </a:rPr>
              <a:t>November 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•"/>
            </a:pPr>
            <a:r>
              <a:rPr lang="en-US" b="1">
                <a:latin typeface="Nunito"/>
                <a:ea typeface="Nunito"/>
                <a:cs typeface="Nunito"/>
                <a:sym typeface="Nunito"/>
              </a:rPr>
              <a:t>December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9" name="Google Shape;349;p44" descr="Red Check Mark icon PNG and SVG Vector Free Downlo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924" y="3130028"/>
            <a:ext cx="369784" cy="33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4"/>
          <p:cNvSpPr txBox="1"/>
          <p:nvPr/>
        </p:nvSpPr>
        <p:spPr>
          <a:xfrm>
            <a:off x="3745825" y="5379450"/>
            <a:ext cx="463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*Registration must be done individually on sat.org, and it is recommended to register several months before your test date(s)</a:t>
            </a:r>
            <a:endParaRPr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5"/>
          <p:cNvSpPr txBox="1">
            <a:spLocks noGrp="1"/>
          </p:cNvSpPr>
          <p:nvPr>
            <p:ph type="title"/>
          </p:nvPr>
        </p:nvSpPr>
        <p:spPr>
          <a:xfrm>
            <a:off x="592137" y="1077912"/>
            <a:ext cx="82296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rme"/>
              <a:buNone/>
            </a:pPr>
            <a:r>
              <a:rPr lang="en-US"/>
              <a:t>Structure and Scoring of the</a:t>
            </a:r>
            <a:r>
              <a:rPr lang="en-US" sz="3000" b="0" i="0" u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 Di</a:t>
            </a:r>
            <a:r>
              <a:rPr lang="en-US"/>
              <a:t>gital</a:t>
            </a:r>
            <a:r>
              <a:rPr lang="en-US" sz="3000" b="0" i="0" u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 SAT</a:t>
            </a:r>
            <a:endParaRPr/>
          </a:p>
        </p:txBody>
      </p:sp>
      <p:sp>
        <p:nvSpPr>
          <p:cNvPr id="356" name="Google Shape;356;p45"/>
          <p:cNvSpPr txBox="1">
            <a:spLocks noGrp="1"/>
          </p:cNvSpPr>
          <p:nvPr>
            <p:ph type="body" idx="1"/>
          </p:nvPr>
        </p:nvSpPr>
        <p:spPr>
          <a:xfrm>
            <a:off x="4768100" y="2091875"/>
            <a:ext cx="4375800" cy="45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rPr>
              <a:t>Format</a:t>
            </a:r>
            <a:endParaRPr b="1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/>
              <a:t>Section-adaptive test</a:t>
            </a:r>
            <a:endParaRPr sz="2400"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/>
              <a:t>Reading/Writing Module 1</a:t>
            </a:r>
            <a:endParaRPr sz="2400"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Reading/Writing Module 2 - </a:t>
            </a:r>
            <a:r>
              <a:rPr lang="en-US" sz="2400" b="1"/>
              <a:t>adaptive</a:t>
            </a:r>
            <a:endParaRPr sz="2400" b="1"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/>
              <a:t>Math Module 1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0" i="0" u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Math</a:t>
            </a:r>
            <a:r>
              <a:rPr lang="en-US" sz="2400"/>
              <a:t> Module 2 - </a:t>
            </a:r>
            <a:r>
              <a:rPr lang="en-US" sz="2400" b="1"/>
              <a:t>adaptive</a:t>
            </a:r>
            <a:endParaRPr sz="1600" b="1" i="0" u="none">
              <a:solidFill>
                <a:schemeClr val="dk1"/>
              </a:solidFill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357" name="Google Shape;357;p45"/>
          <p:cNvSpPr txBox="1"/>
          <p:nvPr/>
        </p:nvSpPr>
        <p:spPr>
          <a:xfrm>
            <a:off x="609600" y="1985962"/>
            <a:ext cx="3925800" cy="45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rme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rPr>
              <a:t>Scoring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rme"/>
              <a:buNone/>
            </a:pPr>
            <a:r>
              <a:rPr lang="en-US" sz="2400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4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00 to 1600 points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rme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Evidence Based Reading and Writing: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out of 800 total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rme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Math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: out of 800 total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rme"/>
              <a:buNone/>
            </a:pPr>
            <a:endParaRPr sz="2000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rme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EBRW and Math are added for your total score</a:t>
            </a:r>
            <a:endParaRPr sz="2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6"/>
          <p:cNvSpPr txBox="1">
            <a:spLocks noGrp="1"/>
          </p:cNvSpPr>
          <p:nvPr>
            <p:ph type="body" idx="1"/>
          </p:nvPr>
        </p:nvSpPr>
        <p:spPr>
          <a:xfrm>
            <a:off x="457200" y="1834333"/>
            <a:ext cx="8229600" cy="45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780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2353"/>
              <a:buChar char="•"/>
            </a:pPr>
            <a:r>
              <a:rPr lang="en-US" sz="2400">
                <a:solidFill>
                  <a:srgbClr val="3F3F3F"/>
                </a:solidFill>
              </a:rPr>
              <a:t>The new SAT will be </a:t>
            </a:r>
            <a:r>
              <a:rPr lang="en-US" sz="2400" b="1">
                <a:solidFill>
                  <a:srgbClr val="3F3F3F"/>
                </a:solidFill>
              </a:rPr>
              <a:t>SECTION-adaptive</a:t>
            </a:r>
            <a:r>
              <a:rPr lang="en-US" sz="2400">
                <a:solidFill>
                  <a:srgbClr val="3F3F3F"/>
                </a:solidFill>
              </a:rPr>
              <a:t>, as opposed to QUESTION-adaptive.  Students will see reading/writing and math each twice.  Section One will be set, and Section Two will vary based on how the student performs in Section One.</a:t>
            </a:r>
            <a:endParaRPr/>
          </a:p>
          <a:p>
            <a:pPr marL="457200" lvl="0" indent="-3780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2353"/>
              <a:buFont typeface="Carme"/>
              <a:buChar char="•"/>
            </a:pPr>
            <a:r>
              <a:rPr lang="en-US" sz="2400">
                <a:solidFill>
                  <a:srgbClr val="3F3F3F"/>
                </a:solidFill>
              </a:rPr>
              <a:t>The second module will adapt in only one of two ways: the questions, on average, will be easier than the baseline, or harder than the baseline</a:t>
            </a:r>
            <a:endParaRPr sz="2400">
              <a:solidFill>
                <a:srgbClr val="3F3F3F"/>
              </a:solidFill>
            </a:endParaRPr>
          </a:p>
          <a:p>
            <a:pPr marL="457200" lvl="0" indent="-3780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2353"/>
              <a:buChar char="•"/>
            </a:pPr>
            <a:r>
              <a:rPr lang="en-US" sz="2400">
                <a:solidFill>
                  <a:srgbClr val="3F3F3F"/>
                </a:solidFill>
              </a:rPr>
              <a:t>In adaptive testing, there is </a:t>
            </a:r>
            <a:r>
              <a:rPr lang="en-US" sz="2400" b="1">
                <a:solidFill>
                  <a:srgbClr val="3F3F3F"/>
                </a:solidFill>
              </a:rPr>
              <a:t>no single, set test form</a:t>
            </a:r>
            <a:endParaRPr/>
          </a:p>
          <a:p>
            <a:pPr marL="457200" lvl="0" indent="-3780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2353"/>
              <a:buChar char="•"/>
            </a:pPr>
            <a:r>
              <a:rPr lang="en-US" sz="2400" b="1">
                <a:solidFill>
                  <a:srgbClr val="3F3F3F"/>
                </a:solidFill>
              </a:rPr>
              <a:t>Earlier questions</a:t>
            </a:r>
            <a:r>
              <a:rPr lang="en-US" sz="2400">
                <a:solidFill>
                  <a:srgbClr val="3F3F3F"/>
                </a:solidFill>
              </a:rPr>
              <a:t> can affect students’ scores more than later ones, and if we are finding things to be very easy, that is generally not a great sign!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88"/>
              <a:buNone/>
            </a:pPr>
            <a:endParaRPr/>
          </a:p>
        </p:txBody>
      </p:sp>
      <p:sp>
        <p:nvSpPr>
          <p:cNvPr id="363" name="Google Shape;363;p46"/>
          <p:cNvSpPr txBox="1">
            <a:spLocks noGrp="1"/>
          </p:cNvSpPr>
          <p:nvPr>
            <p:ph type="title"/>
          </p:nvPr>
        </p:nvSpPr>
        <p:spPr>
          <a:xfrm>
            <a:off x="679" y="1153677"/>
            <a:ext cx="82296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/>
              <a:t>What does “adaptive” mean?</a:t>
            </a:r>
            <a:endParaRPr sz="4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7"/>
          <p:cNvSpPr txBox="1">
            <a:spLocks noGrp="1"/>
          </p:cNvSpPr>
          <p:nvPr>
            <p:ph type="title"/>
          </p:nvPr>
        </p:nvSpPr>
        <p:spPr>
          <a:xfrm>
            <a:off x="678" y="1153677"/>
            <a:ext cx="8997017" cy="66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 </a:t>
            </a:r>
            <a:r>
              <a:rPr lang="en-US" sz="2400" b="1"/>
              <a:t>Digital Adaptive SAT </a:t>
            </a:r>
            <a:r>
              <a:rPr lang="en-US" sz="2400"/>
              <a:t>will affect current juniors, not seniors</a:t>
            </a:r>
            <a:endParaRPr/>
          </a:p>
        </p:txBody>
      </p:sp>
      <p:sp>
        <p:nvSpPr>
          <p:cNvPr id="369" name="Google Shape;369;p47"/>
          <p:cNvSpPr txBox="1">
            <a:spLocks noGrp="1"/>
          </p:cNvSpPr>
          <p:nvPr>
            <p:ph type="body" idx="1"/>
          </p:nvPr>
        </p:nvSpPr>
        <p:spPr>
          <a:xfrm>
            <a:off x="457200" y="1834333"/>
            <a:ext cx="8229600" cy="457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/>
              <a:t>The test is </a:t>
            </a:r>
            <a:r>
              <a:rPr lang="en-US" sz="2400" b="1"/>
              <a:t>shorter </a:t>
            </a:r>
            <a:r>
              <a:rPr lang="en-US" sz="2400"/>
              <a:t>(~2 hours, instead of ~3);</a:t>
            </a:r>
            <a:endParaRPr sz="2400"/>
          </a:p>
          <a:p>
            <a:pPr marL="444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/>
              <a:t>Students will get </a:t>
            </a:r>
            <a:r>
              <a:rPr lang="en-US" sz="2400" b="1"/>
              <a:t>more time to answer questions</a:t>
            </a:r>
            <a:r>
              <a:rPr lang="en-US" sz="2400"/>
              <a:t>, so there will be less emphasis on speed;</a:t>
            </a:r>
            <a:endParaRPr sz="2400"/>
          </a:p>
          <a:p>
            <a:pPr marL="444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/>
              <a:t>The reading passages are </a:t>
            </a:r>
            <a:r>
              <a:rPr lang="en-US" sz="2400" b="1"/>
              <a:t>shorter </a:t>
            </a:r>
            <a:r>
              <a:rPr lang="en-US" sz="2400"/>
              <a:t>(one question per passage) and cover a “</a:t>
            </a:r>
            <a:r>
              <a:rPr lang="en-US" sz="2400" b="1"/>
              <a:t>wider range of topics</a:t>
            </a:r>
            <a:r>
              <a:rPr lang="en-US" sz="2400"/>
              <a:t>”;</a:t>
            </a:r>
            <a:endParaRPr sz="2400" b="1"/>
          </a:p>
          <a:p>
            <a:pPr marL="444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/>
              <a:t>Students can use a </a:t>
            </a:r>
            <a:r>
              <a:rPr lang="en-US" sz="2400" b="1"/>
              <a:t>graphing</a:t>
            </a:r>
            <a:r>
              <a:rPr lang="en-US" sz="2400"/>
              <a:t> </a:t>
            </a:r>
            <a:r>
              <a:rPr lang="en-US" sz="2400" b="1"/>
              <a:t>calculator</a:t>
            </a:r>
            <a:r>
              <a:rPr lang="en-US" sz="2400"/>
              <a:t> and </a:t>
            </a:r>
            <a:r>
              <a:rPr lang="en-US" sz="2400" b="1"/>
              <a:t>Desmos</a:t>
            </a:r>
            <a:r>
              <a:rPr lang="en-US" sz="2400"/>
              <a:t> throughout the math test (no non-calc section);</a:t>
            </a:r>
            <a:endParaRPr sz="2400"/>
          </a:p>
          <a:p>
            <a:pPr marL="444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/>
              <a:t>The </a:t>
            </a:r>
            <a:r>
              <a:rPr lang="en-US" sz="2400" b="1"/>
              <a:t>top score </a:t>
            </a:r>
            <a:r>
              <a:rPr lang="en-US" sz="2400"/>
              <a:t>is still the “iconic </a:t>
            </a:r>
            <a:r>
              <a:rPr lang="en-US" sz="2400" b="1"/>
              <a:t>1600</a:t>
            </a:r>
            <a:r>
              <a:rPr lang="en-US" sz="2400"/>
              <a:t>” (800 Math/800 RW);</a:t>
            </a:r>
            <a:endParaRPr/>
          </a:p>
          <a:p>
            <a:pPr marL="444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Schools will have more flexibility in scheduling, so we should expect to see a lot more in-school testing.</a:t>
            </a:r>
            <a:endParaRPr/>
          </a:p>
          <a:p>
            <a:pPr marL="4445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4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2494451" y="3131060"/>
            <a:ext cx="3729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Speaker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9"/>
          <p:cNvSpPr/>
          <p:nvPr/>
        </p:nvSpPr>
        <p:spPr>
          <a:xfrm>
            <a:off x="100013" y="6249988"/>
            <a:ext cx="1805100" cy="52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311700" y="214968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>
                <a:latin typeface="Merriweather"/>
                <a:ea typeface="Merriweather"/>
                <a:cs typeface="Merriweather"/>
                <a:sym typeface="Merriweather"/>
              </a:rPr>
              <a:t>Building Skills for School and Beyond</a:t>
            </a: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650" y="2126084"/>
            <a:ext cx="2607859" cy="259821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/>
          <p:nvPr/>
        </p:nvSpPr>
        <p:spPr>
          <a:xfrm>
            <a:off x="958025" y="2951850"/>
            <a:ext cx="1805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12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500" b="1" i="0" u="none" strike="noStrike" cap="none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Academic Tutoring</a:t>
            </a:r>
            <a:endParaRPr sz="25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7" name="Google Shape;18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8073" y="2123065"/>
            <a:ext cx="2607858" cy="260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 txBox="1"/>
          <p:nvPr/>
        </p:nvSpPr>
        <p:spPr>
          <a:xfrm>
            <a:off x="3634800" y="3038642"/>
            <a:ext cx="1874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400" b="1" i="0" u="none" strike="noStrike" cap="none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Test </a:t>
            </a:r>
            <a:endParaRPr sz="2400" b="1" i="0" u="none" strike="noStrike" cap="none">
              <a:solidFill>
                <a:srgbClr val="4949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400" b="1" i="0" u="none" strike="noStrike" cap="none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Prep</a:t>
            </a:r>
            <a:endParaRPr sz="2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79490" y="2126069"/>
            <a:ext cx="2607859" cy="259821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9"/>
          <p:cNvSpPr txBox="1"/>
          <p:nvPr/>
        </p:nvSpPr>
        <p:spPr>
          <a:xfrm>
            <a:off x="5979500" y="2782500"/>
            <a:ext cx="2277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400" b="1" i="0" u="none" strike="noStrike" cap="none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Executive Function Coaching</a:t>
            </a:r>
            <a:endParaRPr sz="2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8"/>
          <p:cNvSpPr txBox="1">
            <a:spLocks noGrp="1"/>
          </p:cNvSpPr>
          <p:nvPr>
            <p:ph type="ctrTitle"/>
          </p:nvPr>
        </p:nvSpPr>
        <p:spPr>
          <a:xfrm>
            <a:off x="344638" y="662253"/>
            <a:ext cx="8354700" cy="9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Digital SAT/PSAT Format</a:t>
            </a:r>
            <a:endParaRPr sz="4000"/>
          </a:p>
        </p:txBody>
      </p:sp>
      <p:pic>
        <p:nvPicPr>
          <p:cNvPr id="376" name="Google Shape;37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676" y="2160225"/>
            <a:ext cx="8792299" cy="229616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8"/>
          <p:cNvSpPr txBox="1"/>
          <p:nvPr/>
        </p:nvSpPr>
        <p:spPr>
          <a:xfrm>
            <a:off x="923850" y="4857475"/>
            <a:ext cx="7296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Each section also includes 2 unmarked “pretest” questions that do not affect a student’s score</a:t>
            </a:r>
            <a:endParaRPr>
              <a:latin typeface="Carme"/>
              <a:ea typeface="Carme"/>
              <a:cs typeface="Carme"/>
              <a:sym typeface="Carm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9"/>
          <p:cNvSpPr txBox="1">
            <a:spLocks noGrp="1"/>
          </p:cNvSpPr>
          <p:nvPr>
            <p:ph type="ctrTitle"/>
          </p:nvPr>
        </p:nvSpPr>
        <p:spPr>
          <a:xfrm>
            <a:off x="394650" y="834253"/>
            <a:ext cx="8354700" cy="9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is the digital SAT administered?</a:t>
            </a:r>
            <a:endParaRPr/>
          </a:p>
        </p:txBody>
      </p:sp>
      <p:sp>
        <p:nvSpPr>
          <p:cNvPr id="383" name="Google Shape;383;p49"/>
          <p:cNvSpPr txBox="1"/>
          <p:nvPr/>
        </p:nvSpPr>
        <p:spPr>
          <a:xfrm>
            <a:off x="203600" y="2024675"/>
            <a:ext cx="8803200" cy="4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2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2578"/>
              <a:buFont typeface="Nunito SemiBold"/>
              <a:buChar char="●"/>
            </a:pPr>
            <a:r>
              <a:rPr lang="en-US" sz="2400">
                <a:solidFill>
                  <a:srgbClr val="59504E"/>
                </a:solidFill>
              </a:rPr>
              <a:t>Students will download the Bluebook app onto a personal laptop or tablet, and each student will bring their device in on test-day (or coordinate in advance to receive a device from the College Board).  </a:t>
            </a:r>
            <a:endParaRPr sz="2400">
              <a:solidFill>
                <a:srgbClr val="59504E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04E"/>
              </a:buClr>
              <a:buSzPts val="2400"/>
              <a:buFont typeface="Nunito SemiBold"/>
              <a:buChar char="●"/>
            </a:pPr>
            <a:r>
              <a:rPr lang="en-US" sz="2400">
                <a:solidFill>
                  <a:srgbClr val="59504E"/>
                </a:solidFill>
              </a:rPr>
              <a:t>There is a process for each student to “register” for the test in the few days leading up to the official test date</a:t>
            </a:r>
            <a:endParaRPr sz="2400">
              <a:solidFill>
                <a:srgbClr val="59504E"/>
              </a:solidFill>
            </a:endParaRPr>
          </a:p>
          <a:p>
            <a:pPr marL="457200" lvl="0" indent="-392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2578"/>
              <a:buFont typeface="Nunito SemiBold"/>
              <a:buChar char="●"/>
            </a:pPr>
            <a:r>
              <a:rPr lang="en-US" sz="2400">
                <a:solidFill>
                  <a:srgbClr val="59504E"/>
                </a:solidFill>
              </a:rPr>
              <a:t>The application will block other apps from running.</a:t>
            </a:r>
            <a:endParaRPr sz="2400">
              <a:solidFill>
                <a:srgbClr val="494949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92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2578"/>
              <a:buFont typeface="Nunito SemiBold"/>
              <a:buChar char="●"/>
            </a:pPr>
            <a:r>
              <a:rPr lang="en-US" sz="2400">
                <a:solidFill>
                  <a:srgbClr val="59504E"/>
                </a:solidFill>
              </a:rPr>
              <a:t>Students will enter a code at the test center, and a test (previously downloaded) will be activated and unlocked.</a:t>
            </a:r>
            <a:endParaRPr sz="2400">
              <a:solidFill>
                <a:srgbClr val="494949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0"/>
          <p:cNvSpPr txBox="1">
            <a:spLocks noGrp="1"/>
          </p:cNvSpPr>
          <p:nvPr>
            <p:ph type="ctrTitle"/>
          </p:nvPr>
        </p:nvSpPr>
        <p:spPr>
          <a:xfrm>
            <a:off x="341550" y="939311"/>
            <a:ext cx="83547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/>
              <a:t>Why Digital testing?</a:t>
            </a:r>
            <a:endParaRPr sz="4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50"/>
          <p:cNvSpPr txBox="1">
            <a:spLocks noGrp="1"/>
          </p:cNvSpPr>
          <p:nvPr>
            <p:ph type="body" idx="4294967295"/>
          </p:nvPr>
        </p:nvSpPr>
        <p:spPr>
          <a:xfrm>
            <a:off x="311700" y="1916411"/>
            <a:ext cx="8520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0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Digital tests have lots of potential advantages over paper ones:</a:t>
            </a:r>
            <a:endParaRPr sz="1700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0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700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 sz="17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Eliminates the need for human proctors to manage time; makes the test </a:t>
            </a:r>
            <a:r>
              <a:rPr lang="en-US" sz="1700" b="1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more consistent and reliable</a:t>
            </a:r>
            <a:endParaRPr sz="1700" b="1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 sz="17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Eliminates issues with bubbling or gridding in answers, or </a:t>
            </a:r>
            <a:r>
              <a:rPr lang="en-US" sz="1700" b="1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the need for scantrons</a:t>
            </a:r>
            <a:r>
              <a:rPr lang="en-US" sz="17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  <a:endParaRPr sz="1900">
              <a:solidFill>
                <a:srgbClr val="3F3F3F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 sz="17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Makes it easier to schedule school-day tests or offer </a:t>
            </a:r>
            <a:r>
              <a:rPr lang="en-US" sz="1700" b="1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SATs on demand</a:t>
            </a:r>
            <a:r>
              <a:rPr lang="en-US" sz="17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  <a:endParaRPr sz="1900">
              <a:solidFill>
                <a:srgbClr val="3F3F3F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 sz="1700" b="1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Increases test security</a:t>
            </a:r>
            <a:r>
              <a:rPr lang="en-US" sz="17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, making it less likely whole test administrations will need to be cancelled;</a:t>
            </a:r>
            <a:endParaRPr sz="1900">
              <a:solidFill>
                <a:srgbClr val="3F3F3F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 sz="1700" b="1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Improves accommodations</a:t>
            </a:r>
            <a:r>
              <a:rPr lang="en-US" sz="17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 available for students with learning differences</a:t>
            </a:r>
            <a:endParaRPr sz="1900">
              <a:solidFill>
                <a:srgbClr val="3F3F3F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 sz="17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Results will be available </a:t>
            </a:r>
            <a:r>
              <a:rPr lang="en-US" sz="1700" b="1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faster </a:t>
            </a:r>
            <a:r>
              <a:rPr lang="en-US" sz="17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(within days, not weeks)</a:t>
            </a:r>
            <a:endParaRPr sz="1700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 sz="17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Test can be </a:t>
            </a:r>
            <a:r>
              <a:rPr lang="en-US" sz="1700" b="1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more efficient</a:t>
            </a:r>
            <a:r>
              <a:rPr lang="en-US" sz="17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, saving students time (and energy!)</a:t>
            </a:r>
            <a:endParaRPr sz="1700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1"/>
          <p:cNvSpPr txBox="1">
            <a:spLocks noGrp="1"/>
          </p:cNvSpPr>
          <p:nvPr>
            <p:ph type="ctrTitle"/>
          </p:nvPr>
        </p:nvSpPr>
        <p:spPr>
          <a:xfrm>
            <a:off x="394650" y="609128"/>
            <a:ext cx="8354700" cy="9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Major Takeaways</a:t>
            </a:r>
            <a:endParaRPr/>
          </a:p>
        </p:txBody>
      </p:sp>
      <p:sp>
        <p:nvSpPr>
          <p:cNvPr id="396" name="Google Shape;396;p51"/>
          <p:cNvSpPr txBox="1"/>
          <p:nvPr/>
        </p:nvSpPr>
        <p:spPr>
          <a:xfrm>
            <a:off x="684475" y="1729875"/>
            <a:ext cx="7472700" cy="4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2200"/>
              <a:buFont typeface="Nunito SemiBold"/>
              <a:buChar char="•"/>
            </a:pPr>
            <a:r>
              <a:rPr lang="en-US" sz="22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Test content is largely unchanged.</a:t>
            </a:r>
            <a:endParaRPr sz="2200">
              <a:solidFill>
                <a:srgbClr val="494949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2200"/>
              <a:buFont typeface="Nunito SemiBold"/>
              <a:buChar char="•"/>
            </a:pPr>
            <a:r>
              <a:rPr lang="en-US" sz="22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SAT Math is testing the same material, although the number of word problems is decreasing- less of a reading burden and more of a true “math” test.</a:t>
            </a:r>
            <a:endParaRPr sz="2200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Nunito SemiBold"/>
              <a:buChar char="•"/>
            </a:pPr>
            <a:r>
              <a:rPr lang="en-US" sz="22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Students get </a:t>
            </a:r>
            <a:r>
              <a:rPr lang="en-US" sz="2200" b="1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more time to answer questions</a:t>
            </a:r>
            <a:r>
              <a:rPr lang="en-US" sz="22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, so there is less emphasis on speed.</a:t>
            </a:r>
            <a:endParaRPr sz="2200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Nunito"/>
              <a:buChar char="•"/>
            </a:pPr>
            <a:r>
              <a:rPr lang="en-US" sz="22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The Reading and Writing sections are now combined, and fewer grammatical concepts are covered.</a:t>
            </a:r>
            <a:endParaRPr sz="2200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Nunito"/>
              <a:buChar char="•"/>
            </a:pPr>
            <a:r>
              <a:rPr lang="en-US" sz="22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No more long passages on the Verbal sections.</a:t>
            </a:r>
            <a:endParaRPr sz="2200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2200"/>
              <a:buFont typeface="Nunito SemiBold"/>
              <a:buChar char="•"/>
            </a:pPr>
            <a:r>
              <a:rPr lang="en-US" sz="220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Scoring is staying the same.  </a:t>
            </a:r>
            <a:endParaRPr sz="2200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3"/>
          <p:cNvSpPr txBox="1">
            <a:spLocks noGrp="1"/>
          </p:cNvSpPr>
          <p:nvPr>
            <p:ph type="title"/>
          </p:nvPr>
        </p:nvSpPr>
        <p:spPr>
          <a:xfrm>
            <a:off x="311700" y="1880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Q&amp;A</a:t>
            </a:r>
            <a:endParaRPr/>
          </a:p>
        </p:txBody>
      </p:sp>
      <p:sp>
        <p:nvSpPr>
          <p:cNvPr id="409" name="Google Shape;409;p53"/>
          <p:cNvSpPr txBox="1"/>
          <p:nvPr/>
        </p:nvSpPr>
        <p:spPr>
          <a:xfrm>
            <a:off x="2420700" y="6262800"/>
            <a:ext cx="4215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info@applerouth.com</a:t>
            </a:r>
            <a:r>
              <a:rPr lang="en-US" sz="17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| 1-866-789-7737</a:t>
            </a:r>
            <a:endParaRPr sz="17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/>
        </p:nvSpPr>
        <p:spPr>
          <a:xfrm>
            <a:off x="2494451" y="3131060"/>
            <a:ext cx="3729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Speaker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1"/>
          <p:cNvSpPr/>
          <p:nvPr/>
        </p:nvSpPr>
        <p:spPr>
          <a:xfrm>
            <a:off x="100013" y="6249988"/>
            <a:ext cx="1805100" cy="52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311700" y="4177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140">
                <a:latin typeface="Merriweather"/>
                <a:ea typeface="Merriweather"/>
                <a:cs typeface="Merriweather"/>
                <a:sym typeface="Merriweather"/>
              </a:rPr>
              <a:t>College Entrance Exams - What are they?</a:t>
            </a:r>
            <a:endParaRPr sz="284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748650" y="1577550"/>
            <a:ext cx="7646700" cy="3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The SAT and ACT are standardized tests, graded on a curve, offered at least seven times each year.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Many colleges and universities remain “test-optional,” but a strong SAT or ACT score can make a tremendous difference when applying for scholarships and admission.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No college or university prefers one test over the other.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You can and should take a baseline mock SAT and mock ACT to compare results and decide which test to focus on.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Most students take three official tests to reach full potential, and the most common time to start preparing is during junior year.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/>
          </p:nvPr>
        </p:nvSpPr>
        <p:spPr>
          <a:xfrm>
            <a:off x="457200" y="1464681"/>
            <a:ext cx="8229600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 SAT is a more rigorous reading test than the ACT</a:t>
            </a:r>
            <a:endParaRPr/>
          </a:p>
        </p:txBody>
      </p:sp>
      <p:pic>
        <p:nvPicPr>
          <p:cNvPr id="211" name="Google Shape;211;p32" descr="http://worldartsme.com/images/scale-clipart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4000" y="2651052"/>
            <a:ext cx="3057525" cy="26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 descr="http://www.wfisd.net/cms/lib/TX01000557/Centricity/Domain/1755/sat_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7913" y="4032785"/>
            <a:ext cx="947737" cy="36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 descr="http://www.ncphoofbeat.org/wp-content/uploads/2016/01/act_logo-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7902" y="3528203"/>
            <a:ext cx="830262" cy="3651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14" name="Google Shape;214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65625" y="3066730"/>
            <a:ext cx="1089025" cy="108743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2"/>
          <p:cNvSpPr txBox="1"/>
          <p:nvPr/>
        </p:nvSpPr>
        <p:spPr>
          <a:xfrm>
            <a:off x="4608513" y="3620768"/>
            <a:ext cx="625475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/>
          </a:p>
        </p:txBody>
      </p:sp>
      <p:pic>
        <p:nvPicPr>
          <p:cNvPr id="216" name="Google Shape;216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08600" y="3066730"/>
            <a:ext cx="1087438" cy="108743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2"/>
          <p:cNvSpPr txBox="1"/>
          <p:nvPr/>
        </p:nvSpPr>
        <p:spPr>
          <a:xfrm>
            <a:off x="5540375" y="3557268"/>
            <a:ext cx="611188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Critical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>
            <a:spLocks noGrp="1"/>
          </p:cNvSpPr>
          <p:nvPr>
            <p:ph type="title"/>
          </p:nvPr>
        </p:nvSpPr>
        <p:spPr>
          <a:xfrm>
            <a:off x="142504" y="1359998"/>
            <a:ext cx="9001495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T</a:t>
            </a:r>
            <a:r>
              <a:rPr lang="en-US" sz="3800">
                <a:latin typeface="Calibri"/>
                <a:ea typeface="Calibri"/>
                <a:cs typeface="Calibri"/>
                <a:sym typeface="Calibri"/>
              </a:rPr>
              <a:t>he ACT has more rigorous STEM content</a:t>
            </a:r>
            <a:endParaRPr/>
          </a:p>
        </p:txBody>
      </p:sp>
      <p:pic>
        <p:nvPicPr>
          <p:cNvPr id="223" name="Google Shape;22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750" y="2665153"/>
            <a:ext cx="4375150" cy="291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3" descr="http://www.wfisd.net/cms/lib/TX01000557/Centricity/Domain/1755/sat_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5038" y="4282082"/>
            <a:ext cx="1042987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3" descr="http://www.ncphoofbeat.org/wp-content/uploads/2016/01/act_logo-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25738" y="4271703"/>
            <a:ext cx="912812" cy="4032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26" name="Google Shape;226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66925" y="3211253"/>
            <a:ext cx="1195388" cy="119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3"/>
          <p:cNvSpPr txBox="1"/>
          <p:nvPr/>
        </p:nvSpPr>
        <p:spPr>
          <a:xfrm>
            <a:off x="2324100" y="3797040"/>
            <a:ext cx="69215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endParaRPr/>
          </a:p>
        </p:txBody>
      </p:sp>
      <p:pic>
        <p:nvPicPr>
          <p:cNvPr id="228" name="Google Shape;228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08313" y="3211253"/>
            <a:ext cx="1196975" cy="119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3"/>
          <p:cNvSpPr txBox="1"/>
          <p:nvPr/>
        </p:nvSpPr>
        <p:spPr>
          <a:xfrm>
            <a:off x="3244850" y="3785928"/>
            <a:ext cx="7366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679" y="1153677"/>
            <a:ext cx="9161146" cy="66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The SAT and ACT have roughly 80% overlapping content</a:t>
            </a:r>
            <a:endParaRPr/>
          </a:p>
        </p:txBody>
      </p:sp>
      <p:grpSp>
        <p:nvGrpSpPr>
          <p:cNvPr id="235" name="Google Shape;235;p34"/>
          <p:cNvGrpSpPr/>
          <p:nvPr/>
        </p:nvGrpSpPr>
        <p:grpSpPr>
          <a:xfrm>
            <a:off x="1961840" y="1833585"/>
            <a:ext cx="5285274" cy="4561124"/>
            <a:chOff x="1895351" y="22"/>
            <a:chExt cx="5285274" cy="4561124"/>
          </a:xfrm>
        </p:grpSpPr>
        <p:sp>
          <p:nvSpPr>
            <p:cNvPr id="236" name="Google Shape;236;p34"/>
            <p:cNvSpPr/>
            <p:nvPr/>
          </p:nvSpPr>
          <p:spPr>
            <a:xfrm>
              <a:off x="2631919" y="12440"/>
              <a:ext cx="4548706" cy="4548706"/>
            </a:xfrm>
            <a:prstGeom prst="ellipse">
              <a:avLst/>
            </a:prstGeom>
            <a:solidFill>
              <a:srgbClr val="538CD5">
                <a:alpha val="4784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4"/>
            <p:cNvSpPr txBox="1"/>
            <p:nvPr/>
          </p:nvSpPr>
          <p:spPr>
            <a:xfrm>
              <a:off x="3267099" y="548830"/>
              <a:ext cx="2622677" cy="3475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Calibri"/>
                <a:buNone/>
              </a:pPr>
              <a:endParaRPr sz="6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1895351" y="22"/>
              <a:ext cx="4548706" cy="4548706"/>
            </a:xfrm>
            <a:prstGeom prst="ellipse">
              <a:avLst/>
            </a:prstGeom>
            <a:solidFill>
              <a:srgbClr val="953734">
                <a:alpha val="5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 txBox="1"/>
            <p:nvPr/>
          </p:nvSpPr>
          <p:spPr>
            <a:xfrm>
              <a:off x="3186200" y="536412"/>
              <a:ext cx="2622677" cy="3475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Calibri"/>
                <a:buNone/>
              </a:pPr>
              <a:endParaRPr sz="6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34"/>
          <p:cNvSpPr txBox="1"/>
          <p:nvPr/>
        </p:nvSpPr>
        <p:spPr>
          <a:xfrm>
            <a:off x="3433158" y="2809684"/>
            <a:ext cx="268501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Reading skills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English and Grammar skills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Science graph reading and interpretation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Algebra, stats, some geometry</a:t>
            </a:r>
            <a:endParaRPr/>
          </a:p>
        </p:txBody>
      </p:sp>
      <p:pic>
        <p:nvPicPr>
          <p:cNvPr id="241" name="Google Shape;241;p34" descr="http://www.wfisd.net/cms/lib/TX01000557/Centricity/Domain/1755/sat_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5978" y="2284959"/>
            <a:ext cx="1042987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4" descr="http://www.ncphoofbeat.org/wp-content/uploads/2016/01/act_logo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2822" y="2326524"/>
            <a:ext cx="912812" cy="4032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43" name="Google Shape;243;p34"/>
          <p:cNvSpPr txBox="1"/>
          <p:nvPr/>
        </p:nvSpPr>
        <p:spPr>
          <a:xfrm>
            <a:off x="149629" y="5760819"/>
            <a:ext cx="23936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advanced science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advanced math</a:t>
            </a:r>
            <a:endParaRPr/>
          </a:p>
        </p:txBody>
      </p:sp>
      <p:sp>
        <p:nvSpPr>
          <p:cNvPr id="244" name="Google Shape;244;p34"/>
          <p:cNvSpPr txBox="1"/>
          <p:nvPr/>
        </p:nvSpPr>
        <p:spPr>
          <a:xfrm>
            <a:off x="6750396" y="5767169"/>
            <a:ext cx="24114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advanced reading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word problems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487363" y="955675"/>
            <a:ext cx="8229600" cy="65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Structurally, the two tests ar</a:t>
            </a:r>
            <a:r>
              <a:rPr lang="en-US" sz="3200"/>
              <a:t>e similar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5"/>
          <p:cNvSpPr/>
          <p:nvPr/>
        </p:nvSpPr>
        <p:spPr>
          <a:xfrm>
            <a:off x="2146300" y="2473945"/>
            <a:ext cx="2038350" cy="320675"/>
          </a:xfrm>
          <a:prstGeom prst="rect">
            <a:avLst/>
          </a:prstGeom>
          <a:gradFill>
            <a:gsLst>
              <a:gs pos="0">
                <a:srgbClr val="FF9A99"/>
              </a:gs>
              <a:gs pos="100000">
                <a:srgbClr val="D1403C"/>
              </a:gs>
            </a:gsLst>
            <a:lin ang="54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/>
          </a:p>
        </p:txBody>
      </p:sp>
      <p:sp>
        <p:nvSpPr>
          <p:cNvPr id="251" name="Google Shape;251;p35"/>
          <p:cNvSpPr/>
          <p:nvPr/>
        </p:nvSpPr>
        <p:spPr>
          <a:xfrm>
            <a:off x="2146300" y="2978770"/>
            <a:ext cx="2038350" cy="320675"/>
          </a:xfrm>
          <a:prstGeom prst="rect">
            <a:avLst/>
          </a:prstGeom>
          <a:gradFill>
            <a:gsLst>
              <a:gs pos="0">
                <a:srgbClr val="9BC1FF"/>
              </a:gs>
              <a:gs pos="100000">
                <a:srgbClr val="3F80CD"/>
              </a:gs>
            </a:gsLst>
            <a:lin ang="54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/>
          </a:p>
        </p:txBody>
      </p:sp>
      <p:sp>
        <p:nvSpPr>
          <p:cNvPr id="252" name="Google Shape;252;p35"/>
          <p:cNvSpPr/>
          <p:nvPr/>
        </p:nvSpPr>
        <p:spPr>
          <a:xfrm>
            <a:off x="2146225" y="3976833"/>
            <a:ext cx="2038500" cy="322200"/>
          </a:xfrm>
          <a:prstGeom prst="rect">
            <a:avLst/>
          </a:prstGeom>
          <a:gradFill>
            <a:gsLst>
              <a:gs pos="0">
                <a:srgbClr val="C8B0ED"/>
              </a:gs>
              <a:gs pos="100000">
                <a:srgbClr val="7F5BAB"/>
              </a:gs>
            </a:gsLst>
            <a:lin ang="5400000" scaled="0"/>
          </a:gradFill>
          <a:ln w="9525" cap="flat" cmpd="sng">
            <a:solidFill>
              <a:srgbClr val="7D60A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endParaRPr/>
          </a:p>
        </p:txBody>
      </p:sp>
      <p:sp>
        <p:nvSpPr>
          <p:cNvPr id="253" name="Google Shape;253;p35"/>
          <p:cNvSpPr/>
          <p:nvPr/>
        </p:nvSpPr>
        <p:spPr>
          <a:xfrm>
            <a:off x="2145475" y="3477782"/>
            <a:ext cx="2040000" cy="320700"/>
          </a:xfrm>
          <a:prstGeom prst="rect">
            <a:avLst/>
          </a:prstGeom>
          <a:gradFill>
            <a:gsLst>
              <a:gs pos="0">
                <a:srgbClr val="C8B0ED"/>
              </a:gs>
              <a:gs pos="100000">
                <a:srgbClr val="7F5BAB"/>
              </a:gs>
            </a:gsLst>
            <a:lin ang="5400000" scaled="0"/>
          </a:gradFill>
          <a:ln w="9525" cap="flat" cmpd="sng">
            <a:solidFill>
              <a:srgbClr val="7D60A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Calculator Math</a:t>
            </a:r>
            <a:endParaRPr/>
          </a:p>
        </p:txBody>
      </p:sp>
      <p:cxnSp>
        <p:nvCxnSpPr>
          <p:cNvPr id="254" name="Google Shape;254;p35"/>
          <p:cNvCxnSpPr/>
          <p:nvPr/>
        </p:nvCxnSpPr>
        <p:spPr>
          <a:xfrm>
            <a:off x="2064105" y="4478806"/>
            <a:ext cx="23368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</p:cxnSp>
      <p:sp>
        <p:nvSpPr>
          <p:cNvPr id="255" name="Google Shape;255;p35"/>
          <p:cNvSpPr/>
          <p:nvPr/>
        </p:nvSpPr>
        <p:spPr>
          <a:xfrm>
            <a:off x="5749138" y="3464382"/>
            <a:ext cx="2040000" cy="320700"/>
          </a:xfrm>
          <a:prstGeom prst="rect">
            <a:avLst/>
          </a:prstGeom>
          <a:gradFill>
            <a:gsLst>
              <a:gs pos="0">
                <a:srgbClr val="FF9A99"/>
              </a:gs>
              <a:gs pos="100000">
                <a:srgbClr val="D1403C"/>
              </a:gs>
            </a:gsLst>
            <a:lin ang="54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/>
          </a:p>
        </p:txBody>
      </p:sp>
      <p:sp>
        <p:nvSpPr>
          <p:cNvPr id="256" name="Google Shape;256;p35"/>
          <p:cNvSpPr/>
          <p:nvPr/>
        </p:nvSpPr>
        <p:spPr>
          <a:xfrm>
            <a:off x="5761101" y="2512058"/>
            <a:ext cx="2040000" cy="320700"/>
          </a:xfrm>
          <a:prstGeom prst="rect">
            <a:avLst/>
          </a:prstGeom>
          <a:gradFill>
            <a:gsLst>
              <a:gs pos="0">
                <a:srgbClr val="9BC1FF"/>
              </a:gs>
              <a:gs pos="100000">
                <a:srgbClr val="3F80CD"/>
              </a:gs>
            </a:gsLst>
            <a:lin ang="54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English</a:t>
            </a:r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5749138" y="2964220"/>
            <a:ext cx="2040000" cy="322200"/>
          </a:xfrm>
          <a:prstGeom prst="rect">
            <a:avLst/>
          </a:prstGeom>
          <a:gradFill>
            <a:gsLst>
              <a:gs pos="0">
                <a:srgbClr val="C8B0ED"/>
              </a:gs>
              <a:gs pos="100000">
                <a:srgbClr val="7F5BAB"/>
              </a:gs>
            </a:gsLst>
            <a:lin ang="5400000" scaled="0"/>
          </a:gradFill>
          <a:ln w="9525" cap="flat" cmpd="sng">
            <a:solidFill>
              <a:srgbClr val="7D60A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endParaRPr/>
          </a:p>
        </p:txBody>
      </p:sp>
      <p:sp>
        <p:nvSpPr>
          <p:cNvPr id="258" name="Google Shape;258;p35"/>
          <p:cNvSpPr/>
          <p:nvPr/>
        </p:nvSpPr>
        <p:spPr>
          <a:xfrm>
            <a:off x="5784850" y="3963020"/>
            <a:ext cx="2038350" cy="320675"/>
          </a:xfrm>
          <a:prstGeom prst="rect">
            <a:avLst/>
          </a:prstGeom>
          <a:gradFill>
            <a:gsLst>
              <a:gs pos="0">
                <a:srgbClr val="DCFFA0"/>
              </a:gs>
              <a:gs pos="100000">
                <a:srgbClr val="A0CA4A"/>
              </a:gs>
            </a:gsLst>
            <a:lin ang="5400000" scaled="0"/>
          </a:gra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/>
          </a:p>
        </p:txBody>
      </p:sp>
      <p:sp>
        <p:nvSpPr>
          <p:cNvPr id="259" name="Google Shape;259;p35"/>
          <p:cNvSpPr/>
          <p:nvPr/>
        </p:nvSpPr>
        <p:spPr>
          <a:xfrm>
            <a:off x="5784850" y="5171598"/>
            <a:ext cx="2038350" cy="320675"/>
          </a:xfrm>
          <a:prstGeom prst="rect">
            <a:avLst/>
          </a:prstGeom>
          <a:gradFill>
            <a:gsLst>
              <a:gs pos="0">
                <a:srgbClr val="9BC1FF"/>
              </a:gs>
              <a:gs pos="100000">
                <a:srgbClr val="3F80CD"/>
              </a:gs>
            </a:gsLst>
            <a:lin ang="54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Optional Essay</a:t>
            </a:r>
            <a:endParaRPr/>
          </a:p>
        </p:txBody>
      </p:sp>
      <p:cxnSp>
        <p:nvCxnSpPr>
          <p:cNvPr id="260" name="Google Shape;260;p35"/>
          <p:cNvCxnSpPr/>
          <p:nvPr/>
        </p:nvCxnSpPr>
        <p:spPr>
          <a:xfrm>
            <a:off x="5692066" y="4508257"/>
            <a:ext cx="217805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</p:cxnSp>
      <p:sp>
        <p:nvSpPr>
          <p:cNvPr id="261" name="Google Shape;261;p35"/>
          <p:cNvSpPr/>
          <p:nvPr/>
        </p:nvSpPr>
        <p:spPr>
          <a:xfrm>
            <a:off x="2282825" y="1767507"/>
            <a:ext cx="1739900" cy="477838"/>
          </a:xfrm>
          <a:prstGeom prst="rect">
            <a:avLst/>
          </a:prstGeom>
          <a:gradFill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</a:t>
            </a:r>
            <a:endParaRPr/>
          </a:p>
        </p:txBody>
      </p:sp>
      <p:sp>
        <p:nvSpPr>
          <p:cNvPr id="262" name="Google Shape;262;p35"/>
          <p:cNvSpPr/>
          <p:nvPr/>
        </p:nvSpPr>
        <p:spPr>
          <a:xfrm>
            <a:off x="1730375" y="2377107"/>
            <a:ext cx="252413" cy="2074863"/>
          </a:xfrm>
          <a:prstGeom prst="leftBrace">
            <a:avLst>
              <a:gd name="adj1" fmla="val 8296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5"/>
          <p:cNvSpPr txBox="1"/>
          <p:nvPr/>
        </p:nvSpPr>
        <p:spPr>
          <a:xfrm>
            <a:off x="1171575" y="3231182"/>
            <a:ext cx="598488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3:00</a:t>
            </a:r>
            <a:endParaRPr/>
          </a:p>
        </p:txBody>
      </p:sp>
      <p:sp>
        <p:nvSpPr>
          <p:cNvPr id="264" name="Google Shape;264;p35"/>
          <p:cNvSpPr/>
          <p:nvPr/>
        </p:nvSpPr>
        <p:spPr>
          <a:xfrm>
            <a:off x="5419725" y="2415207"/>
            <a:ext cx="250825" cy="2076450"/>
          </a:xfrm>
          <a:prstGeom prst="leftBrace">
            <a:avLst>
              <a:gd name="adj1" fmla="val 8355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5"/>
          <p:cNvSpPr/>
          <p:nvPr/>
        </p:nvSpPr>
        <p:spPr>
          <a:xfrm>
            <a:off x="5457825" y="5128736"/>
            <a:ext cx="254000" cy="420687"/>
          </a:xfrm>
          <a:prstGeom prst="leftBrace">
            <a:avLst>
              <a:gd name="adj1" fmla="val 8289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5"/>
          <p:cNvSpPr txBox="1"/>
          <p:nvPr/>
        </p:nvSpPr>
        <p:spPr>
          <a:xfrm>
            <a:off x="4860925" y="3270870"/>
            <a:ext cx="596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2:55</a:t>
            </a:r>
            <a:endParaRPr/>
          </a:p>
        </p:txBody>
      </p:sp>
      <p:sp>
        <p:nvSpPr>
          <p:cNvPr id="267" name="Google Shape;267;p35"/>
          <p:cNvSpPr txBox="1"/>
          <p:nvPr/>
        </p:nvSpPr>
        <p:spPr>
          <a:xfrm>
            <a:off x="4929188" y="5122386"/>
            <a:ext cx="48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/>
          </a:p>
        </p:txBody>
      </p:sp>
      <p:sp>
        <p:nvSpPr>
          <p:cNvPr id="268" name="Google Shape;268;p35"/>
          <p:cNvSpPr txBox="1"/>
          <p:nvPr/>
        </p:nvSpPr>
        <p:spPr>
          <a:xfrm>
            <a:off x="6469150" y="5730075"/>
            <a:ext cx="600000" cy="369300"/>
          </a:xfrm>
          <a:prstGeom prst="rect">
            <a:avLst/>
          </a:prstGeom>
          <a:noFill/>
          <a:ln w="28575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3:55</a:t>
            </a:r>
            <a:endParaRPr/>
          </a:p>
        </p:txBody>
      </p:sp>
      <p:sp>
        <p:nvSpPr>
          <p:cNvPr id="269" name="Google Shape;269;p35"/>
          <p:cNvSpPr/>
          <p:nvPr/>
        </p:nvSpPr>
        <p:spPr>
          <a:xfrm>
            <a:off x="5934075" y="1767507"/>
            <a:ext cx="1739900" cy="477838"/>
          </a:xfrm>
          <a:prstGeom prst="rect">
            <a:avLst/>
          </a:prstGeom>
          <a:gradFill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</a:t>
            </a:r>
            <a:endParaRPr/>
          </a:p>
        </p:txBody>
      </p:sp>
      <p:sp>
        <p:nvSpPr>
          <p:cNvPr id="270" name="Google Shape;270;p35"/>
          <p:cNvSpPr txBox="1"/>
          <p:nvPr/>
        </p:nvSpPr>
        <p:spPr>
          <a:xfrm>
            <a:off x="251588" y="5730572"/>
            <a:ext cx="1478100" cy="369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Time</a:t>
            </a:r>
            <a:endParaRPr/>
          </a:p>
        </p:txBody>
      </p:sp>
      <p:sp>
        <p:nvSpPr>
          <p:cNvPr id="271" name="Google Shape;271;p35"/>
          <p:cNvSpPr txBox="1"/>
          <p:nvPr/>
        </p:nvSpPr>
        <p:spPr>
          <a:xfrm>
            <a:off x="2865425" y="5742541"/>
            <a:ext cx="600000" cy="369300"/>
          </a:xfrm>
          <a:prstGeom prst="rect">
            <a:avLst/>
          </a:prstGeom>
          <a:noFill/>
          <a:ln w="28575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3:20</a:t>
            </a:r>
            <a:endParaRPr/>
          </a:p>
        </p:txBody>
      </p:sp>
      <p:sp>
        <p:nvSpPr>
          <p:cNvPr id="272" name="Google Shape;272;p35"/>
          <p:cNvSpPr/>
          <p:nvPr/>
        </p:nvSpPr>
        <p:spPr>
          <a:xfrm>
            <a:off x="5786643" y="4642548"/>
            <a:ext cx="2038350" cy="320675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Experimental</a:t>
            </a:r>
            <a:endParaRPr/>
          </a:p>
        </p:txBody>
      </p:sp>
      <p:sp>
        <p:nvSpPr>
          <p:cNvPr id="273" name="Google Shape;273;p35"/>
          <p:cNvSpPr txBox="1"/>
          <p:nvPr/>
        </p:nvSpPr>
        <p:spPr>
          <a:xfrm>
            <a:off x="4944185" y="4620584"/>
            <a:ext cx="4812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/>
          </a:p>
        </p:txBody>
      </p:sp>
      <p:sp>
        <p:nvSpPr>
          <p:cNvPr id="274" name="Google Shape;274;p35"/>
          <p:cNvSpPr/>
          <p:nvPr/>
        </p:nvSpPr>
        <p:spPr>
          <a:xfrm>
            <a:off x="5438102" y="4592646"/>
            <a:ext cx="254000" cy="420687"/>
          </a:xfrm>
          <a:prstGeom prst="leftBrace">
            <a:avLst>
              <a:gd name="adj1" fmla="val 8289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5"/>
          <p:cNvSpPr/>
          <p:nvPr/>
        </p:nvSpPr>
        <p:spPr>
          <a:xfrm>
            <a:off x="2135823" y="4610171"/>
            <a:ext cx="2038350" cy="320675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Experimental</a:t>
            </a:r>
            <a:endParaRPr/>
          </a:p>
        </p:txBody>
      </p:sp>
      <p:sp>
        <p:nvSpPr>
          <p:cNvPr id="276" name="Google Shape;276;p35"/>
          <p:cNvSpPr/>
          <p:nvPr/>
        </p:nvSpPr>
        <p:spPr>
          <a:xfrm>
            <a:off x="1729540" y="4594946"/>
            <a:ext cx="254100" cy="420600"/>
          </a:xfrm>
          <a:prstGeom prst="leftBrace">
            <a:avLst>
              <a:gd name="adj1" fmla="val 8289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80808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5"/>
          <p:cNvSpPr txBox="1"/>
          <p:nvPr/>
        </p:nvSpPr>
        <p:spPr>
          <a:xfrm>
            <a:off x="1171575" y="45744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 txBox="1">
            <a:spLocks noGrp="1"/>
          </p:cNvSpPr>
          <p:nvPr>
            <p:ph type="title"/>
          </p:nvPr>
        </p:nvSpPr>
        <p:spPr>
          <a:xfrm>
            <a:off x="158262" y="1336675"/>
            <a:ext cx="8528538" cy="65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 amount of time allocated </a:t>
            </a:r>
            <a:r>
              <a:rPr lang="en-US" sz="2800" u="sng">
                <a:latin typeface="Calibri"/>
                <a:ea typeface="Calibri"/>
                <a:cs typeface="Calibri"/>
                <a:sym typeface="Calibri"/>
              </a:rPr>
              <a:t>per question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800"/>
              <a:t>profoundly different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.  The ACT is a speed test; the SAT less so</a:t>
            </a:r>
            <a:endParaRPr/>
          </a:p>
        </p:txBody>
      </p:sp>
      <p:graphicFrame>
        <p:nvGraphicFramePr>
          <p:cNvPr id="283" name="Google Shape;283;p36"/>
          <p:cNvGraphicFramePr/>
          <p:nvPr/>
        </p:nvGraphicFramePr>
        <p:xfrm>
          <a:off x="3294063" y="2522538"/>
          <a:ext cx="4372000" cy="2247950"/>
        </p:xfrm>
        <a:graphic>
          <a:graphicData uri="http://schemas.openxmlformats.org/drawingml/2006/table">
            <a:tbl>
              <a:tblPr>
                <a:noFill/>
                <a:tableStyleId>{35E4269D-A208-451E-835C-5F85472E6DC7}</a:tableStyleId>
              </a:tblPr>
              <a:tblGrid>
                <a:gridCol w="115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47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                Seconds Per Question</a:t>
                      </a:r>
                      <a:endParaRPr/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Section</a:t>
                      </a:r>
                      <a:endParaRPr sz="1700" u="none" strike="noStrike" cap="none"/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</a:t>
                      </a:r>
                      <a:endParaRPr/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SAT</a:t>
                      </a:r>
                      <a:endParaRPr/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Writing</a:t>
                      </a:r>
                      <a:endParaRPr/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36.0</a:t>
                      </a:r>
                      <a:endParaRPr/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/>
                        <a:t>47.7</a:t>
                      </a:r>
                      <a:endParaRPr/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0000"/>
                          </a:solidFill>
                        </a:rPr>
                        <a:t>33 %</a:t>
                      </a:r>
                      <a:endParaRPr/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Reading</a:t>
                      </a:r>
                      <a:endParaRPr/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52.5</a:t>
                      </a:r>
                      <a:endParaRPr/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/>
                        <a:t>75.0</a:t>
                      </a:r>
                      <a:endParaRPr/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0000"/>
                          </a:solidFill>
                        </a:rPr>
                        <a:t>43 %</a:t>
                      </a:r>
                      <a:endParaRPr/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Math</a:t>
                      </a:r>
                      <a:endParaRPr/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60.0</a:t>
                      </a:r>
                      <a:endParaRPr/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/>
                        <a:t>84.2</a:t>
                      </a:r>
                      <a:endParaRPr/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0000"/>
                          </a:solidFill>
                        </a:rPr>
                        <a:t>40 %</a:t>
                      </a:r>
                      <a:endParaRPr/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33333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Science</a:t>
                      </a:r>
                      <a:endParaRPr/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33333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52.5</a:t>
                      </a:r>
                      <a:endParaRPr/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700" b="0" i="0" u="none" strike="noStrike" cap="none">
                          <a:solidFill>
                            <a:srgbClr val="33333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</a:br>
                      <a:endParaRPr sz="1700"/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45225" marR="45225" marT="36175" marB="361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84" name="Google Shape;284;p36"/>
          <p:cNvCxnSpPr/>
          <p:nvPr/>
        </p:nvCxnSpPr>
        <p:spPr>
          <a:xfrm>
            <a:off x="3263900" y="3143250"/>
            <a:ext cx="4840288" cy="1587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</p:cxnSp>
      <p:pic>
        <p:nvPicPr>
          <p:cNvPr id="285" name="Google Shape;28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350" y="2222500"/>
            <a:ext cx="2411413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6"/>
          <p:cNvSpPr/>
          <p:nvPr/>
        </p:nvSpPr>
        <p:spPr>
          <a:xfrm>
            <a:off x="6772275" y="3159125"/>
            <a:ext cx="841375" cy="10223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6"/>
          <p:cNvSpPr txBox="1"/>
          <p:nvPr/>
        </p:nvSpPr>
        <p:spPr>
          <a:xfrm>
            <a:off x="6403975" y="4295775"/>
            <a:ext cx="1700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Time allotted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 SAT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vs.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ACT!</a:t>
            </a:r>
            <a:endParaRPr/>
          </a:p>
        </p:txBody>
      </p:sp>
      <p:sp>
        <p:nvSpPr>
          <p:cNvPr id="288" name="Google Shape;288;p36"/>
          <p:cNvSpPr txBox="1"/>
          <p:nvPr/>
        </p:nvSpPr>
        <p:spPr>
          <a:xfrm>
            <a:off x="1387475" y="5233988"/>
            <a:ext cx="6489700" cy="831850"/>
          </a:xfrm>
          <a:prstGeom prst="rect">
            <a:avLst/>
          </a:prstGeom>
          <a:gradFill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Many of our students prefer the SAT, merely on the merits of its more forgiving timing.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>
            <a:spLocks noGrp="1"/>
          </p:cNvSpPr>
          <p:nvPr>
            <p:ph type="title"/>
          </p:nvPr>
        </p:nvSpPr>
        <p:spPr>
          <a:xfrm>
            <a:off x="166699" y="1220116"/>
            <a:ext cx="8806103" cy="54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Math comparison</a:t>
            </a:r>
            <a:endParaRPr/>
          </a:p>
        </p:txBody>
      </p:sp>
      <p:sp>
        <p:nvSpPr>
          <p:cNvPr id="294" name="Google Shape;294;p37"/>
          <p:cNvSpPr txBox="1">
            <a:spLocks noGrp="1"/>
          </p:cNvSpPr>
          <p:nvPr>
            <p:ph type="body" idx="2"/>
          </p:nvPr>
        </p:nvSpPr>
        <p:spPr>
          <a:xfrm>
            <a:off x="166700" y="2834382"/>
            <a:ext cx="4330800" cy="4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More analytical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More of an applied math test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More overlapping content, problems using multiple skills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More reading intensive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No-Calculator section plus free-response Math questions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“Know a lot about a little”</a:t>
            </a:r>
            <a:endParaRPr/>
          </a:p>
        </p:txBody>
      </p:sp>
      <p:sp>
        <p:nvSpPr>
          <p:cNvPr id="295" name="Google Shape;295;p37"/>
          <p:cNvSpPr txBox="1">
            <a:spLocks noGrp="1"/>
          </p:cNvSpPr>
          <p:nvPr>
            <p:ph type="body" idx="4"/>
          </p:nvPr>
        </p:nvSpPr>
        <p:spPr>
          <a:xfrm>
            <a:off x="4645000" y="2834375"/>
            <a:ext cx="4327800" cy="4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More straightforward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More heuristics-rule based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Tests concepts in isolation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Always allows a calculator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Pulls from a broader range of concepts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 free-response Math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“Know a little about a lot”</a:t>
            </a:r>
            <a:endParaRPr/>
          </a:p>
        </p:txBody>
      </p:sp>
      <p:pic>
        <p:nvPicPr>
          <p:cNvPr id="296" name="Google Shape;29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1293" y="2007407"/>
            <a:ext cx="1155700" cy="585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3172" y="2037570"/>
            <a:ext cx="1347787" cy="525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46E27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1463</Words>
  <Application>Microsoft Office PowerPoint</Application>
  <PresentationFormat>On-screen Show (4:3)</PresentationFormat>
  <Paragraphs>216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Carme</vt:lpstr>
      <vt:lpstr>Helvetica Neue</vt:lpstr>
      <vt:lpstr>Merriweather</vt:lpstr>
      <vt:lpstr>Merriweather Black</vt:lpstr>
      <vt:lpstr>Nunito</vt:lpstr>
      <vt:lpstr>Nunito SemiBold</vt:lpstr>
      <vt:lpstr>Open Sans</vt:lpstr>
      <vt:lpstr>Poppins Black</vt:lpstr>
      <vt:lpstr>Poppins Medium</vt:lpstr>
      <vt:lpstr>Raleway Medium</vt:lpstr>
      <vt:lpstr>2_Office Theme</vt:lpstr>
      <vt:lpstr>Simple Light</vt:lpstr>
      <vt:lpstr>SAT vs. ACT Test Differences, Timelines,     and Digital SAT/PSAT Updates </vt:lpstr>
      <vt:lpstr>Building Skills for School and Beyond</vt:lpstr>
      <vt:lpstr>College Entrance Exams - What are they?</vt:lpstr>
      <vt:lpstr>The SAT is a more rigorous reading test than the ACT</vt:lpstr>
      <vt:lpstr>The ACT has more rigorous STEM content</vt:lpstr>
      <vt:lpstr>The SAT and ACT have roughly 80% overlapping content</vt:lpstr>
      <vt:lpstr>Structurally, the two tests are similar</vt:lpstr>
      <vt:lpstr>The amount of time allocated per question is profoundly different.  The ACT is a speed test; the SAT less so</vt:lpstr>
      <vt:lpstr>Math comparison</vt:lpstr>
      <vt:lpstr>Comparing SAT and ACT content</vt:lpstr>
      <vt:lpstr>ACT math is broader, integrating more challenging concepts</vt:lpstr>
      <vt:lpstr>Which Test To Try First?</vt:lpstr>
      <vt:lpstr>Find your best test before thinking about schedules</vt:lpstr>
      <vt:lpstr>Elements to Successful Prep</vt:lpstr>
      <vt:lpstr>How about the Changes Coming to the SAT and PSAT?</vt:lpstr>
      <vt:lpstr>Digital Testing Timeline</vt:lpstr>
      <vt:lpstr>Structure and Scoring of the Digital SAT</vt:lpstr>
      <vt:lpstr>What does “adaptive” mean?</vt:lpstr>
      <vt:lpstr>The Digital Adaptive SAT will affect current juniors, not seniors</vt:lpstr>
      <vt:lpstr>Digital SAT/PSAT Format</vt:lpstr>
      <vt:lpstr>How is the digital SAT administered?</vt:lpstr>
      <vt:lpstr>Why Digital testing?</vt:lpstr>
      <vt:lpstr>Major Takeaways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 vs. ACT Test Differences, Timelines,     and Digital SAT/PSAT Updates </dc:title>
  <cp:lastModifiedBy>Ruppe, Heidi</cp:lastModifiedBy>
  <cp:revision>3</cp:revision>
  <dcterms:modified xsi:type="dcterms:W3CDTF">2023-09-20T13:04:01Z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2023-09-20T13:03:33Z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ActionId">
    <vt:lpwstr>3986cb6f-1734-439e-a030-83b261f9a627</vt:lpwstr>
  </property>
  <property fmtid="{D5CDD505-2E9C-101B-9397-08002B2CF9AE}" pid="8" name="MSIP_Label_0ee3c538-ec52-435f-ae58-017644bd9513_ContentBits">
    <vt:lpwstr>0</vt:lpwstr>
  </property>
</Properties>
</file>